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461" r:id="rId3"/>
    <p:sldId id="491" r:id="rId4"/>
    <p:sldId id="444" r:id="rId5"/>
    <p:sldId id="405" r:id="rId6"/>
    <p:sldId id="482" r:id="rId7"/>
    <p:sldId id="495" r:id="rId8"/>
    <p:sldId id="496" r:id="rId9"/>
    <p:sldId id="498" r:id="rId10"/>
    <p:sldId id="459" r:id="rId11"/>
    <p:sldId id="469" r:id="rId12"/>
    <p:sldId id="505" r:id="rId13"/>
    <p:sldId id="493" r:id="rId14"/>
    <p:sldId id="483" r:id="rId15"/>
    <p:sldId id="484" r:id="rId16"/>
    <p:sldId id="485" r:id="rId17"/>
    <p:sldId id="486" r:id="rId18"/>
    <p:sldId id="487" r:id="rId19"/>
    <p:sldId id="488" r:id="rId20"/>
    <p:sldId id="443" r:id="rId21"/>
    <p:sldId id="3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835206-77F8-DF3D-51F5-1516C88B960D}" name="Jillian Mongetta" initials="JM" userId="Jillian Mongetta" providerId="None"/>
  <p188:author id="{47BC0A29-785E-345C-C702-97B0FE8A939A}" name="Adena Goldberg" initials="AG" userId="S::agoldberg@guidehouse.com::c8bb8565-dcec-4755-81b6-27ab9e8355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ohn Azpeitia" initials="JA" lastIdx="2" clrIdx="6">
    <p:extLst>
      <p:ext uri="{19B8F6BF-5375-455C-9EA6-DF929625EA0E}">
        <p15:presenceInfo xmlns:p15="http://schemas.microsoft.com/office/powerpoint/2012/main" userId="S::john.azpeitia@guidehouse.com::4e267b2b-2ca6-483d-a837-fad7bb7ed14b" providerId="AD"/>
      </p:ext>
    </p:extLst>
  </p:cmAuthor>
  <p:cmAuthor id="1" name="Adena" initials="A" lastIdx="4" clrIdx="0">
    <p:extLst>
      <p:ext uri="{19B8F6BF-5375-455C-9EA6-DF929625EA0E}">
        <p15:presenceInfo xmlns:p15="http://schemas.microsoft.com/office/powerpoint/2012/main" userId="Adena" providerId="None"/>
      </p:ext>
    </p:extLst>
  </p:cmAuthor>
  <p:cmAuthor id="8" name="Brand, Lori" initials="BL" lastIdx="12" clrIdx="7">
    <p:extLst>
      <p:ext uri="{19B8F6BF-5375-455C-9EA6-DF929625EA0E}">
        <p15:presenceInfo xmlns:p15="http://schemas.microsoft.com/office/powerpoint/2012/main" userId="S-1-5-21-320525181-1064506334-1441440523-160613" providerId="AD"/>
      </p:ext>
    </p:extLst>
  </p:cmAuthor>
  <p:cmAuthor id="2" name="Adena Goldberg" initials="AG" lastIdx="74" clrIdx="1">
    <p:extLst>
      <p:ext uri="{19B8F6BF-5375-455C-9EA6-DF929625EA0E}">
        <p15:presenceInfo xmlns:p15="http://schemas.microsoft.com/office/powerpoint/2012/main" userId="Adena Goldberg" providerId="None"/>
      </p:ext>
    </p:extLst>
  </p:cmAuthor>
  <p:cmAuthor id="9" name="Jillian Mongetta" initials="JM" lastIdx="6" clrIdx="8">
    <p:extLst>
      <p:ext uri="{19B8F6BF-5375-455C-9EA6-DF929625EA0E}">
        <p15:presenceInfo xmlns:p15="http://schemas.microsoft.com/office/powerpoint/2012/main" userId="Jillian Mongetta" providerId="None"/>
      </p:ext>
    </p:extLst>
  </p:cmAuthor>
  <p:cmAuthor id="3" name="Holly McDonnell" initials="HM" lastIdx="14" clrIdx="2">
    <p:extLst>
      <p:ext uri="{19B8F6BF-5375-455C-9EA6-DF929625EA0E}">
        <p15:presenceInfo xmlns:p15="http://schemas.microsoft.com/office/powerpoint/2012/main" userId="S::holly.mcdonnell@guidehouse.com::e6929356-6f15-4765-83d0-d066dfee44d5" providerId="AD"/>
      </p:ext>
    </p:extLst>
  </p:cmAuthor>
  <p:cmAuthor id="4" name="Stall, Jan" initials="SJ" lastIdx="3" clrIdx="3">
    <p:extLst>
      <p:ext uri="{19B8F6BF-5375-455C-9EA6-DF929625EA0E}">
        <p15:presenceInfo xmlns:p15="http://schemas.microsoft.com/office/powerpoint/2012/main" userId="S-1-5-21-320525181-1064506334-1441440523-82516" providerId="AD"/>
      </p:ext>
    </p:extLst>
  </p:cmAuthor>
  <p:cmAuthor id="5" name="Adena Goldberg" initials="AG [2]" lastIdx="9" clrIdx="4">
    <p:extLst>
      <p:ext uri="{19B8F6BF-5375-455C-9EA6-DF929625EA0E}">
        <p15:presenceInfo xmlns:p15="http://schemas.microsoft.com/office/powerpoint/2012/main" userId="S::agoldberg@guidehouse.com::c8bb8565-dcec-4755-81b6-27ab9e835528" providerId="AD"/>
      </p:ext>
    </p:extLst>
  </p:cmAuthor>
  <p:cmAuthor id="6" name="Guidehouse" initials="GH" lastIdx="16" clrIdx="5">
    <p:extLst>
      <p:ext uri="{19B8F6BF-5375-455C-9EA6-DF929625EA0E}">
        <p15:presenceInfo xmlns:p15="http://schemas.microsoft.com/office/powerpoint/2012/main" userId="Guidehou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370B"/>
    <a:srgbClr val="EAEFF7"/>
    <a:srgbClr val="DE9230"/>
    <a:srgbClr val="E6D8C5"/>
    <a:srgbClr val="A55525"/>
    <a:srgbClr val="A67D60"/>
    <a:srgbClr val="FEC200"/>
    <a:srgbClr val="95C3DB"/>
    <a:srgbClr val="AA540F"/>
    <a:srgbClr val="DA8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6224" autoAdjust="0"/>
  </p:normalViewPr>
  <p:slideViewPr>
    <p:cSldViewPr snapToGrid="0">
      <p:cViewPr varScale="1">
        <p:scale>
          <a:sx n="112" d="100"/>
          <a:sy n="112" d="100"/>
        </p:scale>
        <p:origin x="2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C1EFA-3098-47AE-83F5-792089C2F85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BBFA4FB-0B35-46B2-8C1B-2A4421885258}">
      <dgm:prSet phldrT="[Text]" custT="1"/>
      <dgm:spPr>
        <a:xfrm>
          <a:off x="407862" y="269689"/>
          <a:ext cx="10505764" cy="539724"/>
        </a:xfrm>
        <a:prstGeom prst="rect">
          <a:avLst/>
        </a:prstGeom>
        <a:solidFill>
          <a:srgbClr val="036479"/>
        </a:solidFill>
        <a:ln w="12700" cap="flat" cmpd="sng" algn="ctr">
          <a:solidFill>
            <a:srgbClr val="FFFFFF">
              <a:hueOff val="0"/>
              <a:satOff val="0"/>
              <a:lumOff val="0"/>
              <a:alphaOff val="0"/>
            </a:srgbClr>
          </a:solidFill>
          <a:prstDash val="solid"/>
          <a:miter lim="800000"/>
        </a:ln>
        <a:effectLst/>
      </dgm:spPr>
      <dgm:t>
        <a:bodyPr/>
        <a:lstStyle/>
        <a:p>
          <a:pPr>
            <a:buNone/>
          </a:pPr>
          <a:r>
            <a:rPr lang="en-US" sz="2200" dirty="0">
              <a:solidFill>
                <a:srgbClr val="FFFFFF"/>
              </a:solidFill>
              <a:latin typeface="Arial" panose="020B0604020202020204"/>
              <a:ea typeface="+mn-ea"/>
              <a:cs typeface="+mn-cs"/>
            </a:rPr>
            <a:t>Who: Anyone (LEAs, providers, parents, etc.)</a:t>
          </a:r>
        </a:p>
      </dgm:t>
    </dgm:pt>
    <dgm:pt modelId="{4D41C49A-CB10-4209-90C9-B5D1B36A7345}" type="parTrans" cxnId="{9D826597-639B-41B9-8AAE-14CF200F7255}">
      <dgm:prSet/>
      <dgm:spPr/>
      <dgm:t>
        <a:bodyPr/>
        <a:lstStyle/>
        <a:p>
          <a:endParaRPr lang="en-US"/>
        </a:p>
      </dgm:t>
    </dgm:pt>
    <dgm:pt modelId="{EB314B7E-CCD9-44F2-9798-B9242004EA1E}" type="sibTrans" cxnId="{9D826597-639B-41B9-8AAE-14CF200F7255}">
      <dgm:prSet/>
      <dgm:spPr>
        <a:xfrm>
          <a:off x="-4879911" y="-747823"/>
          <a:ext cx="5812059" cy="5812059"/>
        </a:xfrm>
        <a:prstGeom prst="blockArc">
          <a:avLst>
            <a:gd name="adj1" fmla="val 18900000"/>
            <a:gd name="adj2" fmla="val 2700000"/>
            <a:gd name="adj3" fmla="val 372"/>
          </a:avLst>
        </a:prstGeom>
        <a:solidFill>
          <a:srgbClr val="036479"/>
        </a:solidFill>
        <a:ln w="12700" cap="flat" cmpd="sng" algn="ctr">
          <a:solidFill>
            <a:srgbClr val="036479"/>
          </a:solidFill>
          <a:prstDash val="solid"/>
          <a:miter lim="800000"/>
        </a:ln>
        <a:effectLst/>
      </dgm:spPr>
      <dgm:t>
        <a:bodyPr/>
        <a:lstStyle/>
        <a:p>
          <a:endParaRPr lang="en-US"/>
        </a:p>
      </dgm:t>
    </dgm:pt>
    <dgm:pt modelId="{8D983ACB-5084-462A-853B-1CA56E13109E}">
      <dgm:prSet custT="1"/>
      <dgm:spPr>
        <a:xfrm>
          <a:off x="794613" y="1079016"/>
          <a:ext cx="10119013" cy="539724"/>
        </a:xfrm>
        <a:prstGeom prst="rect">
          <a:avLst/>
        </a:prstGeom>
        <a:solidFill>
          <a:srgbClr val="036479"/>
        </a:solidFill>
        <a:ln w="12700" cap="flat" cmpd="sng" algn="ctr">
          <a:solidFill>
            <a:srgbClr val="FFFFFF">
              <a:hueOff val="0"/>
              <a:satOff val="0"/>
              <a:lumOff val="0"/>
              <a:alphaOff val="0"/>
            </a:srgbClr>
          </a:solidFill>
          <a:prstDash val="solid"/>
          <a:miter lim="800000"/>
        </a:ln>
        <a:effectLst/>
      </dgm:spPr>
      <dgm:t>
        <a:bodyPr/>
        <a:lstStyle/>
        <a:p>
          <a:pPr>
            <a:buNone/>
          </a:pPr>
          <a:r>
            <a:rPr lang="en-US" sz="2200" dirty="0">
              <a:solidFill>
                <a:srgbClr val="FFFFFF"/>
              </a:solidFill>
              <a:latin typeface="Arial" panose="020B0604020202020204"/>
              <a:ea typeface="+mn-ea"/>
              <a:cs typeface="+mn-cs"/>
            </a:rPr>
            <a:t>What: A place to ask questions and get information</a:t>
          </a:r>
        </a:p>
      </dgm:t>
    </dgm:pt>
    <dgm:pt modelId="{67E2280D-4100-4FB0-B9D7-C4956D5E63BD}" type="parTrans" cxnId="{9910B1D9-6186-4674-8D77-2CC14D4B7665}">
      <dgm:prSet/>
      <dgm:spPr/>
      <dgm:t>
        <a:bodyPr/>
        <a:lstStyle/>
        <a:p>
          <a:endParaRPr lang="en-US"/>
        </a:p>
      </dgm:t>
    </dgm:pt>
    <dgm:pt modelId="{4404DE9F-DE81-4BBA-9D67-7361FA4BD829}" type="sibTrans" cxnId="{9910B1D9-6186-4674-8D77-2CC14D4B7665}">
      <dgm:prSet/>
      <dgm:spPr/>
      <dgm:t>
        <a:bodyPr/>
        <a:lstStyle/>
        <a:p>
          <a:endParaRPr lang="en-US"/>
        </a:p>
      </dgm:t>
    </dgm:pt>
    <dgm:pt modelId="{C34C42BC-5A7D-4CD6-B404-37191D2CD24A}">
      <dgm:prSet custT="1"/>
      <dgm:spPr>
        <a:xfrm>
          <a:off x="913314" y="1888344"/>
          <a:ext cx="10000312" cy="539724"/>
        </a:xfrm>
        <a:prstGeom prst="rect">
          <a:avLst/>
        </a:prstGeom>
        <a:solidFill>
          <a:srgbClr val="036479"/>
        </a:solidFill>
        <a:ln w="12700" cap="flat" cmpd="sng" algn="ctr">
          <a:solidFill>
            <a:srgbClr val="FFFFFF">
              <a:hueOff val="0"/>
              <a:satOff val="0"/>
              <a:lumOff val="0"/>
              <a:alphaOff val="0"/>
            </a:srgbClr>
          </a:solidFill>
          <a:prstDash val="solid"/>
          <a:miter lim="800000"/>
        </a:ln>
        <a:effectLst/>
      </dgm:spPr>
      <dgm:t>
        <a:bodyPr/>
        <a:lstStyle/>
        <a:p>
          <a:pPr>
            <a:buNone/>
          </a:pPr>
          <a:r>
            <a:rPr lang="en-US" sz="2200" dirty="0">
              <a:solidFill>
                <a:srgbClr val="FFFFFF"/>
              </a:solidFill>
              <a:latin typeface="Arial" panose="020B0604020202020204"/>
              <a:ea typeface="+mn-ea"/>
              <a:cs typeface="+mn-cs"/>
            </a:rPr>
            <a:t>When: Available anytime</a:t>
          </a:r>
        </a:p>
      </dgm:t>
    </dgm:pt>
    <dgm:pt modelId="{E126AE3C-9B23-485B-B430-247D2C8E261F}" type="parTrans" cxnId="{83336553-F5CD-4B54-99D9-74A8C92FD63B}">
      <dgm:prSet/>
      <dgm:spPr/>
      <dgm:t>
        <a:bodyPr/>
        <a:lstStyle/>
        <a:p>
          <a:endParaRPr lang="en-US"/>
        </a:p>
      </dgm:t>
    </dgm:pt>
    <dgm:pt modelId="{F3892EA7-9CE3-403F-8398-68892B958FAF}" type="sibTrans" cxnId="{83336553-F5CD-4B54-99D9-74A8C92FD63B}">
      <dgm:prSet/>
      <dgm:spPr/>
      <dgm:t>
        <a:bodyPr/>
        <a:lstStyle/>
        <a:p>
          <a:endParaRPr lang="en-US"/>
        </a:p>
      </dgm:t>
    </dgm:pt>
    <dgm:pt modelId="{4995E6B3-A675-4A47-9C7C-CE443A16E298}">
      <dgm:prSet custT="1"/>
      <dgm:spPr>
        <a:xfrm>
          <a:off x="794613" y="2697671"/>
          <a:ext cx="10119013" cy="539724"/>
        </a:xfrm>
        <a:prstGeom prst="rect">
          <a:avLst/>
        </a:prstGeom>
        <a:solidFill>
          <a:srgbClr val="036479"/>
        </a:solidFill>
        <a:ln w="12700" cap="flat" cmpd="sng" algn="ctr">
          <a:solidFill>
            <a:srgbClr val="FFFFFF">
              <a:hueOff val="0"/>
              <a:satOff val="0"/>
              <a:lumOff val="0"/>
              <a:alphaOff val="0"/>
            </a:srgbClr>
          </a:solidFill>
          <a:prstDash val="solid"/>
          <a:miter lim="800000"/>
        </a:ln>
        <a:effectLst/>
      </dgm:spPr>
      <dgm:t>
        <a:bodyPr/>
        <a:lstStyle/>
        <a:p>
          <a:pPr>
            <a:buNone/>
          </a:pPr>
          <a:r>
            <a:rPr lang="en-US" sz="2200" dirty="0">
              <a:solidFill>
                <a:srgbClr val="FFFFFF"/>
              </a:solidFill>
              <a:latin typeface="Arial" panose="020B0604020202020204"/>
              <a:ea typeface="+mn-ea"/>
              <a:cs typeface="+mn-cs"/>
            </a:rPr>
            <a:t>Where: The bottom of the WY SBS Program website</a:t>
          </a:r>
        </a:p>
      </dgm:t>
    </dgm:pt>
    <dgm:pt modelId="{413DF588-167E-4C93-ADEA-7994CF4083C1}" type="parTrans" cxnId="{CAA1877D-35F3-427E-91F6-F74207332F8F}">
      <dgm:prSet/>
      <dgm:spPr/>
      <dgm:t>
        <a:bodyPr/>
        <a:lstStyle/>
        <a:p>
          <a:endParaRPr lang="en-US"/>
        </a:p>
      </dgm:t>
    </dgm:pt>
    <dgm:pt modelId="{7D8F6B70-9CBA-4BDF-AE57-B7C745DDF008}" type="sibTrans" cxnId="{CAA1877D-35F3-427E-91F6-F74207332F8F}">
      <dgm:prSet/>
      <dgm:spPr/>
      <dgm:t>
        <a:bodyPr/>
        <a:lstStyle/>
        <a:p>
          <a:endParaRPr lang="en-US"/>
        </a:p>
      </dgm:t>
    </dgm:pt>
    <dgm:pt modelId="{11F61215-6153-454C-BF1D-F9732996C092}">
      <dgm:prSet custT="1"/>
      <dgm:spPr>
        <a:xfrm>
          <a:off x="407862" y="3506999"/>
          <a:ext cx="10505764" cy="539724"/>
        </a:xfrm>
        <a:prstGeom prst="rect">
          <a:avLst/>
        </a:prstGeom>
        <a:solidFill>
          <a:srgbClr val="036479"/>
        </a:solidFill>
        <a:ln w="12700" cap="flat" cmpd="sng" algn="ctr">
          <a:solidFill>
            <a:srgbClr val="FFFFFF">
              <a:hueOff val="0"/>
              <a:satOff val="0"/>
              <a:lumOff val="0"/>
              <a:alphaOff val="0"/>
            </a:srgbClr>
          </a:solidFill>
          <a:prstDash val="solid"/>
          <a:miter lim="800000"/>
        </a:ln>
        <a:effectLst/>
      </dgm:spPr>
      <dgm:t>
        <a:bodyPr/>
        <a:lstStyle/>
        <a:p>
          <a:pPr>
            <a:buNone/>
          </a:pPr>
          <a:r>
            <a:rPr lang="en-US" sz="2200" dirty="0">
              <a:solidFill>
                <a:srgbClr val="FFFFFF"/>
              </a:solidFill>
              <a:latin typeface="Arial" panose="020B0604020202020204"/>
              <a:ea typeface="+mn-ea"/>
              <a:cs typeface="+mn-cs"/>
            </a:rPr>
            <a:t>Why: To provide support and technical assistance  </a:t>
          </a:r>
        </a:p>
      </dgm:t>
    </dgm:pt>
    <dgm:pt modelId="{89D23787-EC08-4D5F-9F10-FF4CE07B75F9}" type="parTrans" cxnId="{DE949FB3-4494-4C0C-A036-4AB8D49D383D}">
      <dgm:prSet/>
      <dgm:spPr/>
      <dgm:t>
        <a:bodyPr/>
        <a:lstStyle/>
        <a:p>
          <a:endParaRPr lang="en-US"/>
        </a:p>
      </dgm:t>
    </dgm:pt>
    <dgm:pt modelId="{2F9A3234-E140-4E5A-8FF4-463E8D5105FA}" type="sibTrans" cxnId="{DE949FB3-4494-4C0C-A036-4AB8D49D383D}">
      <dgm:prSet/>
      <dgm:spPr/>
      <dgm:t>
        <a:bodyPr/>
        <a:lstStyle/>
        <a:p>
          <a:endParaRPr lang="en-US"/>
        </a:p>
      </dgm:t>
    </dgm:pt>
    <dgm:pt modelId="{A884D39F-E1F9-4DB5-8799-C364C339E977}" type="pres">
      <dgm:prSet presAssocID="{43BC1EFA-3098-47AE-83F5-792089C2F859}" presName="Name0" presStyleCnt="0">
        <dgm:presLayoutVars>
          <dgm:chMax val="7"/>
          <dgm:chPref val="7"/>
          <dgm:dir/>
        </dgm:presLayoutVars>
      </dgm:prSet>
      <dgm:spPr/>
      <dgm:t>
        <a:bodyPr/>
        <a:lstStyle/>
        <a:p>
          <a:endParaRPr lang="en-US"/>
        </a:p>
      </dgm:t>
    </dgm:pt>
    <dgm:pt modelId="{A86AF39A-EBD9-4D64-865D-933743EEFC31}" type="pres">
      <dgm:prSet presAssocID="{43BC1EFA-3098-47AE-83F5-792089C2F859}" presName="Name1" presStyleCnt="0"/>
      <dgm:spPr/>
    </dgm:pt>
    <dgm:pt modelId="{4FCAAEEE-8C97-4D03-86FC-94F10ED4EFDF}" type="pres">
      <dgm:prSet presAssocID="{43BC1EFA-3098-47AE-83F5-792089C2F859}" presName="cycle" presStyleCnt="0"/>
      <dgm:spPr/>
    </dgm:pt>
    <dgm:pt modelId="{172F57CB-BD58-40EF-A069-2D3E6F73346C}" type="pres">
      <dgm:prSet presAssocID="{43BC1EFA-3098-47AE-83F5-792089C2F859}" presName="srcNode" presStyleLbl="node1" presStyleIdx="0" presStyleCnt="5"/>
      <dgm:spPr/>
    </dgm:pt>
    <dgm:pt modelId="{D159F542-49AA-4161-9700-AB567863754E}" type="pres">
      <dgm:prSet presAssocID="{43BC1EFA-3098-47AE-83F5-792089C2F859}" presName="conn" presStyleLbl="parChTrans1D2" presStyleIdx="0" presStyleCnt="1"/>
      <dgm:spPr/>
      <dgm:t>
        <a:bodyPr/>
        <a:lstStyle/>
        <a:p>
          <a:endParaRPr lang="en-US"/>
        </a:p>
      </dgm:t>
    </dgm:pt>
    <dgm:pt modelId="{046251D8-14DC-4DF1-825C-DF8C1261336C}" type="pres">
      <dgm:prSet presAssocID="{43BC1EFA-3098-47AE-83F5-792089C2F859}" presName="extraNode" presStyleLbl="node1" presStyleIdx="0" presStyleCnt="5"/>
      <dgm:spPr/>
    </dgm:pt>
    <dgm:pt modelId="{8A2A720A-35D0-4733-ACE0-1898AB0BDBA0}" type="pres">
      <dgm:prSet presAssocID="{43BC1EFA-3098-47AE-83F5-792089C2F859}" presName="dstNode" presStyleLbl="node1" presStyleIdx="0" presStyleCnt="5"/>
      <dgm:spPr/>
    </dgm:pt>
    <dgm:pt modelId="{EE0B6C5A-296B-4CC7-92B9-0EE45C38365F}" type="pres">
      <dgm:prSet presAssocID="{FBBFA4FB-0B35-46B2-8C1B-2A4421885258}" presName="text_1" presStyleLbl="node1" presStyleIdx="0" presStyleCnt="5">
        <dgm:presLayoutVars>
          <dgm:bulletEnabled val="1"/>
        </dgm:presLayoutVars>
      </dgm:prSet>
      <dgm:spPr/>
      <dgm:t>
        <a:bodyPr/>
        <a:lstStyle/>
        <a:p>
          <a:endParaRPr lang="en-US"/>
        </a:p>
      </dgm:t>
    </dgm:pt>
    <dgm:pt modelId="{3B74C656-B592-45DD-9DF9-929CC0183C6C}" type="pres">
      <dgm:prSet presAssocID="{FBBFA4FB-0B35-46B2-8C1B-2A4421885258}" presName="accent_1" presStyleCnt="0"/>
      <dgm:spPr/>
    </dgm:pt>
    <dgm:pt modelId="{F739FCF3-CD9E-4746-86A0-83E353AD6B11}" type="pres">
      <dgm:prSet presAssocID="{FBBFA4FB-0B35-46B2-8C1B-2A4421885258}" presName="accentRepeatNode" presStyleLbl="solidFgAcc1" presStyleIdx="0" presStyleCnt="5"/>
      <dgm:spPr>
        <a:xfrm>
          <a:off x="70535" y="202223"/>
          <a:ext cx="674655" cy="674655"/>
        </a:xfrm>
        <a:prstGeom prst="ellipse">
          <a:avLst/>
        </a:prstGeom>
        <a:solidFill>
          <a:srgbClr val="FFFFFF">
            <a:hueOff val="0"/>
            <a:satOff val="0"/>
            <a:lumOff val="0"/>
            <a:alphaOff val="0"/>
          </a:srgbClr>
        </a:solidFill>
        <a:ln w="38100" cap="flat" cmpd="sng" algn="ctr">
          <a:solidFill>
            <a:srgbClr val="93D500"/>
          </a:solidFill>
          <a:prstDash val="solid"/>
          <a:miter lim="800000"/>
        </a:ln>
        <a:effectLst/>
      </dgm:spPr>
    </dgm:pt>
    <dgm:pt modelId="{983AC56F-E1FC-41E4-AA06-18B6255BDCED}" type="pres">
      <dgm:prSet presAssocID="{8D983ACB-5084-462A-853B-1CA56E13109E}" presName="text_2" presStyleLbl="node1" presStyleIdx="1" presStyleCnt="5">
        <dgm:presLayoutVars>
          <dgm:bulletEnabled val="1"/>
        </dgm:presLayoutVars>
      </dgm:prSet>
      <dgm:spPr/>
      <dgm:t>
        <a:bodyPr/>
        <a:lstStyle/>
        <a:p>
          <a:endParaRPr lang="en-US"/>
        </a:p>
      </dgm:t>
    </dgm:pt>
    <dgm:pt modelId="{94CB8115-C2CE-4032-AC19-F3B6B50DBE1E}" type="pres">
      <dgm:prSet presAssocID="{8D983ACB-5084-462A-853B-1CA56E13109E}" presName="accent_2" presStyleCnt="0"/>
      <dgm:spPr/>
    </dgm:pt>
    <dgm:pt modelId="{D583D19E-C459-4D2F-9FFB-5FE53F4228AC}" type="pres">
      <dgm:prSet presAssocID="{8D983ACB-5084-462A-853B-1CA56E13109E}" presName="accentRepeatNode" presStyleLbl="solidFgAcc1" presStyleIdx="1" presStyleCnt="5"/>
      <dgm:spPr>
        <a:xfrm>
          <a:off x="457285" y="1011551"/>
          <a:ext cx="674655" cy="674655"/>
        </a:xfrm>
        <a:prstGeom prst="ellipse">
          <a:avLst/>
        </a:prstGeom>
        <a:solidFill>
          <a:srgbClr val="FFFFFF">
            <a:hueOff val="0"/>
            <a:satOff val="0"/>
            <a:lumOff val="0"/>
            <a:alphaOff val="0"/>
          </a:srgbClr>
        </a:solidFill>
        <a:ln w="38100" cap="flat" cmpd="sng" algn="ctr">
          <a:solidFill>
            <a:srgbClr val="93D500"/>
          </a:solidFill>
          <a:prstDash val="solid"/>
          <a:miter lim="800000"/>
        </a:ln>
        <a:effectLst/>
      </dgm:spPr>
    </dgm:pt>
    <dgm:pt modelId="{B7E947C6-B838-467B-B8F3-FB70316FC9B3}" type="pres">
      <dgm:prSet presAssocID="{C34C42BC-5A7D-4CD6-B404-37191D2CD24A}" presName="text_3" presStyleLbl="node1" presStyleIdx="2" presStyleCnt="5">
        <dgm:presLayoutVars>
          <dgm:bulletEnabled val="1"/>
        </dgm:presLayoutVars>
      </dgm:prSet>
      <dgm:spPr/>
      <dgm:t>
        <a:bodyPr/>
        <a:lstStyle/>
        <a:p>
          <a:endParaRPr lang="en-US"/>
        </a:p>
      </dgm:t>
    </dgm:pt>
    <dgm:pt modelId="{F035A3B2-5AF5-46F5-B2B6-A0E51189829E}" type="pres">
      <dgm:prSet presAssocID="{C34C42BC-5A7D-4CD6-B404-37191D2CD24A}" presName="accent_3" presStyleCnt="0"/>
      <dgm:spPr/>
    </dgm:pt>
    <dgm:pt modelId="{DAEACFAE-629C-40EC-B0D8-697C1C13D106}" type="pres">
      <dgm:prSet presAssocID="{C34C42BC-5A7D-4CD6-B404-37191D2CD24A}" presName="accentRepeatNode" presStyleLbl="solidFgAcc1" presStyleIdx="2" presStyleCnt="5"/>
      <dgm:spPr>
        <a:xfrm>
          <a:off x="575987" y="1820878"/>
          <a:ext cx="674655" cy="674655"/>
        </a:xfrm>
        <a:prstGeom prst="ellipse">
          <a:avLst/>
        </a:prstGeom>
        <a:solidFill>
          <a:srgbClr val="FFFFFF">
            <a:hueOff val="0"/>
            <a:satOff val="0"/>
            <a:lumOff val="0"/>
            <a:alphaOff val="0"/>
          </a:srgbClr>
        </a:solidFill>
        <a:ln w="38100" cap="flat" cmpd="sng" algn="ctr">
          <a:solidFill>
            <a:srgbClr val="93D500"/>
          </a:solidFill>
          <a:prstDash val="solid"/>
          <a:miter lim="800000"/>
        </a:ln>
        <a:effectLst/>
      </dgm:spPr>
    </dgm:pt>
    <dgm:pt modelId="{23F7D74E-A5FC-4B3B-B699-7A10311ECC38}" type="pres">
      <dgm:prSet presAssocID="{4995E6B3-A675-4A47-9C7C-CE443A16E298}" presName="text_4" presStyleLbl="node1" presStyleIdx="3" presStyleCnt="5">
        <dgm:presLayoutVars>
          <dgm:bulletEnabled val="1"/>
        </dgm:presLayoutVars>
      </dgm:prSet>
      <dgm:spPr/>
      <dgm:t>
        <a:bodyPr/>
        <a:lstStyle/>
        <a:p>
          <a:endParaRPr lang="en-US"/>
        </a:p>
      </dgm:t>
    </dgm:pt>
    <dgm:pt modelId="{9DC8BDB0-7C7E-4218-9824-7CF0962BCE81}" type="pres">
      <dgm:prSet presAssocID="{4995E6B3-A675-4A47-9C7C-CE443A16E298}" presName="accent_4" presStyleCnt="0"/>
      <dgm:spPr/>
    </dgm:pt>
    <dgm:pt modelId="{5A5D9463-F758-4B16-82C5-08C07317606B}" type="pres">
      <dgm:prSet presAssocID="{4995E6B3-A675-4A47-9C7C-CE443A16E298}" presName="accentRepeatNode" presStyleLbl="solidFgAcc1" presStyleIdx="3" presStyleCnt="5"/>
      <dgm:spPr>
        <a:xfrm>
          <a:off x="457285" y="2630206"/>
          <a:ext cx="674655" cy="674655"/>
        </a:xfrm>
        <a:prstGeom prst="ellipse">
          <a:avLst/>
        </a:prstGeom>
        <a:solidFill>
          <a:srgbClr val="FFFFFF">
            <a:hueOff val="0"/>
            <a:satOff val="0"/>
            <a:lumOff val="0"/>
            <a:alphaOff val="0"/>
          </a:srgbClr>
        </a:solidFill>
        <a:ln w="38100" cap="flat" cmpd="sng" algn="ctr">
          <a:solidFill>
            <a:srgbClr val="93D500"/>
          </a:solidFill>
          <a:prstDash val="solid"/>
          <a:miter lim="800000"/>
        </a:ln>
        <a:effectLst/>
      </dgm:spPr>
    </dgm:pt>
    <dgm:pt modelId="{A5C75E18-F790-4B7B-A41C-F926E6294BF6}" type="pres">
      <dgm:prSet presAssocID="{11F61215-6153-454C-BF1D-F9732996C092}" presName="text_5" presStyleLbl="node1" presStyleIdx="4" presStyleCnt="5">
        <dgm:presLayoutVars>
          <dgm:bulletEnabled val="1"/>
        </dgm:presLayoutVars>
      </dgm:prSet>
      <dgm:spPr/>
      <dgm:t>
        <a:bodyPr/>
        <a:lstStyle/>
        <a:p>
          <a:endParaRPr lang="en-US"/>
        </a:p>
      </dgm:t>
    </dgm:pt>
    <dgm:pt modelId="{96B12B1B-4FA6-4E79-A8D9-2869BFCFBD66}" type="pres">
      <dgm:prSet presAssocID="{11F61215-6153-454C-BF1D-F9732996C092}" presName="accent_5" presStyleCnt="0"/>
      <dgm:spPr/>
    </dgm:pt>
    <dgm:pt modelId="{A0C2628E-0643-4D47-B00A-E54528C8247C}" type="pres">
      <dgm:prSet presAssocID="{11F61215-6153-454C-BF1D-F9732996C092}" presName="accentRepeatNode" presStyleLbl="solidFgAcc1" presStyleIdx="4" presStyleCnt="5"/>
      <dgm:spPr>
        <a:xfrm>
          <a:off x="70535" y="3439533"/>
          <a:ext cx="674655" cy="674655"/>
        </a:xfrm>
        <a:prstGeom prst="ellipse">
          <a:avLst/>
        </a:prstGeom>
        <a:solidFill>
          <a:srgbClr val="FFFFFF">
            <a:hueOff val="0"/>
            <a:satOff val="0"/>
            <a:lumOff val="0"/>
            <a:alphaOff val="0"/>
          </a:srgbClr>
        </a:solidFill>
        <a:ln w="38100" cap="flat" cmpd="sng" algn="ctr">
          <a:solidFill>
            <a:srgbClr val="93D500"/>
          </a:solidFill>
          <a:prstDash val="solid"/>
          <a:miter lim="800000"/>
        </a:ln>
        <a:effectLst/>
      </dgm:spPr>
    </dgm:pt>
  </dgm:ptLst>
  <dgm:cxnLst>
    <dgm:cxn modelId="{CAA1877D-35F3-427E-91F6-F74207332F8F}" srcId="{43BC1EFA-3098-47AE-83F5-792089C2F859}" destId="{4995E6B3-A675-4A47-9C7C-CE443A16E298}" srcOrd="3" destOrd="0" parTransId="{413DF588-167E-4C93-ADEA-7994CF4083C1}" sibTransId="{7D8F6B70-9CBA-4BDF-AE57-B7C745DDF008}"/>
    <dgm:cxn modelId="{225754B4-73A7-4BF2-BFEA-4359B34A34CC}" type="presOf" srcId="{EB314B7E-CCD9-44F2-9798-B9242004EA1E}" destId="{D159F542-49AA-4161-9700-AB567863754E}" srcOrd="0" destOrd="0" presId="urn:microsoft.com/office/officeart/2008/layout/VerticalCurvedList"/>
    <dgm:cxn modelId="{918C5500-7E3C-442D-A200-10E9758EBA08}" type="presOf" srcId="{8D983ACB-5084-462A-853B-1CA56E13109E}" destId="{983AC56F-E1FC-41E4-AA06-18B6255BDCED}" srcOrd="0" destOrd="0" presId="urn:microsoft.com/office/officeart/2008/layout/VerticalCurvedList"/>
    <dgm:cxn modelId="{DE949FB3-4494-4C0C-A036-4AB8D49D383D}" srcId="{43BC1EFA-3098-47AE-83F5-792089C2F859}" destId="{11F61215-6153-454C-BF1D-F9732996C092}" srcOrd="4" destOrd="0" parTransId="{89D23787-EC08-4D5F-9F10-FF4CE07B75F9}" sibTransId="{2F9A3234-E140-4E5A-8FF4-463E8D5105FA}"/>
    <dgm:cxn modelId="{3E2CC9B2-89EE-4AE9-94E2-D41937D911BC}" type="presOf" srcId="{11F61215-6153-454C-BF1D-F9732996C092}" destId="{A5C75E18-F790-4B7B-A41C-F926E6294BF6}" srcOrd="0" destOrd="0" presId="urn:microsoft.com/office/officeart/2008/layout/VerticalCurvedList"/>
    <dgm:cxn modelId="{83336553-F5CD-4B54-99D9-74A8C92FD63B}" srcId="{43BC1EFA-3098-47AE-83F5-792089C2F859}" destId="{C34C42BC-5A7D-4CD6-B404-37191D2CD24A}" srcOrd="2" destOrd="0" parTransId="{E126AE3C-9B23-485B-B430-247D2C8E261F}" sibTransId="{F3892EA7-9CE3-403F-8398-68892B958FAF}"/>
    <dgm:cxn modelId="{9D826597-639B-41B9-8AAE-14CF200F7255}" srcId="{43BC1EFA-3098-47AE-83F5-792089C2F859}" destId="{FBBFA4FB-0B35-46B2-8C1B-2A4421885258}" srcOrd="0" destOrd="0" parTransId="{4D41C49A-CB10-4209-90C9-B5D1B36A7345}" sibTransId="{EB314B7E-CCD9-44F2-9798-B9242004EA1E}"/>
    <dgm:cxn modelId="{9910B1D9-6186-4674-8D77-2CC14D4B7665}" srcId="{43BC1EFA-3098-47AE-83F5-792089C2F859}" destId="{8D983ACB-5084-462A-853B-1CA56E13109E}" srcOrd="1" destOrd="0" parTransId="{67E2280D-4100-4FB0-B9D7-C4956D5E63BD}" sibTransId="{4404DE9F-DE81-4BBA-9D67-7361FA4BD829}"/>
    <dgm:cxn modelId="{92A14560-7AD9-46F8-90EA-EC2D240C7823}" type="presOf" srcId="{43BC1EFA-3098-47AE-83F5-792089C2F859}" destId="{A884D39F-E1F9-4DB5-8799-C364C339E977}" srcOrd="0" destOrd="0" presId="urn:microsoft.com/office/officeart/2008/layout/VerticalCurvedList"/>
    <dgm:cxn modelId="{00520CCE-FF23-4A46-B8FB-EAD05EF12B33}" type="presOf" srcId="{4995E6B3-A675-4A47-9C7C-CE443A16E298}" destId="{23F7D74E-A5FC-4B3B-B699-7A10311ECC38}" srcOrd="0" destOrd="0" presId="urn:microsoft.com/office/officeart/2008/layout/VerticalCurvedList"/>
    <dgm:cxn modelId="{FCCDF42C-521A-45E9-A323-EECC7C7902C5}" type="presOf" srcId="{FBBFA4FB-0B35-46B2-8C1B-2A4421885258}" destId="{EE0B6C5A-296B-4CC7-92B9-0EE45C38365F}" srcOrd="0" destOrd="0" presId="urn:microsoft.com/office/officeart/2008/layout/VerticalCurvedList"/>
    <dgm:cxn modelId="{5519729D-ABEC-4AEB-BD73-F465142171AD}" type="presOf" srcId="{C34C42BC-5A7D-4CD6-B404-37191D2CD24A}" destId="{B7E947C6-B838-467B-B8F3-FB70316FC9B3}" srcOrd="0" destOrd="0" presId="urn:microsoft.com/office/officeart/2008/layout/VerticalCurvedList"/>
    <dgm:cxn modelId="{A1F31518-3F31-4BB5-AED7-918FDAC96407}" type="presParOf" srcId="{A884D39F-E1F9-4DB5-8799-C364C339E977}" destId="{A86AF39A-EBD9-4D64-865D-933743EEFC31}" srcOrd="0" destOrd="0" presId="urn:microsoft.com/office/officeart/2008/layout/VerticalCurvedList"/>
    <dgm:cxn modelId="{CE4A2F6B-CB90-4BB8-9420-E414E30C54C8}" type="presParOf" srcId="{A86AF39A-EBD9-4D64-865D-933743EEFC31}" destId="{4FCAAEEE-8C97-4D03-86FC-94F10ED4EFDF}" srcOrd="0" destOrd="0" presId="urn:microsoft.com/office/officeart/2008/layout/VerticalCurvedList"/>
    <dgm:cxn modelId="{D827E3B7-12CF-4341-BB27-D7083E50F27E}" type="presParOf" srcId="{4FCAAEEE-8C97-4D03-86FC-94F10ED4EFDF}" destId="{172F57CB-BD58-40EF-A069-2D3E6F73346C}" srcOrd="0" destOrd="0" presId="urn:microsoft.com/office/officeart/2008/layout/VerticalCurvedList"/>
    <dgm:cxn modelId="{925444E6-A269-4A0D-8FD1-3534882CC041}" type="presParOf" srcId="{4FCAAEEE-8C97-4D03-86FC-94F10ED4EFDF}" destId="{D159F542-49AA-4161-9700-AB567863754E}" srcOrd="1" destOrd="0" presId="urn:microsoft.com/office/officeart/2008/layout/VerticalCurvedList"/>
    <dgm:cxn modelId="{0B110020-8125-4653-87E9-63A689162044}" type="presParOf" srcId="{4FCAAEEE-8C97-4D03-86FC-94F10ED4EFDF}" destId="{046251D8-14DC-4DF1-825C-DF8C1261336C}" srcOrd="2" destOrd="0" presId="urn:microsoft.com/office/officeart/2008/layout/VerticalCurvedList"/>
    <dgm:cxn modelId="{13000BDF-6B79-4520-9BF5-6195886ABE3A}" type="presParOf" srcId="{4FCAAEEE-8C97-4D03-86FC-94F10ED4EFDF}" destId="{8A2A720A-35D0-4733-ACE0-1898AB0BDBA0}" srcOrd="3" destOrd="0" presId="urn:microsoft.com/office/officeart/2008/layout/VerticalCurvedList"/>
    <dgm:cxn modelId="{07B2D015-A24B-465A-94FE-629B5E0F6C90}" type="presParOf" srcId="{A86AF39A-EBD9-4D64-865D-933743EEFC31}" destId="{EE0B6C5A-296B-4CC7-92B9-0EE45C38365F}" srcOrd="1" destOrd="0" presId="urn:microsoft.com/office/officeart/2008/layout/VerticalCurvedList"/>
    <dgm:cxn modelId="{A03F54E1-6C58-41CD-BA1C-D6916A7559CF}" type="presParOf" srcId="{A86AF39A-EBD9-4D64-865D-933743EEFC31}" destId="{3B74C656-B592-45DD-9DF9-929CC0183C6C}" srcOrd="2" destOrd="0" presId="urn:microsoft.com/office/officeart/2008/layout/VerticalCurvedList"/>
    <dgm:cxn modelId="{F131B13C-2293-4EA1-B70D-A84A2E72C7F5}" type="presParOf" srcId="{3B74C656-B592-45DD-9DF9-929CC0183C6C}" destId="{F739FCF3-CD9E-4746-86A0-83E353AD6B11}" srcOrd="0" destOrd="0" presId="urn:microsoft.com/office/officeart/2008/layout/VerticalCurvedList"/>
    <dgm:cxn modelId="{D1797A59-B842-4FB2-9D25-D2B05D6B729C}" type="presParOf" srcId="{A86AF39A-EBD9-4D64-865D-933743EEFC31}" destId="{983AC56F-E1FC-41E4-AA06-18B6255BDCED}" srcOrd="3" destOrd="0" presId="urn:microsoft.com/office/officeart/2008/layout/VerticalCurvedList"/>
    <dgm:cxn modelId="{D2A953C3-8ADA-4200-A727-DDEAF502F0EB}" type="presParOf" srcId="{A86AF39A-EBD9-4D64-865D-933743EEFC31}" destId="{94CB8115-C2CE-4032-AC19-F3B6B50DBE1E}" srcOrd="4" destOrd="0" presId="urn:microsoft.com/office/officeart/2008/layout/VerticalCurvedList"/>
    <dgm:cxn modelId="{1C8EC472-B668-4D40-B1D7-613B1F0F9268}" type="presParOf" srcId="{94CB8115-C2CE-4032-AC19-F3B6B50DBE1E}" destId="{D583D19E-C459-4D2F-9FFB-5FE53F4228AC}" srcOrd="0" destOrd="0" presId="urn:microsoft.com/office/officeart/2008/layout/VerticalCurvedList"/>
    <dgm:cxn modelId="{88FCB7B6-4018-4AB3-ACDD-41DA3BA7C474}" type="presParOf" srcId="{A86AF39A-EBD9-4D64-865D-933743EEFC31}" destId="{B7E947C6-B838-467B-B8F3-FB70316FC9B3}" srcOrd="5" destOrd="0" presId="urn:microsoft.com/office/officeart/2008/layout/VerticalCurvedList"/>
    <dgm:cxn modelId="{9D84E3DA-4A5C-455C-A6C2-78F805CD5858}" type="presParOf" srcId="{A86AF39A-EBD9-4D64-865D-933743EEFC31}" destId="{F035A3B2-5AF5-46F5-B2B6-A0E51189829E}" srcOrd="6" destOrd="0" presId="urn:microsoft.com/office/officeart/2008/layout/VerticalCurvedList"/>
    <dgm:cxn modelId="{6F6FFCC3-BF21-4545-A766-7B98AADE11D4}" type="presParOf" srcId="{F035A3B2-5AF5-46F5-B2B6-A0E51189829E}" destId="{DAEACFAE-629C-40EC-B0D8-697C1C13D106}" srcOrd="0" destOrd="0" presId="urn:microsoft.com/office/officeart/2008/layout/VerticalCurvedList"/>
    <dgm:cxn modelId="{7BD5F5B5-E0C2-476F-8D25-7D1968645C42}" type="presParOf" srcId="{A86AF39A-EBD9-4D64-865D-933743EEFC31}" destId="{23F7D74E-A5FC-4B3B-B699-7A10311ECC38}" srcOrd="7" destOrd="0" presId="urn:microsoft.com/office/officeart/2008/layout/VerticalCurvedList"/>
    <dgm:cxn modelId="{B5297B3B-7ED9-4323-B7D8-AF5A51FA3F9F}" type="presParOf" srcId="{A86AF39A-EBD9-4D64-865D-933743EEFC31}" destId="{9DC8BDB0-7C7E-4218-9824-7CF0962BCE81}" srcOrd="8" destOrd="0" presId="urn:microsoft.com/office/officeart/2008/layout/VerticalCurvedList"/>
    <dgm:cxn modelId="{3B065760-AD79-448C-8E77-8B3B50E1DF82}" type="presParOf" srcId="{9DC8BDB0-7C7E-4218-9824-7CF0962BCE81}" destId="{5A5D9463-F758-4B16-82C5-08C07317606B}" srcOrd="0" destOrd="0" presId="urn:microsoft.com/office/officeart/2008/layout/VerticalCurvedList"/>
    <dgm:cxn modelId="{F3A3882A-229C-4680-B28E-057FE560E408}" type="presParOf" srcId="{A86AF39A-EBD9-4D64-865D-933743EEFC31}" destId="{A5C75E18-F790-4B7B-A41C-F926E6294BF6}" srcOrd="9" destOrd="0" presId="urn:microsoft.com/office/officeart/2008/layout/VerticalCurvedList"/>
    <dgm:cxn modelId="{5212DBF5-4E5E-4B0F-B3E3-7641AB3F304D}" type="presParOf" srcId="{A86AF39A-EBD9-4D64-865D-933743EEFC31}" destId="{96B12B1B-4FA6-4E79-A8D9-2869BFCFBD66}" srcOrd="10" destOrd="0" presId="urn:microsoft.com/office/officeart/2008/layout/VerticalCurvedList"/>
    <dgm:cxn modelId="{5A6EC8EE-D470-4E38-8112-092D68F5200E}" type="presParOf" srcId="{96B12B1B-4FA6-4E79-A8D9-2869BFCFBD66}" destId="{A0C2628E-0643-4D47-B00A-E54528C824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3560E-F2F9-42BC-A352-48D2BFADA8FE}" type="doc">
      <dgm:prSet loTypeId="urn:microsoft.com/office/officeart/2005/8/layout/chart3" loCatId="cycle" qsTypeId="urn:microsoft.com/office/officeart/2005/8/quickstyle/simple1" qsCatId="simple" csTypeId="urn:microsoft.com/office/officeart/2005/8/colors/accent1_2" csCatId="accent1" phldr="1"/>
      <dgm:spPr/>
    </dgm:pt>
    <dgm:pt modelId="{F4A27AC4-4440-4849-9479-AE588B315474}">
      <dgm:prSet phldrT="[Text]"/>
      <dgm:spPr>
        <a:solidFill>
          <a:srgbClr val="9B5118"/>
        </a:solidFill>
      </dgm:spPr>
      <dgm:t>
        <a:bodyPr/>
        <a:lstStyle/>
        <a:p>
          <a:r>
            <a:rPr lang="en-US" dirty="0" smtClean="0">
              <a:solidFill>
                <a:schemeClr val="tx2">
                  <a:lumMod val="50000"/>
                </a:schemeClr>
              </a:solidFill>
              <a:latin typeface="Arial" panose="020B0604020202020204" pitchFamily="34" charset="0"/>
              <a:cs typeface="Arial" panose="020B0604020202020204" pitchFamily="34" charset="0"/>
            </a:rPr>
            <a:t>405     </a:t>
          </a:r>
          <a:r>
            <a:rPr lang="en-US" dirty="0">
              <a:solidFill>
                <a:schemeClr val="tx2">
                  <a:lumMod val="50000"/>
                </a:schemeClr>
              </a:solidFill>
              <a:latin typeface="Arial" panose="020B0604020202020204" pitchFamily="34" charset="0"/>
              <a:cs typeface="Arial" panose="020B0604020202020204" pitchFamily="34" charset="0"/>
            </a:rPr>
            <a:t>School Counselor</a:t>
          </a:r>
        </a:p>
      </dgm:t>
    </dgm:pt>
    <dgm:pt modelId="{833AB11E-1CB4-4E0B-A527-304FE1892878}" type="parTrans" cxnId="{EEB8AF22-48A8-403C-AC91-43783FC72A4A}">
      <dgm:prSet/>
      <dgm:spPr/>
      <dgm:t>
        <a:bodyPr/>
        <a:lstStyle/>
        <a:p>
          <a:endParaRPr lang="en-US"/>
        </a:p>
      </dgm:t>
    </dgm:pt>
    <dgm:pt modelId="{C08CA9E0-B280-4547-829F-1AEBCBAFFDF9}" type="sibTrans" cxnId="{EEB8AF22-48A8-403C-AC91-43783FC72A4A}">
      <dgm:prSet/>
      <dgm:spPr/>
      <dgm:t>
        <a:bodyPr/>
        <a:lstStyle/>
        <a:p>
          <a:endParaRPr lang="en-US"/>
        </a:p>
      </dgm:t>
    </dgm:pt>
    <dgm:pt modelId="{78E4562B-0CDF-4E40-A6C2-66B110F99C1F}">
      <dgm:prSet phldrT="[Text]"/>
      <dgm:spPr>
        <a:solidFill>
          <a:srgbClr val="D2AA7A"/>
        </a:solidFill>
      </dgm:spPr>
      <dgm:t>
        <a:bodyPr/>
        <a:lstStyle/>
        <a:p>
          <a:r>
            <a:rPr lang="en-US" dirty="0" smtClean="0">
              <a:solidFill>
                <a:schemeClr val="tx2">
                  <a:lumMod val="50000"/>
                </a:schemeClr>
              </a:solidFill>
              <a:latin typeface="Arial" panose="020B0604020202020204" pitchFamily="34" charset="0"/>
              <a:cs typeface="Arial" panose="020B0604020202020204" pitchFamily="34" charset="0"/>
            </a:rPr>
            <a:t>144                 </a:t>
          </a:r>
          <a:r>
            <a:rPr lang="en-US" dirty="0">
              <a:solidFill>
                <a:schemeClr val="tx2">
                  <a:lumMod val="50000"/>
                </a:schemeClr>
              </a:solidFill>
              <a:latin typeface="Arial" panose="020B0604020202020204" pitchFamily="34" charset="0"/>
              <a:cs typeface="Arial" panose="020B0604020202020204" pitchFamily="34" charset="0"/>
            </a:rPr>
            <a:t>Speech-Language Pathologist</a:t>
          </a:r>
        </a:p>
      </dgm:t>
    </dgm:pt>
    <dgm:pt modelId="{F23CEE94-1540-434A-982A-5BAB10C1AB7D}" type="parTrans" cxnId="{0FE77EC8-3EA7-48B9-9D15-63E3375ED89C}">
      <dgm:prSet/>
      <dgm:spPr/>
      <dgm:t>
        <a:bodyPr/>
        <a:lstStyle/>
        <a:p>
          <a:endParaRPr lang="en-US"/>
        </a:p>
      </dgm:t>
    </dgm:pt>
    <dgm:pt modelId="{A80A5DF9-1011-4DAC-B004-A89B918FA986}" type="sibTrans" cxnId="{0FE77EC8-3EA7-48B9-9D15-63E3375ED89C}">
      <dgm:prSet/>
      <dgm:spPr/>
      <dgm:t>
        <a:bodyPr/>
        <a:lstStyle/>
        <a:p>
          <a:endParaRPr lang="en-US"/>
        </a:p>
      </dgm:t>
    </dgm:pt>
    <dgm:pt modelId="{525753D3-CE05-4554-989B-D13E8602073B}">
      <dgm:prSet phldrT="[Text]"/>
      <dgm:spPr>
        <a:solidFill>
          <a:srgbClr val="75B9D1"/>
        </a:solidFill>
      </dgm:spPr>
      <dgm:t>
        <a:bodyPr/>
        <a:lstStyle/>
        <a:p>
          <a:r>
            <a:rPr lang="en-US" b="1" dirty="0" smtClean="0">
              <a:solidFill>
                <a:schemeClr val="tx2">
                  <a:lumMod val="50000"/>
                </a:schemeClr>
              </a:solidFill>
              <a:latin typeface="Arial" panose="020B0604020202020204" pitchFamily="34" charset="0"/>
              <a:cs typeface="Arial" panose="020B0604020202020204" pitchFamily="34" charset="0"/>
            </a:rPr>
            <a:t>157</a:t>
          </a:r>
          <a:r>
            <a:rPr lang="en-US" dirty="0" smtClean="0">
              <a:solidFill>
                <a:schemeClr val="tx2">
                  <a:lumMod val="50000"/>
                </a:schemeClr>
              </a:solidFill>
              <a:latin typeface="Arial" panose="020B0604020202020204" pitchFamily="34" charset="0"/>
              <a:cs typeface="Arial" panose="020B0604020202020204" pitchFamily="34" charset="0"/>
            </a:rPr>
            <a:t> </a:t>
          </a:r>
          <a:r>
            <a:rPr lang="en-US" dirty="0">
              <a:solidFill>
                <a:schemeClr val="tx2">
                  <a:lumMod val="50000"/>
                </a:schemeClr>
              </a:solidFill>
              <a:latin typeface="Arial" panose="020B0604020202020204" pitchFamily="34" charset="0"/>
              <a:cs typeface="Arial" panose="020B0604020202020204" pitchFamily="34" charset="0"/>
            </a:rPr>
            <a:t>Professional Counselor</a:t>
          </a:r>
        </a:p>
      </dgm:t>
    </dgm:pt>
    <dgm:pt modelId="{BDF32542-A342-4A2A-B4C6-19FE43706D0F}" type="parTrans" cxnId="{2694AB40-392E-4322-B66B-7D3BDD585C62}">
      <dgm:prSet/>
      <dgm:spPr/>
      <dgm:t>
        <a:bodyPr/>
        <a:lstStyle/>
        <a:p>
          <a:endParaRPr lang="en-US"/>
        </a:p>
      </dgm:t>
    </dgm:pt>
    <dgm:pt modelId="{B4402773-BC22-4C45-86F0-2EDF074783E5}" type="sibTrans" cxnId="{2694AB40-392E-4322-B66B-7D3BDD585C62}">
      <dgm:prSet/>
      <dgm:spPr/>
      <dgm:t>
        <a:bodyPr/>
        <a:lstStyle/>
        <a:p>
          <a:endParaRPr lang="en-US"/>
        </a:p>
      </dgm:t>
    </dgm:pt>
    <dgm:pt modelId="{F50E972A-C429-471F-BA05-F04D9284B0E3}" type="pres">
      <dgm:prSet presAssocID="{FFB3560E-F2F9-42BC-A352-48D2BFADA8FE}" presName="compositeShape" presStyleCnt="0">
        <dgm:presLayoutVars>
          <dgm:chMax val="7"/>
          <dgm:dir/>
          <dgm:resizeHandles val="exact"/>
        </dgm:presLayoutVars>
      </dgm:prSet>
      <dgm:spPr/>
    </dgm:pt>
    <dgm:pt modelId="{A2DB9F0C-0993-480E-AED1-75162DBFBED3}" type="pres">
      <dgm:prSet presAssocID="{FFB3560E-F2F9-42BC-A352-48D2BFADA8FE}" presName="wedge1" presStyleLbl="node1" presStyleIdx="0" presStyleCnt="3" custScaleX="100918" custScaleY="101300" custLinFactNeighborX="-5771" custLinFactNeighborY="3613"/>
      <dgm:spPr/>
      <dgm:t>
        <a:bodyPr/>
        <a:lstStyle/>
        <a:p>
          <a:endParaRPr lang="en-US"/>
        </a:p>
      </dgm:t>
    </dgm:pt>
    <dgm:pt modelId="{70686B71-F93D-4445-9A3F-CF913FEBAC2B}" type="pres">
      <dgm:prSet presAssocID="{FFB3560E-F2F9-42BC-A352-48D2BFADA8FE}" presName="wedge1Tx" presStyleLbl="node1" presStyleIdx="0" presStyleCnt="3">
        <dgm:presLayoutVars>
          <dgm:chMax val="0"/>
          <dgm:chPref val="0"/>
          <dgm:bulletEnabled val="1"/>
        </dgm:presLayoutVars>
      </dgm:prSet>
      <dgm:spPr/>
      <dgm:t>
        <a:bodyPr/>
        <a:lstStyle/>
        <a:p>
          <a:endParaRPr lang="en-US"/>
        </a:p>
      </dgm:t>
    </dgm:pt>
    <dgm:pt modelId="{61832BD9-5870-47D6-88E9-D8602095AECF}" type="pres">
      <dgm:prSet presAssocID="{FFB3560E-F2F9-42BC-A352-48D2BFADA8FE}" presName="wedge2" presStyleLbl="node1" presStyleIdx="1" presStyleCnt="3"/>
      <dgm:spPr/>
      <dgm:t>
        <a:bodyPr/>
        <a:lstStyle/>
        <a:p>
          <a:endParaRPr lang="en-US"/>
        </a:p>
      </dgm:t>
    </dgm:pt>
    <dgm:pt modelId="{F7C5B77B-CD51-4DB8-B58A-E4F0F6056FC8}" type="pres">
      <dgm:prSet presAssocID="{FFB3560E-F2F9-42BC-A352-48D2BFADA8FE}" presName="wedge2Tx" presStyleLbl="node1" presStyleIdx="1" presStyleCnt="3">
        <dgm:presLayoutVars>
          <dgm:chMax val="0"/>
          <dgm:chPref val="0"/>
          <dgm:bulletEnabled val="1"/>
        </dgm:presLayoutVars>
      </dgm:prSet>
      <dgm:spPr/>
      <dgm:t>
        <a:bodyPr/>
        <a:lstStyle/>
        <a:p>
          <a:endParaRPr lang="en-US"/>
        </a:p>
      </dgm:t>
    </dgm:pt>
    <dgm:pt modelId="{533E630C-1C88-42D0-9E1F-3F9D1B5C1263}" type="pres">
      <dgm:prSet presAssocID="{FFB3560E-F2F9-42BC-A352-48D2BFADA8FE}" presName="wedge3" presStyleLbl="node1" presStyleIdx="2" presStyleCnt="3"/>
      <dgm:spPr/>
      <dgm:t>
        <a:bodyPr/>
        <a:lstStyle/>
        <a:p>
          <a:endParaRPr lang="en-US"/>
        </a:p>
      </dgm:t>
    </dgm:pt>
    <dgm:pt modelId="{1760E697-1B42-4278-A088-56E1F91AC417}" type="pres">
      <dgm:prSet presAssocID="{FFB3560E-F2F9-42BC-A352-48D2BFADA8FE}" presName="wedge3Tx" presStyleLbl="node1" presStyleIdx="2" presStyleCnt="3">
        <dgm:presLayoutVars>
          <dgm:chMax val="0"/>
          <dgm:chPref val="0"/>
          <dgm:bulletEnabled val="1"/>
        </dgm:presLayoutVars>
      </dgm:prSet>
      <dgm:spPr/>
      <dgm:t>
        <a:bodyPr/>
        <a:lstStyle/>
        <a:p>
          <a:endParaRPr lang="en-US"/>
        </a:p>
      </dgm:t>
    </dgm:pt>
  </dgm:ptLst>
  <dgm:cxnLst>
    <dgm:cxn modelId="{E56DDAE5-77F9-4BC5-8272-F12C7C86A78C}" type="presOf" srcId="{525753D3-CE05-4554-989B-D13E8602073B}" destId="{1760E697-1B42-4278-A088-56E1F91AC417}" srcOrd="1" destOrd="0" presId="urn:microsoft.com/office/officeart/2005/8/layout/chart3"/>
    <dgm:cxn modelId="{979AB47E-4A72-470F-BC4C-16A47CD668DA}" type="presOf" srcId="{FFB3560E-F2F9-42BC-A352-48D2BFADA8FE}" destId="{F50E972A-C429-471F-BA05-F04D9284B0E3}" srcOrd="0" destOrd="0" presId="urn:microsoft.com/office/officeart/2005/8/layout/chart3"/>
    <dgm:cxn modelId="{2694AB40-392E-4322-B66B-7D3BDD585C62}" srcId="{FFB3560E-F2F9-42BC-A352-48D2BFADA8FE}" destId="{525753D3-CE05-4554-989B-D13E8602073B}" srcOrd="2" destOrd="0" parTransId="{BDF32542-A342-4A2A-B4C6-19FE43706D0F}" sibTransId="{B4402773-BC22-4C45-86F0-2EDF074783E5}"/>
    <dgm:cxn modelId="{A92AE5D5-EB1C-4F05-A5C1-8412DDC8237B}" type="presOf" srcId="{525753D3-CE05-4554-989B-D13E8602073B}" destId="{533E630C-1C88-42D0-9E1F-3F9D1B5C1263}" srcOrd="0" destOrd="0" presId="urn:microsoft.com/office/officeart/2005/8/layout/chart3"/>
    <dgm:cxn modelId="{A69BE282-F9DB-4CA2-AFC6-F004D84D09D6}" type="presOf" srcId="{F4A27AC4-4440-4849-9479-AE588B315474}" destId="{A2DB9F0C-0993-480E-AED1-75162DBFBED3}" srcOrd="0" destOrd="0" presId="urn:microsoft.com/office/officeart/2005/8/layout/chart3"/>
    <dgm:cxn modelId="{CEC93E00-C2F5-428C-85C2-CD7EB3D0D0A3}" type="presOf" srcId="{F4A27AC4-4440-4849-9479-AE588B315474}" destId="{70686B71-F93D-4445-9A3F-CF913FEBAC2B}" srcOrd="1" destOrd="0" presId="urn:microsoft.com/office/officeart/2005/8/layout/chart3"/>
    <dgm:cxn modelId="{0FE77EC8-3EA7-48B9-9D15-63E3375ED89C}" srcId="{FFB3560E-F2F9-42BC-A352-48D2BFADA8FE}" destId="{78E4562B-0CDF-4E40-A6C2-66B110F99C1F}" srcOrd="1" destOrd="0" parTransId="{F23CEE94-1540-434A-982A-5BAB10C1AB7D}" sibTransId="{A80A5DF9-1011-4DAC-B004-A89B918FA986}"/>
    <dgm:cxn modelId="{EEB8AF22-48A8-403C-AC91-43783FC72A4A}" srcId="{FFB3560E-F2F9-42BC-A352-48D2BFADA8FE}" destId="{F4A27AC4-4440-4849-9479-AE588B315474}" srcOrd="0" destOrd="0" parTransId="{833AB11E-1CB4-4E0B-A527-304FE1892878}" sibTransId="{C08CA9E0-B280-4547-829F-1AEBCBAFFDF9}"/>
    <dgm:cxn modelId="{16CA3672-33AF-4822-8696-A11F7F9360F1}" type="presOf" srcId="{78E4562B-0CDF-4E40-A6C2-66B110F99C1F}" destId="{F7C5B77B-CD51-4DB8-B58A-E4F0F6056FC8}" srcOrd="1" destOrd="0" presId="urn:microsoft.com/office/officeart/2005/8/layout/chart3"/>
    <dgm:cxn modelId="{11D5CFF1-852E-427A-8D51-A14D49B8A4F4}" type="presOf" srcId="{78E4562B-0CDF-4E40-A6C2-66B110F99C1F}" destId="{61832BD9-5870-47D6-88E9-D8602095AECF}" srcOrd="0" destOrd="0" presId="urn:microsoft.com/office/officeart/2005/8/layout/chart3"/>
    <dgm:cxn modelId="{F7A1DDDA-0163-4FB4-94D8-C7A673C2F070}" type="presParOf" srcId="{F50E972A-C429-471F-BA05-F04D9284B0E3}" destId="{A2DB9F0C-0993-480E-AED1-75162DBFBED3}" srcOrd="0" destOrd="0" presId="urn:microsoft.com/office/officeart/2005/8/layout/chart3"/>
    <dgm:cxn modelId="{0832B087-FFD6-4028-B4CC-EFC885FDE898}" type="presParOf" srcId="{F50E972A-C429-471F-BA05-F04D9284B0E3}" destId="{70686B71-F93D-4445-9A3F-CF913FEBAC2B}" srcOrd="1" destOrd="0" presId="urn:microsoft.com/office/officeart/2005/8/layout/chart3"/>
    <dgm:cxn modelId="{1C66E76E-E8E7-48A1-A4C9-EF6C0985EB47}" type="presParOf" srcId="{F50E972A-C429-471F-BA05-F04D9284B0E3}" destId="{61832BD9-5870-47D6-88E9-D8602095AECF}" srcOrd="2" destOrd="0" presId="urn:microsoft.com/office/officeart/2005/8/layout/chart3"/>
    <dgm:cxn modelId="{296ADEA7-C6F1-4E46-9C28-42A7C286503B}" type="presParOf" srcId="{F50E972A-C429-471F-BA05-F04D9284B0E3}" destId="{F7C5B77B-CD51-4DB8-B58A-E4F0F6056FC8}" srcOrd="3" destOrd="0" presId="urn:microsoft.com/office/officeart/2005/8/layout/chart3"/>
    <dgm:cxn modelId="{B9BF1132-E938-40FA-9B68-274C42A21809}" type="presParOf" srcId="{F50E972A-C429-471F-BA05-F04D9284B0E3}" destId="{533E630C-1C88-42D0-9E1F-3F9D1B5C1263}" srcOrd="4" destOrd="0" presId="urn:microsoft.com/office/officeart/2005/8/layout/chart3"/>
    <dgm:cxn modelId="{4A50284A-76FA-42DA-B245-9C78E7EB7B93}" type="presParOf" srcId="{F50E972A-C429-471F-BA05-F04D9284B0E3}" destId="{1760E697-1B42-4278-A088-56E1F91AC417}"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9F542-49AA-4161-9700-AB567863754E}">
      <dsp:nvSpPr>
        <dsp:cNvPr id="0" name=""/>
        <dsp:cNvSpPr/>
      </dsp:nvSpPr>
      <dsp:spPr>
        <a:xfrm>
          <a:off x="-4879911" y="-747823"/>
          <a:ext cx="5812059" cy="5812059"/>
        </a:xfrm>
        <a:prstGeom prst="blockArc">
          <a:avLst>
            <a:gd name="adj1" fmla="val 18900000"/>
            <a:gd name="adj2" fmla="val 2700000"/>
            <a:gd name="adj3" fmla="val 372"/>
          </a:avLst>
        </a:prstGeom>
        <a:solidFill>
          <a:srgbClr val="036479"/>
        </a:solidFill>
        <a:ln w="12700" cap="flat" cmpd="sng" algn="ctr">
          <a:solidFill>
            <a:srgbClr val="036479"/>
          </a:solidFill>
          <a:prstDash val="solid"/>
          <a:miter lim="800000"/>
        </a:ln>
        <a:effectLst/>
      </dsp:spPr>
      <dsp:style>
        <a:lnRef idx="2">
          <a:scrgbClr r="0" g="0" b="0"/>
        </a:lnRef>
        <a:fillRef idx="0">
          <a:scrgbClr r="0" g="0" b="0"/>
        </a:fillRef>
        <a:effectRef idx="0">
          <a:scrgbClr r="0" g="0" b="0"/>
        </a:effectRef>
        <a:fontRef idx="minor"/>
      </dsp:style>
    </dsp:sp>
    <dsp:sp modelId="{EE0B6C5A-296B-4CC7-92B9-0EE45C38365F}">
      <dsp:nvSpPr>
        <dsp:cNvPr id="0" name=""/>
        <dsp:cNvSpPr/>
      </dsp:nvSpPr>
      <dsp:spPr>
        <a:xfrm>
          <a:off x="407862" y="269689"/>
          <a:ext cx="7599952" cy="539724"/>
        </a:xfrm>
        <a:prstGeom prst="rect">
          <a:avLst/>
        </a:prstGeom>
        <a:solidFill>
          <a:srgbClr val="036479"/>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06" tIns="55880" rIns="55880" bIns="55880" numCol="1" spcCol="1270" anchor="ctr" anchorCtr="0">
          <a:noAutofit/>
        </a:bodyPr>
        <a:lstStyle/>
        <a:p>
          <a:pPr lvl="0" algn="l" defTabSz="977900">
            <a:lnSpc>
              <a:spcPct val="90000"/>
            </a:lnSpc>
            <a:spcBef>
              <a:spcPct val="0"/>
            </a:spcBef>
            <a:spcAft>
              <a:spcPct val="35000"/>
            </a:spcAft>
            <a:buNone/>
          </a:pPr>
          <a:r>
            <a:rPr lang="en-US" sz="2200" kern="1200" dirty="0">
              <a:solidFill>
                <a:srgbClr val="FFFFFF"/>
              </a:solidFill>
              <a:latin typeface="Arial" panose="020B0604020202020204"/>
              <a:ea typeface="+mn-ea"/>
              <a:cs typeface="+mn-cs"/>
            </a:rPr>
            <a:t>Who: Anyone (LEAs, providers, parents, etc.)</a:t>
          </a:r>
        </a:p>
      </dsp:txBody>
      <dsp:txXfrm>
        <a:off x="407862" y="269689"/>
        <a:ext cx="7599952" cy="539724"/>
      </dsp:txXfrm>
    </dsp:sp>
    <dsp:sp modelId="{F739FCF3-CD9E-4746-86A0-83E353AD6B11}">
      <dsp:nvSpPr>
        <dsp:cNvPr id="0" name=""/>
        <dsp:cNvSpPr/>
      </dsp:nvSpPr>
      <dsp:spPr>
        <a:xfrm>
          <a:off x="70535" y="202223"/>
          <a:ext cx="674655" cy="674655"/>
        </a:xfrm>
        <a:prstGeom prst="ellipse">
          <a:avLst/>
        </a:prstGeom>
        <a:solidFill>
          <a:srgbClr val="FFFFFF">
            <a:hueOff val="0"/>
            <a:satOff val="0"/>
            <a:lumOff val="0"/>
            <a:alphaOff val="0"/>
          </a:srgbClr>
        </a:solidFill>
        <a:ln w="38100" cap="flat" cmpd="sng" algn="ctr">
          <a:solidFill>
            <a:srgbClr val="93D500"/>
          </a:solidFill>
          <a:prstDash val="solid"/>
          <a:miter lim="800000"/>
        </a:ln>
        <a:effectLst/>
      </dsp:spPr>
      <dsp:style>
        <a:lnRef idx="2">
          <a:scrgbClr r="0" g="0" b="0"/>
        </a:lnRef>
        <a:fillRef idx="1">
          <a:scrgbClr r="0" g="0" b="0"/>
        </a:fillRef>
        <a:effectRef idx="0">
          <a:scrgbClr r="0" g="0" b="0"/>
        </a:effectRef>
        <a:fontRef idx="minor"/>
      </dsp:style>
    </dsp:sp>
    <dsp:sp modelId="{983AC56F-E1FC-41E4-AA06-18B6255BDCED}">
      <dsp:nvSpPr>
        <dsp:cNvPr id="0" name=""/>
        <dsp:cNvSpPr/>
      </dsp:nvSpPr>
      <dsp:spPr>
        <a:xfrm>
          <a:off x="794613" y="1079016"/>
          <a:ext cx="7213201" cy="539724"/>
        </a:xfrm>
        <a:prstGeom prst="rect">
          <a:avLst/>
        </a:prstGeom>
        <a:solidFill>
          <a:srgbClr val="036479"/>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06" tIns="55880" rIns="55880" bIns="55880" numCol="1" spcCol="1270" anchor="ctr" anchorCtr="0">
          <a:noAutofit/>
        </a:bodyPr>
        <a:lstStyle/>
        <a:p>
          <a:pPr lvl="0" algn="l" defTabSz="977900">
            <a:lnSpc>
              <a:spcPct val="90000"/>
            </a:lnSpc>
            <a:spcBef>
              <a:spcPct val="0"/>
            </a:spcBef>
            <a:spcAft>
              <a:spcPct val="35000"/>
            </a:spcAft>
            <a:buNone/>
          </a:pPr>
          <a:r>
            <a:rPr lang="en-US" sz="2200" kern="1200" dirty="0">
              <a:solidFill>
                <a:srgbClr val="FFFFFF"/>
              </a:solidFill>
              <a:latin typeface="Arial" panose="020B0604020202020204"/>
              <a:ea typeface="+mn-ea"/>
              <a:cs typeface="+mn-cs"/>
            </a:rPr>
            <a:t>What: A place to ask questions and get information</a:t>
          </a:r>
        </a:p>
      </dsp:txBody>
      <dsp:txXfrm>
        <a:off x="794613" y="1079016"/>
        <a:ext cx="7213201" cy="539724"/>
      </dsp:txXfrm>
    </dsp:sp>
    <dsp:sp modelId="{D583D19E-C459-4D2F-9FFB-5FE53F4228AC}">
      <dsp:nvSpPr>
        <dsp:cNvPr id="0" name=""/>
        <dsp:cNvSpPr/>
      </dsp:nvSpPr>
      <dsp:spPr>
        <a:xfrm>
          <a:off x="457285" y="1011551"/>
          <a:ext cx="674655" cy="674655"/>
        </a:xfrm>
        <a:prstGeom prst="ellipse">
          <a:avLst/>
        </a:prstGeom>
        <a:solidFill>
          <a:srgbClr val="FFFFFF">
            <a:hueOff val="0"/>
            <a:satOff val="0"/>
            <a:lumOff val="0"/>
            <a:alphaOff val="0"/>
          </a:srgbClr>
        </a:solidFill>
        <a:ln w="38100" cap="flat" cmpd="sng" algn="ctr">
          <a:solidFill>
            <a:srgbClr val="93D500"/>
          </a:solidFill>
          <a:prstDash val="solid"/>
          <a:miter lim="800000"/>
        </a:ln>
        <a:effectLst/>
      </dsp:spPr>
      <dsp:style>
        <a:lnRef idx="2">
          <a:scrgbClr r="0" g="0" b="0"/>
        </a:lnRef>
        <a:fillRef idx="1">
          <a:scrgbClr r="0" g="0" b="0"/>
        </a:fillRef>
        <a:effectRef idx="0">
          <a:scrgbClr r="0" g="0" b="0"/>
        </a:effectRef>
        <a:fontRef idx="minor"/>
      </dsp:style>
    </dsp:sp>
    <dsp:sp modelId="{B7E947C6-B838-467B-B8F3-FB70316FC9B3}">
      <dsp:nvSpPr>
        <dsp:cNvPr id="0" name=""/>
        <dsp:cNvSpPr/>
      </dsp:nvSpPr>
      <dsp:spPr>
        <a:xfrm>
          <a:off x="913314" y="1888344"/>
          <a:ext cx="7094500" cy="539724"/>
        </a:xfrm>
        <a:prstGeom prst="rect">
          <a:avLst/>
        </a:prstGeom>
        <a:solidFill>
          <a:srgbClr val="036479"/>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06" tIns="55880" rIns="55880" bIns="55880" numCol="1" spcCol="1270" anchor="ctr" anchorCtr="0">
          <a:noAutofit/>
        </a:bodyPr>
        <a:lstStyle/>
        <a:p>
          <a:pPr lvl="0" algn="l" defTabSz="977900">
            <a:lnSpc>
              <a:spcPct val="90000"/>
            </a:lnSpc>
            <a:spcBef>
              <a:spcPct val="0"/>
            </a:spcBef>
            <a:spcAft>
              <a:spcPct val="35000"/>
            </a:spcAft>
            <a:buNone/>
          </a:pPr>
          <a:r>
            <a:rPr lang="en-US" sz="2200" kern="1200" dirty="0">
              <a:solidFill>
                <a:srgbClr val="FFFFFF"/>
              </a:solidFill>
              <a:latin typeface="Arial" panose="020B0604020202020204"/>
              <a:ea typeface="+mn-ea"/>
              <a:cs typeface="+mn-cs"/>
            </a:rPr>
            <a:t>When: Available anytime</a:t>
          </a:r>
        </a:p>
      </dsp:txBody>
      <dsp:txXfrm>
        <a:off x="913314" y="1888344"/>
        <a:ext cx="7094500" cy="539724"/>
      </dsp:txXfrm>
    </dsp:sp>
    <dsp:sp modelId="{DAEACFAE-629C-40EC-B0D8-697C1C13D106}">
      <dsp:nvSpPr>
        <dsp:cNvPr id="0" name=""/>
        <dsp:cNvSpPr/>
      </dsp:nvSpPr>
      <dsp:spPr>
        <a:xfrm>
          <a:off x="575987" y="1820878"/>
          <a:ext cx="674655" cy="674655"/>
        </a:xfrm>
        <a:prstGeom prst="ellipse">
          <a:avLst/>
        </a:prstGeom>
        <a:solidFill>
          <a:srgbClr val="FFFFFF">
            <a:hueOff val="0"/>
            <a:satOff val="0"/>
            <a:lumOff val="0"/>
            <a:alphaOff val="0"/>
          </a:srgbClr>
        </a:solidFill>
        <a:ln w="38100" cap="flat" cmpd="sng" algn="ctr">
          <a:solidFill>
            <a:srgbClr val="93D500"/>
          </a:solidFill>
          <a:prstDash val="solid"/>
          <a:miter lim="800000"/>
        </a:ln>
        <a:effectLst/>
      </dsp:spPr>
      <dsp:style>
        <a:lnRef idx="2">
          <a:scrgbClr r="0" g="0" b="0"/>
        </a:lnRef>
        <a:fillRef idx="1">
          <a:scrgbClr r="0" g="0" b="0"/>
        </a:fillRef>
        <a:effectRef idx="0">
          <a:scrgbClr r="0" g="0" b="0"/>
        </a:effectRef>
        <a:fontRef idx="minor"/>
      </dsp:style>
    </dsp:sp>
    <dsp:sp modelId="{23F7D74E-A5FC-4B3B-B699-7A10311ECC38}">
      <dsp:nvSpPr>
        <dsp:cNvPr id="0" name=""/>
        <dsp:cNvSpPr/>
      </dsp:nvSpPr>
      <dsp:spPr>
        <a:xfrm>
          <a:off x="794613" y="2697671"/>
          <a:ext cx="7213201" cy="539724"/>
        </a:xfrm>
        <a:prstGeom prst="rect">
          <a:avLst/>
        </a:prstGeom>
        <a:solidFill>
          <a:srgbClr val="036479"/>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06" tIns="55880" rIns="55880" bIns="55880" numCol="1" spcCol="1270" anchor="ctr" anchorCtr="0">
          <a:noAutofit/>
        </a:bodyPr>
        <a:lstStyle/>
        <a:p>
          <a:pPr lvl="0" algn="l" defTabSz="977900">
            <a:lnSpc>
              <a:spcPct val="90000"/>
            </a:lnSpc>
            <a:spcBef>
              <a:spcPct val="0"/>
            </a:spcBef>
            <a:spcAft>
              <a:spcPct val="35000"/>
            </a:spcAft>
            <a:buNone/>
          </a:pPr>
          <a:r>
            <a:rPr lang="en-US" sz="2200" kern="1200" dirty="0">
              <a:solidFill>
                <a:srgbClr val="FFFFFF"/>
              </a:solidFill>
              <a:latin typeface="Arial" panose="020B0604020202020204"/>
              <a:ea typeface="+mn-ea"/>
              <a:cs typeface="+mn-cs"/>
            </a:rPr>
            <a:t>Where: The bottom of the WY SBS Program website</a:t>
          </a:r>
        </a:p>
      </dsp:txBody>
      <dsp:txXfrm>
        <a:off x="794613" y="2697671"/>
        <a:ext cx="7213201" cy="539724"/>
      </dsp:txXfrm>
    </dsp:sp>
    <dsp:sp modelId="{5A5D9463-F758-4B16-82C5-08C07317606B}">
      <dsp:nvSpPr>
        <dsp:cNvPr id="0" name=""/>
        <dsp:cNvSpPr/>
      </dsp:nvSpPr>
      <dsp:spPr>
        <a:xfrm>
          <a:off x="457285" y="2630206"/>
          <a:ext cx="674655" cy="674655"/>
        </a:xfrm>
        <a:prstGeom prst="ellipse">
          <a:avLst/>
        </a:prstGeom>
        <a:solidFill>
          <a:srgbClr val="FFFFFF">
            <a:hueOff val="0"/>
            <a:satOff val="0"/>
            <a:lumOff val="0"/>
            <a:alphaOff val="0"/>
          </a:srgbClr>
        </a:solidFill>
        <a:ln w="38100" cap="flat" cmpd="sng" algn="ctr">
          <a:solidFill>
            <a:srgbClr val="93D500"/>
          </a:solidFill>
          <a:prstDash val="solid"/>
          <a:miter lim="800000"/>
        </a:ln>
        <a:effectLst/>
      </dsp:spPr>
      <dsp:style>
        <a:lnRef idx="2">
          <a:scrgbClr r="0" g="0" b="0"/>
        </a:lnRef>
        <a:fillRef idx="1">
          <a:scrgbClr r="0" g="0" b="0"/>
        </a:fillRef>
        <a:effectRef idx="0">
          <a:scrgbClr r="0" g="0" b="0"/>
        </a:effectRef>
        <a:fontRef idx="minor"/>
      </dsp:style>
    </dsp:sp>
    <dsp:sp modelId="{A5C75E18-F790-4B7B-A41C-F926E6294BF6}">
      <dsp:nvSpPr>
        <dsp:cNvPr id="0" name=""/>
        <dsp:cNvSpPr/>
      </dsp:nvSpPr>
      <dsp:spPr>
        <a:xfrm>
          <a:off x="407862" y="3506999"/>
          <a:ext cx="7599952" cy="539724"/>
        </a:xfrm>
        <a:prstGeom prst="rect">
          <a:avLst/>
        </a:prstGeom>
        <a:solidFill>
          <a:srgbClr val="036479"/>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06" tIns="55880" rIns="55880" bIns="55880" numCol="1" spcCol="1270" anchor="ctr" anchorCtr="0">
          <a:noAutofit/>
        </a:bodyPr>
        <a:lstStyle/>
        <a:p>
          <a:pPr lvl="0" algn="l" defTabSz="977900">
            <a:lnSpc>
              <a:spcPct val="90000"/>
            </a:lnSpc>
            <a:spcBef>
              <a:spcPct val="0"/>
            </a:spcBef>
            <a:spcAft>
              <a:spcPct val="35000"/>
            </a:spcAft>
            <a:buNone/>
          </a:pPr>
          <a:r>
            <a:rPr lang="en-US" sz="2200" kern="1200" dirty="0">
              <a:solidFill>
                <a:srgbClr val="FFFFFF"/>
              </a:solidFill>
              <a:latin typeface="Arial" panose="020B0604020202020204"/>
              <a:ea typeface="+mn-ea"/>
              <a:cs typeface="+mn-cs"/>
            </a:rPr>
            <a:t>Why: To provide support and technical assistance  </a:t>
          </a:r>
        </a:p>
      </dsp:txBody>
      <dsp:txXfrm>
        <a:off x="407862" y="3506999"/>
        <a:ext cx="7599952" cy="539724"/>
      </dsp:txXfrm>
    </dsp:sp>
    <dsp:sp modelId="{A0C2628E-0643-4D47-B00A-E54528C8247C}">
      <dsp:nvSpPr>
        <dsp:cNvPr id="0" name=""/>
        <dsp:cNvSpPr/>
      </dsp:nvSpPr>
      <dsp:spPr>
        <a:xfrm>
          <a:off x="70535" y="3439533"/>
          <a:ext cx="674655" cy="674655"/>
        </a:xfrm>
        <a:prstGeom prst="ellipse">
          <a:avLst/>
        </a:prstGeom>
        <a:solidFill>
          <a:srgbClr val="FFFFFF">
            <a:hueOff val="0"/>
            <a:satOff val="0"/>
            <a:lumOff val="0"/>
            <a:alphaOff val="0"/>
          </a:srgbClr>
        </a:solidFill>
        <a:ln w="38100" cap="flat" cmpd="sng" algn="ctr">
          <a:solidFill>
            <a:srgbClr val="93D5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B9F0C-0993-480E-AED1-75162DBFBED3}">
      <dsp:nvSpPr>
        <dsp:cNvPr id="0" name=""/>
        <dsp:cNvSpPr/>
      </dsp:nvSpPr>
      <dsp:spPr>
        <a:xfrm>
          <a:off x="1180034" y="433054"/>
          <a:ext cx="3859423" cy="3874032"/>
        </a:xfrm>
        <a:prstGeom prst="pie">
          <a:avLst>
            <a:gd name="adj1" fmla="val 16200000"/>
            <a:gd name="adj2" fmla="val 1800000"/>
          </a:avLst>
        </a:prstGeom>
        <a:solidFill>
          <a:srgbClr val="9B51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2">
                  <a:lumMod val="50000"/>
                </a:schemeClr>
              </a:solidFill>
              <a:latin typeface="Arial" panose="020B0604020202020204" pitchFamily="34" charset="0"/>
              <a:cs typeface="Arial" panose="020B0604020202020204" pitchFamily="34" charset="0"/>
            </a:rPr>
            <a:t>405     </a:t>
          </a:r>
          <a:r>
            <a:rPr lang="en-US" sz="1700" kern="1200" dirty="0">
              <a:solidFill>
                <a:schemeClr val="tx2">
                  <a:lumMod val="50000"/>
                </a:schemeClr>
              </a:solidFill>
              <a:latin typeface="Arial" panose="020B0604020202020204" pitchFamily="34" charset="0"/>
              <a:cs typeface="Arial" panose="020B0604020202020204" pitchFamily="34" charset="0"/>
            </a:rPr>
            <a:t>School Counselor</a:t>
          </a:r>
        </a:p>
      </dsp:txBody>
      <dsp:txXfrm>
        <a:off x="3278366" y="1147905"/>
        <a:ext cx="1309447" cy="1291344"/>
      </dsp:txXfrm>
    </dsp:sp>
    <dsp:sp modelId="{61832BD9-5870-47D6-88E9-D8602095AECF}">
      <dsp:nvSpPr>
        <dsp:cNvPr id="0" name=""/>
        <dsp:cNvSpPr/>
      </dsp:nvSpPr>
      <dsp:spPr>
        <a:xfrm>
          <a:off x="1221155" y="433559"/>
          <a:ext cx="3824316" cy="3824316"/>
        </a:xfrm>
        <a:prstGeom prst="pie">
          <a:avLst>
            <a:gd name="adj1" fmla="val 1800000"/>
            <a:gd name="adj2" fmla="val 9000000"/>
          </a:avLst>
        </a:prstGeom>
        <a:solidFill>
          <a:srgbClr val="D2AA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2">
                  <a:lumMod val="50000"/>
                </a:schemeClr>
              </a:solidFill>
              <a:latin typeface="Arial" panose="020B0604020202020204" pitchFamily="34" charset="0"/>
              <a:cs typeface="Arial" panose="020B0604020202020204" pitchFamily="34" charset="0"/>
            </a:rPr>
            <a:t>144                 </a:t>
          </a:r>
          <a:r>
            <a:rPr lang="en-US" sz="1700" kern="1200" dirty="0">
              <a:solidFill>
                <a:schemeClr val="tx2">
                  <a:lumMod val="50000"/>
                </a:schemeClr>
              </a:solidFill>
              <a:latin typeface="Arial" panose="020B0604020202020204" pitchFamily="34" charset="0"/>
              <a:cs typeface="Arial" panose="020B0604020202020204" pitchFamily="34" charset="0"/>
            </a:rPr>
            <a:t>Speech-Language Pathologist</a:t>
          </a:r>
        </a:p>
      </dsp:txBody>
      <dsp:txXfrm>
        <a:off x="2268289" y="2846520"/>
        <a:ext cx="1730048" cy="1183717"/>
      </dsp:txXfrm>
    </dsp:sp>
    <dsp:sp modelId="{533E630C-1C88-42D0-9E1F-3F9D1B5C1263}">
      <dsp:nvSpPr>
        <dsp:cNvPr id="0" name=""/>
        <dsp:cNvSpPr/>
      </dsp:nvSpPr>
      <dsp:spPr>
        <a:xfrm>
          <a:off x="1221155" y="433559"/>
          <a:ext cx="3824316" cy="3824316"/>
        </a:xfrm>
        <a:prstGeom prst="pie">
          <a:avLst>
            <a:gd name="adj1" fmla="val 9000000"/>
            <a:gd name="adj2" fmla="val 16200000"/>
          </a:avLst>
        </a:prstGeom>
        <a:solidFill>
          <a:srgbClr val="75B9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2">
                  <a:lumMod val="50000"/>
                </a:schemeClr>
              </a:solidFill>
              <a:latin typeface="Arial" panose="020B0604020202020204" pitchFamily="34" charset="0"/>
              <a:cs typeface="Arial" panose="020B0604020202020204" pitchFamily="34" charset="0"/>
            </a:rPr>
            <a:t>157</a:t>
          </a:r>
          <a:r>
            <a:rPr lang="en-US" sz="1700" kern="1200" dirty="0" smtClean="0">
              <a:solidFill>
                <a:schemeClr val="tx2">
                  <a:lumMod val="50000"/>
                </a:schemeClr>
              </a:solidFill>
              <a:latin typeface="Arial" panose="020B0604020202020204" pitchFamily="34" charset="0"/>
              <a:cs typeface="Arial" panose="020B0604020202020204" pitchFamily="34" charset="0"/>
            </a:rPr>
            <a:t> </a:t>
          </a:r>
          <a:r>
            <a:rPr lang="en-US" sz="1700" kern="1200" dirty="0">
              <a:solidFill>
                <a:schemeClr val="tx2">
                  <a:lumMod val="50000"/>
                </a:schemeClr>
              </a:solidFill>
              <a:latin typeface="Arial" panose="020B0604020202020204" pitchFamily="34" charset="0"/>
              <a:cs typeface="Arial" panose="020B0604020202020204" pitchFamily="34" charset="0"/>
            </a:rPr>
            <a:t>Professional Counselor</a:t>
          </a:r>
        </a:p>
      </dsp:txBody>
      <dsp:txXfrm>
        <a:off x="1630903" y="1184764"/>
        <a:ext cx="1297536" cy="12747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E90C1-66F5-49E1-8D84-B39EB34E2056}" type="datetimeFigureOut">
              <a:rPr lang="en-US" smtClean="0"/>
              <a:t>6/16/2023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0A72A-3D6B-4792-84F8-50B49FFCDFF8}" type="slidenum">
              <a:rPr lang="en-US" smtClean="0"/>
              <a:t>‹#›</a:t>
            </a:fld>
            <a:endParaRPr lang="en-US" dirty="0"/>
          </a:p>
        </p:txBody>
      </p:sp>
    </p:spTree>
    <p:extLst>
      <p:ext uri="{BB962C8B-B14F-4D97-AF65-F5344CB8AC3E}">
        <p14:creationId xmlns:p14="http://schemas.microsoft.com/office/powerpoint/2010/main" val="61619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0A72A-3D6B-4792-84F8-50B49FFCDFF8}" type="slidenum">
              <a:rPr lang="en-US" smtClean="0"/>
              <a:t>11</a:t>
            </a:fld>
            <a:endParaRPr lang="en-US" dirty="0"/>
          </a:p>
        </p:txBody>
      </p:sp>
    </p:spTree>
    <p:extLst>
      <p:ext uri="{BB962C8B-B14F-4D97-AF65-F5344CB8AC3E}">
        <p14:creationId xmlns:p14="http://schemas.microsoft.com/office/powerpoint/2010/main" val="284966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0B2012-1B38-4CC1-B7E6-48E851E99371}"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393822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E0F22-61E9-4583-BBEA-333D260A7738}"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94692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9AF3A-070D-4C79-8CDB-C40F23466482}"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180573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D55FB-67A9-4AE5-A0A9-2455A8DB3015}"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181666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5C53B-D8B4-4542-9E66-EE1520F34CA7}"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213308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05E677-E0FA-4173-98A4-6D4F6D9B8F57}" type="datetime1">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180816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30C3A2-22A4-4359-8F45-28FB96FB5594}" type="datetime1">
              <a:rPr lang="en-US" smtClean="0"/>
              <a:t>6/16/2023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209601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69D5A-221E-4856-8742-3B96A25FD36A}" type="datetime1">
              <a:rPr lang="en-US" smtClean="0"/>
              <a:t>6/16/2023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349466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FECD8-F741-4824-85B1-F5670AF0430A}" type="datetime1">
              <a:rPr lang="en-US" smtClean="0"/>
              <a:t>6/16/2023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161560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A26437-C783-4595-B505-33111209936F}" type="datetime1">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117042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DB075D-35D9-498D-8246-904EC27852D3}" type="datetime1">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F4CBE-FEAD-4C46-AD76-96E49AC1EC67}" type="slidenum">
              <a:rPr lang="en-US" smtClean="0"/>
              <a:t>‹#›</a:t>
            </a:fld>
            <a:endParaRPr lang="en-US" dirty="0"/>
          </a:p>
        </p:txBody>
      </p:sp>
    </p:spTree>
    <p:extLst>
      <p:ext uri="{BB962C8B-B14F-4D97-AF65-F5344CB8AC3E}">
        <p14:creationId xmlns:p14="http://schemas.microsoft.com/office/powerpoint/2010/main" val="216464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24968-C343-45D1-875A-273FF21BFE29}" type="datetime1">
              <a:rPr lang="en-US" smtClean="0"/>
              <a:t>6/16/2023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F4CBE-FEAD-4C46-AD76-96E49AC1EC67}" type="slidenum">
              <a:rPr lang="en-US" smtClean="0"/>
              <a:t>‹#›</a:t>
            </a:fld>
            <a:endParaRPr lang="en-US" dirty="0"/>
          </a:p>
        </p:txBody>
      </p:sp>
    </p:spTree>
    <p:extLst>
      <p:ext uri="{BB962C8B-B14F-4D97-AF65-F5344CB8AC3E}">
        <p14:creationId xmlns:p14="http://schemas.microsoft.com/office/powerpoint/2010/main" val="131290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0.pn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wyomingmedicaid.com/portal/Provider-Manuals-and-Bulletins/CMS-1500-Provider-Manual"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health.wyo.gov/healthcarefin/medicaid/school-based-services/" TargetMode="External"/><Relationship Id="rId4" Type="http://schemas.openxmlformats.org/officeDocument/2006/relationships/hyperlink" Target="mailto:justin.browning1@wyo.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png"/><Relationship Id="rId17" Type="http://schemas.openxmlformats.org/officeDocument/2006/relationships/image" Target="../media/image20.svg"/><Relationship Id="rId2" Type="http://schemas.openxmlformats.org/officeDocument/2006/relationships/image" Target="../media/image9.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svg"/><Relationship Id="rId5" Type="http://schemas.openxmlformats.org/officeDocument/2006/relationships/diagramQuickStyle" Target="../diagrams/quickStyle1.xml"/><Relationship Id="rId15" Type="http://schemas.openxmlformats.org/officeDocument/2006/relationships/image" Target="../media/image18.svg"/><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2.sv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546D215-D876-4FE1-9CCC-B2DB50739E3E}"/>
              </a:ext>
            </a:extLst>
          </p:cNvPr>
          <p:cNvPicPr>
            <a:picLocks noChangeAspect="1"/>
          </p:cNvPicPr>
          <p:nvPr/>
        </p:nvPicPr>
        <p:blipFill rotWithShape="1">
          <a:blip r:embed="rId2">
            <a:alphaModFix amt="20000"/>
          </a:blip>
          <a:srcRect l="7324" t="10017" r="1171" b="14189"/>
          <a:stretch/>
        </p:blipFill>
        <p:spPr>
          <a:xfrm>
            <a:off x="0" y="0"/>
            <a:ext cx="12192000" cy="6891050"/>
          </a:xfrm>
          <a:prstGeom prst="rect">
            <a:avLst/>
          </a:prstGeom>
        </p:spPr>
      </p:pic>
      <p:sp>
        <p:nvSpPr>
          <p:cNvPr id="2" name="Title 1"/>
          <p:cNvSpPr>
            <a:spLocks noGrp="1"/>
          </p:cNvSpPr>
          <p:nvPr>
            <p:ph type="ctrTitle"/>
          </p:nvPr>
        </p:nvSpPr>
        <p:spPr>
          <a:xfrm>
            <a:off x="1524000" y="2001839"/>
            <a:ext cx="9144000" cy="1508124"/>
          </a:xfrm>
        </p:spPr>
        <p:txBody>
          <a:bodyPr anchor="ctr" anchorCtr="0">
            <a:normAutofit fontScale="90000"/>
          </a:bodyPr>
          <a:lstStyle/>
          <a:p>
            <a:r>
              <a:rPr lang="en-US" altLang="en-US" sz="4400" b="1" dirty="0">
                <a:solidFill>
                  <a:srgbClr val="77370B"/>
                </a:solidFill>
              </a:rPr>
              <a:t/>
            </a:r>
            <a:br>
              <a:rPr lang="en-US" altLang="en-US" sz="4400" b="1" dirty="0">
                <a:solidFill>
                  <a:srgbClr val="77370B"/>
                </a:solidFill>
              </a:rPr>
            </a:br>
            <a:r>
              <a:rPr lang="en-US" altLang="en-US" sz="4400" b="1" dirty="0">
                <a:solidFill>
                  <a:srgbClr val="77370B"/>
                </a:solidFill>
                <a:latin typeface="Arial" panose="020B0604020202020204" pitchFamily="34" charset="0"/>
                <a:cs typeface="Arial" panose="020B0604020202020204" pitchFamily="34" charset="0"/>
              </a:rPr>
              <a:t>Wyoming Department of Health</a:t>
            </a:r>
            <a:br>
              <a:rPr lang="en-US" altLang="en-US" sz="4400" b="1" dirty="0">
                <a:solidFill>
                  <a:srgbClr val="77370B"/>
                </a:solidFill>
                <a:latin typeface="Arial" panose="020B0604020202020204" pitchFamily="34" charset="0"/>
                <a:cs typeface="Arial" panose="020B0604020202020204" pitchFamily="34" charset="0"/>
              </a:rPr>
            </a:br>
            <a:r>
              <a:rPr lang="en-US" altLang="en-US" sz="4400" b="1" dirty="0">
                <a:solidFill>
                  <a:srgbClr val="77370B"/>
                </a:solidFill>
                <a:latin typeface="Arial" panose="020B0604020202020204" pitchFamily="34" charset="0"/>
                <a:cs typeface="Arial" panose="020B0604020202020204" pitchFamily="34" charset="0"/>
              </a:rPr>
              <a:t>School-Based Services (SBS) Program</a:t>
            </a:r>
            <a:endParaRPr lang="en-US" sz="4400" b="1" dirty="0">
              <a:solidFill>
                <a:srgbClr val="77370B"/>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4186500"/>
            <a:ext cx="9144000" cy="1655762"/>
          </a:xfrm>
        </p:spPr>
        <p:txBody>
          <a:bodyPr>
            <a:normAutofit/>
          </a:bodyPr>
          <a:lstStyle/>
          <a:p>
            <a:r>
              <a:rPr lang="en-US" sz="2800" dirty="0">
                <a:latin typeface="Arial" panose="020B0604020202020204" pitchFamily="34" charset="0"/>
                <a:cs typeface="Arial" panose="020B0604020202020204" pitchFamily="34" charset="0"/>
              </a:rPr>
              <a:t>Pilot Group May 2023 Meeting</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3612"/>
            <a:ext cx="1389888" cy="1673679"/>
          </a:xfrm>
          <a:prstGeom prst="rect">
            <a:avLst/>
          </a:prstGeom>
          <a:noFill/>
          <a:ln>
            <a:noFill/>
          </a:ln>
        </p:spPr>
      </p:pic>
      <p:sp>
        <p:nvSpPr>
          <p:cNvPr id="6" name="Slide Number Placeholder 5">
            <a:extLst>
              <a:ext uri="{FF2B5EF4-FFF2-40B4-BE49-F238E27FC236}">
                <a16:creationId xmlns:a16="http://schemas.microsoft.com/office/drawing/2014/main" xmlns="" id="{15C198B8-B261-4193-8F98-4F03EC53BE30}"/>
              </a:ext>
            </a:extLst>
          </p:cNvPr>
          <p:cNvSpPr>
            <a:spLocks noGrp="1"/>
          </p:cNvSpPr>
          <p:nvPr>
            <p:ph type="sldNum" sz="quarter" idx="12"/>
          </p:nvPr>
        </p:nvSpPr>
        <p:spPr/>
        <p:txBody>
          <a:bodyPr/>
          <a:lstStyle/>
          <a:p>
            <a:fld id="{72AF4CBE-FEAD-4C46-AD76-96E49AC1EC67}" type="slidenum">
              <a:rPr lang="en-US" smtClean="0">
                <a:solidFill>
                  <a:schemeClr val="tx1"/>
                </a:solidFill>
              </a:rPr>
              <a:t>1</a:t>
            </a:fld>
            <a:endParaRPr lang="en-US" dirty="0">
              <a:solidFill>
                <a:schemeClr val="tx1"/>
              </a:solidFill>
            </a:endParaRPr>
          </a:p>
        </p:txBody>
      </p:sp>
      <p:pic>
        <p:nvPicPr>
          <p:cNvPr id="1026" name="Picture 2" descr="State&amp;#39;s Department Of Education Working On Plans For Federal Aid | Wyoming  Public Media">
            <a:extLst>
              <a:ext uri="{FF2B5EF4-FFF2-40B4-BE49-F238E27FC236}">
                <a16:creationId xmlns:a16="http://schemas.microsoft.com/office/drawing/2014/main" xmlns="" id="{FF4F1A0A-E9D9-4A35-9D45-653B5EE91D1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54" r="12395"/>
          <a:stretch/>
        </p:blipFill>
        <p:spPr bwMode="auto">
          <a:xfrm>
            <a:off x="1874842" y="193612"/>
            <a:ext cx="1391973" cy="167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76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8832" y="1468892"/>
            <a:ext cx="4984813" cy="3157080"/>
          </a:xfrm>
          <a:noFill/>
        </p:spPr>
        <p:txBody>
          <a:bodyPr anchorCtr="0">
            <a:normAutofit/>
          </a:bodyPr>
          <a:lstStyle/>
          <a:p>
            <a:pPr algn="l"/>
            <a:r>
              <a:rPr lang="en-US" sz="5400" dirty="0">
                <a:solidFill>
                  <a:srgbClr val="77370B"/>
                </a:solidFill>
                <a:latin typeface="Arial" panose="020B0604020202020204" pitchFamily="34" charset="0"/>
                <a:cs typeface="Arial" panose="020B0604020202020204" pitchFamily="34" charset="0"/>
              </a:rPr>
              <a:t>Claims Data</a:t>
            </a:r>
          </a:p>
        </p:txBody>
      </p:sp>
      <p:pic>
        <p:nvPicPr>
          <p:cNvPr id="4" name="Picture 3" descr="Grass by the mountains">
            <a:extLst>
              <a:ext uri="{FF2B5EF4-FFF2-40B4-BE49-F238E27FC236}">
                <a16:creationId xmlns:a16="http://schemas.microsoft.com/office/drawing/2014/main" xmlns="" id="{8482A299-96CC-4ABD-94BA-57D7DD1B6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67" r="15880" b="-1"/>
          <a:stretch/>
        </p:blipFill>
        <p:spPr>
          <a:xfrm>
            <a:off x="1" y="10"/>
            <a:ext cx="6005512" cy="6857990"/>
          </a:xfrm>
          <a:prstGeom prst="rect">
            <a:avLst/>
          </a:prstGeom>
        </p:spPr>
      </p:pic>
      <p:sp>
        <p:nvSpPr>
          <p:cNvPr id="6" name="Slide Number Placeholder 5">
            <a:extLst>
              <a:ext uri="{FF2B5EF4-FFF2-40B4-BE49-F238E27FC236}">
                <a16:creationId xmlns:a16="http://schemas.microsoft.com/office/drawing/2014/main" xmlns="" id="{15C198B8-B261-4193-8F98-4F03EC53BE30}"/>
              </a:ext>
            </a:extLst>
          </p:cNvPr>
          <p:cNvSpPr>
            <a:spLocks noGrp="1"/>
          </p:cNvSpPr>
          <p:nvPr>
            <p:ph type="sldNum" sz="quarter" idx="12"/>
          </p:nvPr>
        </p:nvSpPr>
        <p:spPr>
          <a:xfrm>
            <a:off x="10186908" y="6356350"/>
            <a:ext cx="1166892" cy="365125"/>
          </a:xfrm>
        </p:spPr>
        <p:txBody>
          <a:bodyPr>
            <a:normAutofit/>
          </a:bodyPr>
          <a:lstStyle/>
          <a:p>
            <a:pPr>
              <a:spcAft>
                <a:spcPts val="600"/>
              </a:spcAft>
            </a:pPr>
            <a:fld id="{72AF4CBE-FEAD-4C46-AD76-96E49AC1EC67}" type="slidenum">
              <a:rPr lang="en-US">
                <a:solidFill>
                  <a:schemeClr val="tx1"/>
                </a:solidFill>
              </a:rPr>
              <a:pPr>
                <a:spcAft>
                  <a:spcPts val="600"/>
                </a:spcAft>
              </a:pPr>
              <a:t>10</a:t>
            </a:fld>
            <a:endParaRPr lang="en-US" dirty="0">
              <a:solidFill>
                <a:schemeClr val="tx1"/>
              </a:solidFill>
            </a:endParaRPr>
          </a:p>
        </p:txBody>
      </p:sp>
      <p:pic>
        <p:nvPicPr>
          <p:cNvPr id="16" name="Picture 15">
            <a:extLst>
              <a:ext uri="{FF2B5EF4-FFF2-40B4-BE49-F238E27FC236}">
                <a16:creationId xmlns:a16="http://schemas.microsoft.com/office/drawing/2014/main" xmlns="" id="{22303C30-434C-48AA-BB59-2743707A37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80725" y="136525"/>
            <a:ext cx="1389888" cy="1673679"/>
          </a:xfrm>
          <a:prstGeom prst="rect">
            <a:avLst/>
          </a:prstGeom>
          <a:noFill/>
          <a:ln>
            <a:noFill/>
          </a:ln>
        </p:spPr>
      </p:pic>
      <p:pic>
        <p:nvPicPr>
          <p:cNvPr id="5" name="Picture 4">
            <a:extLst>
              <a:ext uri="{FF2B5EF4-FFF2-40B4-BE49-F238E27FC236}">
                <a16:creationId xmlns:a16="http://schemas.microsoft.com/office/drawing/2014/main" xmlns="" id="{39DCDF70-F436-4AAD-85CD-FC6060E4ADF2}"/>
              </a:ext>
            </a:extLst>
          </p:cNvPr>
          <p:cNvPicPr>
            <a:picLocks noChangeAspect="1"/>
          </p:cNvPicPr>
          <p:nvPr/>
        </p:nvPicPr>
        <p:blipFill>
          <a:blip r:embed="rId4"/>
          <a:stretch>
            <a:fillRect/>
          </a:stretch>
        </p:blipFill>
        <p:spPr>
          <a:xfrm>
            <a:off x="8710253" y="139755"/>
            <a:ext cx="1390008" cy="1670449"/>
          </a:xfrm>
          <a:prstGeom prst="rect">
            <a:avLst/>
          </a:prstGeom>
        </p:spPr>
      </p:pic>
    </p:spTree>
    <p:extLst>
      <p:ext uri="{BB962C8B-B14F-4D97-AF65-F5344CB8AC3E}">
        <p14:creationId xmlns:p14="http://schemas.microsoft.com/office/powerpoint/2010/main" val="305747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9159443-D0B3-4034-539F-35A28FCDA605}"/>
              </a:ext>
            </a:extLst>
          </p:cNvPr>
          <p:cNvSpPr>
            <a:spLocks noGrp="1"/>
          </p:cNvSpPr>
          <p:nvPr>
            <p:ph type="sldNum" sz="quarter" idx="12"/>
          </p:nvPr>
        </p:nvSpPr>
        <p:spPr/>
        <p:txBody>
          <a:bodyPr/>
          <a:lstStyle/>
          <a:p>
            <a:fld id="{72AF4CBE-FEAD-4C46-AD76-96E49AC1EC67}" type="slidenum">
              <a:rPr lang="en-US" smtClean="0"/>
              <a:t>11</a:t>
            </a:fld>
            <a:endParaRPr lang="en-US" dirty="0"/>
          </a:p>
        </p:txBody>
      </p:sp>
      <p:sp>
        <p:nvSpPr>
          <p:cNvPr id="5" name="Title 1">
            <a:extLst>
              <a:ext uri="{FF2B5EF4-FFF2-40B4-BE49-F238E27FC236}">
                <a16:creationId xmlns:a16="http://schemas.microsoft.com/office/drawing/2014/main" xmlns="" id="{8066845A-BFF6-2BF6-074E-B18B2451DC13}"/>
              </a:ext>
            </a:extLst>
          </p:cNvPr>
          <p:cNvSpPr txBox="1">
            <a:spLocks/>
          </p:cNvSpPr>
          <p:nvPr/>
        </p:nvSpPr>
        <p:spPr>
          <a:xfrm>
            <a:off x="603065" y="242907"/>
            <a:ext cx="10515600" cy="1325563"/>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77370B"/>
                </a:solidFill>
                <a:latin typeface="Arial" panose="020B0604020202020204" pitchFamily="34" charset="0"/>
                <a:cs typeface="Arial" panose="020B0604020202020204" pitchFamily="34" charset="0"/>
              </a:rPr>
              <a:t>Converse County School District 1	</a:t>
            </a:r>
            <a:br>
              <a:rPr lang="en-US" sz="3600" dirty="0">
                <a:solidFill>
                  <a:srgbClr val="77370B"/>
                </a:solidFill>
                <a:latin typeface="Arial" panose="020B0604020202020204" pitchFamily="34" charset="0"/>
                <a:cs typeface="Arial" panose="020B0604020202020204" pitchFamily="34" charset="0"/>
              </a:rPr>
            </a:br>
            <a:r>
              <a:rPr lang="en-US" sz="2800" dirty="0">
                <a:solidFill>
                  <a:srgbClr val="77370B"/>
                </a:solidFill>
                <a:latin typeface="Arial" panose="020B0604020202020204" pitchFamily="34" charset="0"/>
                <a:cs typeface="Arial" panose="020B0604020202020204" pitchFamily="34" charset="0"/>
              </a:rPr>
              <a:t>Submitted Claims as of </a:t>
            </a:r>
            <a:r>
              <a:rPr lang="en-US" sz="2800" dirty="0" smtClean="0">
                <a:solidFill>
                  <a:srgbClr val="77370B"/>
                </a:solidFill>
                <a:latin typeface="Arial" panose="020B0604020202020204" pitchFamily="34" charset="0"/>
                <a:cs typeface="Arial" panose="020B0604020202020204" pitchFamily="34" charset="0"/>
              </a:rPr>
              <a:t>May 12, </a:t>
            </a:r>
            <a:r>
              <a:rPr lang="en-US" sz="2800" dirty="0">
                <a:solidFill>
                  <a:srgbClr val="77370B"/>
                </a:solidFill>
                <a:latin typeface="Arial" panose="020B0604020202020204" pitchFamily="34" charset="0"/>
                <a:cs typeface="Arial" panose="020B0604020202020204" pitchFamily="34" charset="0"/>
              </a:rPr>
              <a:t>2023</a:t>
            </a:r>
            <a:endParaRPr lang="en-US" sz="3600" dirty="0">
              <a:solidFill>
                <a:srgbClr val="77370B"/>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87FBAF22-3D5F-9BFA-1259-06693CF653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08667" y="82251"/>
            <a:ext cx="1314154" cy="1673679"/>
          </a:xfrm>
          <a:prstGeom prst="rect">
            <a:avLst/>
          </a:prstGeom>
          <a:noFill/>
          <a:ln>
            <a:noFill/>
          </a:ln>
        </p:spPr>
      </p:pic>
      <p:graphicFrame>
        <p:nvGraphicFramePr>
          <p:cNvPr id="2" name="Diagram 1">
            <a:extLst>
              <a:ext uri="{FF2B5EF4-FFF2-40B4-BE49-F238E27FC236}">
                <a16:creationId xmlns:a16="http://schemas.microsoft.com/office/drawing/2014/main" xmlns="" id="{5F8FAC56-5B0F-A10E-F33A-E06EB7F4F07C}"/>
              </a:ext>
            </a:extLst>
          </p:cNvPr>
          <p:cNvGraphicFramePr/>
          <p:nvPr>
            <p:extLst>
              <p:ext uri="{D42A27DB-BD31-4B8C-83A1-F6EECF244321}">
                <p14:modId xmlns:p14="http://schemas.microsoft.com/office/powerpoint/2010/main" val="2315592222"/>
              </p:ext>
            </p:extLst>
          </p:nvPr>
        </p:nvGraphicFramePr>
        <p:xfrm>
          <a:off x="462872" y="2130850"/>
          <a:ext cx="6481315" cy="4552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a:extLst>
              <a:ext uri="{FF2B5EF4-FFF2-40B4-BE49-F238E27FC236}">
                <a16:creationId xmlns:a16="http://schemas.microsoft.com/office/drawing/2014/main" xmlns="" id="{56DE4395-83C7-2782-8BDB-8255741F8836}"/>
              </a:ext>
            </a:extLst>
          </p:cNvPr>
          <p:cNvSpPr/>
          <p:nvPr/>
        </p:nvSpPr>
        <p:spPr>
          <a:xfrm>
            <a:off x="7592243" y="3060079"/>
            <a:ext cx="3077329" cy="1938992"/>
          </a:xfrm>
          <a:prstGeom prst="rect">
            <a:avLst/>
          </a:prstGeom>
          <a:noFill/>
        </p:spPr>
        <p:txBody>
          <a:bodyPr wrap="square" lIns="91440" tIns="45720" rIns="91440" bIns="45720">
            <a:spAutoFit/>
          </a:bodyPr>
          <a:lstStyle/>
          <a:p>
            <a:pPr algn="ctr"/>
            <a:r>
              <a:rPr lang="en-US" sz="4000" b="0" cap="none" spc="0" dirty="0" smtClean="0">
                <a:ln w="0"/>
                <a:solidFill>
                  <a:schemeClr val="tx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en-US" sz="4000" dirty="0" smtClean="0">
                <a:ln w="0"/>
                <a:solidFill>
                  <a:schemeClr val="tx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35.5</a:t>
            </a:r>
            <a:r>
              <a:rPr lang="en-US" sz="4000" b="0" cap="none" spc="0" dirty="0" smtClean="0">
                <a:ln w="0"/>
                <a:solidFill>
                  <a:schemeClr val="tx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a:t>
            </a:r>
            <a:endParaRPr lang="en-US" sz="4000" b="0" cap="none" spc="0" dirty="0">
              <a:ln w="0"/>
              <a:solidFill>
                <a:schemeClr val="tx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en-US" sz="4000" dirty="0">
                <a:ln w="0"/>
                <a:solidFill>
                  <a:schemeClr val="tx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Reimbursed by Medicaid</a:t>
            </a:r>
            <a:endParaRPr lang="en-US" sz="4000" b="0" cap="none" spc="0" dirty="0">
              <a:ln w="0"/>
              <a:solidFill>
                <a:schemeClr val="tx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DD017EE0-B5EA-663D-61C3-931F19EC6F07}"/>
              </a:ext>
            </a:extLst>
          </p:cNvPr>
          <p:cNvSpPr/>
          <p:nvPr/>
        </p:nvSpPr>
        <p:spPr>
          <a:xfrm>
            <a:off x="1546193" y="1755930"/>
            <a:ext cx="4314672" cy="646331"/>
          </a:xfrm>
          <a:prstGeom prst="rect">
            <a:avLst/>
          </a:prstGeom>
          <a:noFill/>
        </p:spPr>
        <p:txBody>
          <a:bodyPr wrap="square" lIns="91440" tIns="45720" rIns="91440" bIns="45720">
            <a:spAutoFit/>
          </a:bodyPr>
          <a:lstStyle/>
          <a:p>
            <a:pPr algn="ctr"/>
            <a:r>
              <a:rPr lang="en-US" sz="3600" b="0" cap="none" spc="0" dirty="0" smtClean="0">
                <a:ln w="0"/>
                <a:solidFill>
                  <a:schemeClr val="tx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706 </a:t>
            </a:r>
            <a:r>
              <a:rPr lang="en-US" sz="3600" b="0" cap="none" spc="0" dirty="0">
                <a:ln w="0"/>
                <a:solidFill>
                  <a:schemeClr val="tx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Paid Claims</a:t>
            </a:r>
          </a:p>
        </p:txBody>
      </p:sp>
      <p:cxnSp>
        <p:nvCxnSpPr>
          <p:cNvPr id="17" name="Straight Arrow Connector 16">
            <a:extLst>
              <a:ext uri="{FF2B5EF4-FFF2-40B4-BE49-F238E27FC236}">
                <a16:creationId xmlns:a16="http://schemas.microsoft.com/office/drawing/2014/main" xmlns="" id="{77216EB9-A723-1EF2-FF6C-1B14AF9EDAD3}"/>
              </a:ext>
            </a:extLst>
          </p:cNvPr>
          <p:cNvCxnSpPr>
            <a:cxnSpLocks/>
          </p:cNvCxnSpPr>
          <p:nvPr/>
        </p:nvCxnSpPr>
        <p:spPr>
          <a:xfrm>
            <a:off x="6078425" y="4029575"/>
            <a:ext cx="1331158" cy="0"/>
          </a:xfrm>
          <a:prstGeom prst="straightConnector1">
            <a:avLst/>
          </a:prstGeom>
          <a:ln w="9842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39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8832" y="1468892"/>
            <a:ext cx="4984813" cy="3157080"/>
          </a:xfrm>
          <a:noFill/>
        </p:spPr>
        <p:txBody>
          <a:bodyPr anchorCtr="0">
            <a:normAutofit/>
          </a:bodyPr>
          <a:lstStyle/>
          <a:p>
            <a:pPr algn="l"/>
            <a:r>
              <a:rPr lang="en-US" sz="5400" dirty="0">
                <a:solidFill>
                  <a:srgbClr val="77370B"/>
                </a:solidFill>
                <a:latin typeface="Arial" panose="020B0604020202020204" pitchFamily="34" charset="0"/>
                <a:cs typeface="Arial" panose="020B0604020202020204" pitchFamily="34" charset="0"/>
              </a:rPr>
              <a:t>Remittance Advice</a:t>
            </a:r>
          </a:p>
        </p:txBody>
      </p:sp>
      <p:pic>
        <p:nvPicPr>
          <p:cNvPr id="4" name="Picture 3" descr="Grass by the mountains">
            <a:extLst>
              <a:ext uri="{FF2B5EF4-FFF2-40B4-BE49-F238E27FC236}">
                <a16:creationId xmlns:a16="http://schemas.microsoft.com/office/drawing/2014/main" xmlns="" id="{8482A299-96CC-4ABD-94BA-57D7DD1B6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67" r="15880" b="-1"/>
          <a:stretch/>
        </p:blipFill>
        <p:spPr>
          <a:xfrm>
            <a:off x="1" y="10"/>
            <a:ext cx="6005512" cy="6857990"/>
          </a:xfrm>
          <a:prstGeom prst="rect">
            <a:avLst/>
          </a:prstGeom>
        </p:spPr>
      </p:pic>
      <p:sp>
        <p:nvSpPr>
          <p:cNvPr id="6" name="Slide Number Placeholder 5">
            <a:extLst>
              <a:ext uri="{FF2B5EF4-FFF2-40B4-BE49-F238E27FC236}">
                <a16:creationId xmlns:a16="http://schemas.microsoft.com/office/drawing/2014/main" xmlns="" id="{15C198B8-B261-4193-8F98-4F03EC53BE30}"/>
              </a:ext>
            </a:extLst>
          </p:cNvPr>
          <p:cNvSpPr>
            <a:spLocks noGrp="1"/>
          </p:cNvSpPr>
          <p:nvPr>
            <p:ph type="sldNum" sz="quarter" idx="12"/>
          </p:nvPr>
        </p:nvSpPr>
        <p:spPr>
          <a:xfrm>
            <a:off x="10186908" y="6356350"/>
            <a:ext cx="1166892" cy="365125"/>
          </a:xfrm>
        </p:spPr>
        <p:txBody>
          <a:bodyPr>
            <a:normAutofit/>
          </a:bodyPr>
          <a:lstStyle/>
          <a:p>
            <a:pPr>
              <a:spcAft>
                <a:spcPts val="600"/>
              </a:spcAft>
            </a:pPr>
            <a:fld id="{72AF4CBE-FEAD-4C46-AD76-96E49AC1EC67}" type="slidenum">
              <a:rPr lang="en-US">
                <a:solidFill>
                  <a:schemeClr val="tx1"/>
                </a:solidFill>
              </a:rPr>
              <a:pPr>
                <a:spcAft>
                  <a:spcPts val="600"/>
                </a:spcAft>
              </a:pPr>
              <a:t>12</a:t>
            </a:fld>
            <a:endParaRPr lang="en-US" dirty="0">
              <a:solidFill>
                <a:schemeClr val="tx1"/>
              </a:solidFill>
            </a:endParaRPr>
          </a:p>
        </p:txBody>
      </p:sp>
      <p:pic>
        <p:nvPicPr>
          <p:cNvPr id="16" name="Picture 15">
            <a:extLst>
              <a:ext uri="{FF2B5EF4-FFF2-40B4-BE49-F238E27FC236}">
                <a16:creationId xmlns:a16="http://schemas.microsoft.com/office/drawing/2014/main" xmlns="" id="{22303C30-434C-48AA-BB59-2743707A37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80725" y="136525"/>
            <a:ext cx="1389888" cy="1673679"/>
          </a:xfrm>
          <a:prstGeom prst="rect">
            <a:avLst/>
          </a:prstGeom>
          <a:noFill/>
          <a:ln>
            <a:noFill/>
          </a:ln>
        </p:spPr>
      </p:pic>
      <p:pic>
        <p:nvPicPr>
          <p:cNvPr id="5" name="Picture 4">
            <a:extLst>
              <a:ext uri="{FF2B5EF4-FFF2-40B4-BE49-F238E27FC236}">
                <a16:creationId xmlns:a16="http://schemas.microsoft.com/office/drawing/2014/main" xmlns="" id="{39DCDF70-F436-4AAD-85CD-FC6060E4ADF2}"/>
              </a:ext>
            </a:extLst>
          </p:cNvPr>
          <p:cNvPicPr>
            <a:picLocks noChangeAspect="1"/>
          </p:cNvPicPr>
          <p:nvPr/>
        </p:nvPicPr>
        <p:blipFill>
          <a:blip r:embed="rId4"/>
          <a:stretch>
            <a:fillRect/>
          </a:stretch>
        </p:blipFill>
        <p:spPr>
          <a:xfrm>
            <a:off x="8710253" y="139755"/>
            <a:ext cx="1390008" cy="1670449"/>
          </a:xfrm>
          <a:prstGeom prst="rect">
            <a:avLst/>
          </a:prstGeom>
        </p:spPr>
      </p:pic>
    </p:spTree>
    <p:extLst>
      <p:ext uri="{BB962C8B-B14F-4D97-AF65-F5344CB8AC3E}">
        <p14:creationId xmlns:p14="http://schemas.microsoft.com/office/powerpoint/2010/main" val="99482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0">
            <a:normAutofit/>
          </a:bodyPr>
          <a:lstStyle/>
          <a:p>
            <a:r>
              <a:rPr lang="en-US" sz="4000" dirty="0">
                <a:solidFill>
                  <a:srgbClr val="77370B"/>
                </a:solidFill>
                <a:latin typeface="Arial" panose="020B0604020202020204" pitchFamily="34" charset="0"/>
                <a:cs typeface="Arial" panose="020B0604020202020204" pitchFamily="34" charset="0"/>
              </a:rPr>
              <a:t>Remittance Advice Overview </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13</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11">
            <a:extLst>
              <a:ext uri="{FF2B5EF4-FFF2-40B4-BE49-F238E27FC236}">
                <a16:creationId xmlns:a16="http://schemas.microsoft.com/office/drawing/2014/main" xmlns="" id="{D725CB5D-F656-86B9-8C52-E0D80A13409C}"/>
              </a:ext>
            </a:extLst>
          </p:cNvPr>
          <p:cNvGraphicFramePr>
            <a:graphicFrameLocks noGrp="1"/>
          </p:cNvGraphicFramePr>
          <p:nvPr>
            <p:extLst>
              <p:ext uri="{D42A27DB-BD31-4B8C-83A1-F6EECF244321}">
                <p14:modId xmlns:p14="http://schemas.microsoft.com/office/powerpoint/2010/main" val="2660136732"/>
              </p:ext>
            </p:extLst>
          </p:nvPr>
        </p:nvGraphicFramePr>
        <p:xfrm>
          <a:off x="626093" y="2862354"/>
          <a:ext cx="10939813" cy="3383280"/>
        </p:xfrm>
        <a:graphic>
          <a:graphicData uri="http://schemas.openxmlformats.org/drawingml/2006/table">
            <a:tbl>
              <a:tblPr firstRow="1" bandRow="1">
                <a:tableStyleId>{5C22544A-7EE6-4342-B048-85BDC9FD1C3A}</a:tableStyleId>
              </a:tblPr>
              <a:tblGrid>
                <a:gridCol w="1013296">
                  <a:extLst>
                    <a:ext uri="{9D8B030D-6E8A-4147-A177-3AD203B41FA5}">
                      <a16:colId xmlns:a16="http://schemas.microsoft.com/office/drawing/2014/main" xmlns="" val="2348710860"/>
                    </a:ext>
                  </a:extLst>
                </a:gridCol>
                <a:gridCol w="9926517">
                  <a:extLst>
                    <a:ext uri="{9D8B030D-6E8A-4147-A177-3AD203B41FA5}">
                      <a16:colId xmlns:a16="http://schemas.microsoft.com/office/drawing/2014/main" xmlns="" val="1084848388"/>
                    </a:ext>
                  </a:extLst>
                </a:gridCol>
              </a:tblGrid>
              <a:tr h="584485">
                <a:tc>
                  <a:txBody>
                    <a:bodyPr/>
                    <a:lstStyle/>
                    <a:p>
                      <a:pPr algn="ctr"/>
                      <a:r>
                        <a:rPr lang="en-US" sz="2400" b="1" dirty="0">
                          <a:solidFill>
                            <a:schemeClr val="accent1">
                              <a:lumMod val="75000"/>
                            </a:schemeClr>
                          </a:solidFill>
                          <a:latin typeface="Arial" panose="020B0604020202020204" pitchFamily="34" charset="0"/>
                          <a:cs typeface="Arial" panose="020B0604020202020204" pitchFamily="34" charset="0"/>
                        </a:rPr>
                        <a:t>1</a:t>
                      </a:r>
                    </a:p>
                  </a:txBody>
                  <a:tcPr anchor="ctr">
                    <a:lnL w="12700" cmpd="sng">
                      <a:noFill/>
                    </a:lnL>
                    <a:lnR w="12700" cmpd="sng">
                      <a:noFill/>
                    </a:lnR>
                    <a:lnT w="12700" cmpd="sng">
                      <a:noFill/>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2000" b="1" dirty="0">
                          <a:solidFill>
                            <a:schemeClr val="tx1"/>
                          </a:solidFill>
                          <a:latin typeface="Arial" panose="020B0604020202020204" pitchFamily="34" charset="0"/>
                          <a:cs typeface="Arial" panose="020B0604020202020204" pitchFamily="34" charset="0"/>
                          <a:sym typeface="Arial"/>
                        </a:rPr>
                        <a:t>When RAs are Available</a:t>
                      </a:r>
                      <a:endParaRPr lang="en-US" sz="2000" dirty="0">
                        <a:solidFill>
                          <a:schemeClr val="tx1"/>
                        </a:solidFill>
                        <a:latin typeface="Arial" panose="020B0604020202020204" pitchFamily="34" charset="0"/>
                        <a:cs typeface="Arial" panose="020B0604020202020204" pitchFamily="34" charset="0"/>
                      </a:endParaRPr>
                    </a:p>
                    <a:p>
                      <a:r>
                        <a:rPr lang="en-US" sz="1600" b="0" dirty="0">
                          <a:solidFill>
                            <a:schemeClr val="tx1"/>
                          </a:solidFill>
                          <a:latin typeface="Arial" panose="020B0604020202020204" pitchFamily="34" charset="0"/>
                          <a:cs typeface="Arial" panose="020B0604020202020204" pitchFamily="34" charset="0"/>
                        </a:rPr>
                        <a:t>After claims have been processed weekly, RA are generated for each billing provider. </a:t>
                      </a:r>
                    </a:p>
                    <a:p>
                      <a:endParaRPr lang="en-US"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1156574"/>
                  </a:ext>
                </a:extLst>
              </a:tr>
              <a:tr h="645354">
                <a:tc>
                  <a:txBody>
                    <a:bodyPr/>
                    <a:lstStyle/>
                    <a:p>
                      <a:pPr algn="ctr"/>
                      <a:r>
                        <a:rPr lang="en-US" sz="2400" b="1" dirty="0">
                          <a:solidFill>
                            <a:schemeClr val="accent1">
                              <a:lumMod val="75000"/>
                            </a:schemeClr>
                          </a:solidFill>
                          <a:latin typeface="Arial" panose="020B0604020202020204" pitchFamily="34" charset="0"/>
                          <a:cs typeface="Arial" panose="020B0604020202020204" pitchFamily="34" charset="0"/>
                        </a:rPr>
                        <a:t>2</a:t>
                      </a:r>
                    </a:p>
                  </a:txBody>
                  <a:tcPr anchor="ctr">
                    <a:lnL w="12700" cmpd="sng">
                      <a:noFill/>
                    </a:lnL>
                    <a:lnR w="12700" cmpd="sng">
                      <a:noFill/>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2000" b="1" dirty="0">
                          <a:latin typeface="Arial" panose="020B0604020202020204" pitchFamily="34" charset="0"/>
                          <a:cs typeface="Arial" panose="020B0604020202020204" pitchFamily="34" charset="0"/>
                          <a:sym typeface="Arial"/>
                        </a:rPr>
                        <a:t>Where RAs are Available </a:t>
                      </a:r>
                      <a:endParaRPr lang="en-US" sz="20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WDH posts an RA to the Provider Portal that each provider can retrieve and download. In addition, most billing vendors have them available for you to access. RAs are also available in SpedAdvantage.</a:t>
                      </a:r>
                    </a:p>
                    <a:p>
                      <a:endParaRPr lang="en-US" sz="1600" dirty="0">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5514652"/>
                  </a:ext>
                </a:extLst>
              </a:tr>
              <a:tr h="775254">
                <a:tc>
                  <a:txBody>
                    <a:bodyPr/>
                    <a:lstStyle/>
                    <a:p>
                      <a:pPr algn="ctr"/>
                      <a:r>
                        <a:rPr lang="en-US" sz="2400" b="1" dirty="0">
                          <a:solidFill>
                            <a:schemeClr val="accent1">
                              <a:lumMod val="75000"/>
                            </a:schemeClr>
                          </a:solidFill>
                          <a:latin typeface="Arial" panose="020B0604020202020204" pitchFamily="34" charset="0"/>
                          <a:cs typeface="Arial" panose="020B0604020202020204" pitchFamily="34" charset="0"/>
                        </a:rPr>
                        <a:t>3</a:t>
                      </a:r>
                    </a:p>
                  </a:txBody>
                  <a:tcPr anchor="ctr">
                    <a:lnL w="12700" cmpd="sng">
                      <a:noFill/>
                    </a:lnL>
                    <a:lnR w="12700" cmpd="sng">
                      <a:noFill/>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2000" b="1" dirty="0">
                          <a:latin typeface="Arial" panose="020B0604020202020204" pitchFamily="34" charset="0"/>
                          <a:ea typeface="Arial"/>
                          <a:cs typeface="Arial" panose="020B0604020202020204" pitchFamily="34" charset="0"/>
                          <a:sym typeface="Arial"/>
                        </a:rPr>
                        <a:t>Why RAs are Important</a:t>
                      </a:r>
                    </a:p>
                    <a:p>
                      <a:r>
                        <a:rPr lang="en-US" sz="1600" dirty="0">
                          <a:latin typeface="Arial" panose="020B0604020202020204" pitchFamily="34" charset="0"/>
                          <a:cs typeface="Arial" panose="020B0604020202020204" pitchFamily="34" charset="0"/>
                        </a:rPr>
                        <a:t>The RA plays an important communication role between Providers and Medicaid. It explains the outcome of claims submitted for payment. Aside from providing a record of transactions, the RA assists providers in resolving potential errors. LEAs can use the RAs to help track payments received for accounting and documentation purposes.</a:t>
                      </a:r>
                    </a:p>
                  </a:txBody>
                  <a:tcPr>
                    <a:lnL w="12700" cmpd="sng">
                      <a:noFill/>
                    </a:lnL>
                    <a:lnR w="12700" cmpd="sng">
                      <a:noFill/>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64306835"/>
                  </a:ext>
                </a:extLst>
              </a:tr>
            </a:tbl>
          </a:graphicData>
        </a:graphic>
      </p:graphicFrame>
      <p:sp>
        <p:nvSpPr>
          <p:cNvPr id="30" name="Google Shape;2282;p90">
            <a:extLst>
              <a:ext uri="{FF2B5EF4-FFF2-40B4-BE49-F238E27FC236}">
                <a16:creationId xmlns:a16="http://schemas.microsoft.com/office/drawing/2014/main" xmlns="" id="{48E8926C-F98D-3B91-B731-7EA76F1057E8}"/>
              </a:ext>
            </a:extLst>
          </p:cNvPr>
          <p:cNvSpPr/>
          <p:nvPr/>
        </p:nvSpPr>
        <p:spPr>
          <a:xfrm>
            <a:off x="711377" y="1592311"/>
            <a:ext cx="10939814" cy="857261"/>
          </a:xfrm>
          <a:prstGeom prst="rect">
            <a:avLst/>
          </a:prstGeom>
          <a:solidFill>
            <a:schemeClr val="accent1">
              <a:lumMod val="75000"/>
            </a:schemeClr>
          </a:solidFill>
          <a:ln>
            <a:noFill/>
          </a:ln>
        </p:spPr>
        <p:txBody>
          <a:bodyPr spcFirstLastPara="1" wrap="square" lIns="68569" tIns="34275" rIns="68569" bIns="34275"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ea typeface="Arial"/>
                <a:cs typeface="Arial"/>
                <a:sym typeface="Arial"/>
              </a:rPr>
              <a:t>A Remittance Advice (RA) is proof of payment and explains the outcome of claims submitted for payment.   </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4" name="Google Shape;2283;p90">
            <a:extLst>
              <a:ext uri="{FF2B5EF4-FFF2-40B4-BE49-F238E27FC236}">
                <a16:creationId xmlns:a16="http://schemas.microsoft.com/office/drawing/2014/main" xmlns="" id="{903EB200-4337-2879-9AF6-027114572047}"/>
              </a:ext>
            </a:extLst>
          </p:cNvPr>
          <p:cNvSpPr/>
          <p:nvPr/>
        </p:nvSpPr>
        <p:spPr>
          <a:xfrm>
            <a:off x="384417" y="1592311"/>
            <a:ext cx="857260" cy="857260"/>
          </a:xfrm>
          <a:prstGeom prst="ellipse">
            <a:avLst/>
          </a:prstGeom>
          <a:solidFill>
            <a:schemeClr val="bg1"/>
          </a:solidFill>
          <a:ln w="19050" cap="flat" cmpd="sng">
            <a:solidFill>
              <a:srgbClr val="036479"/>
            </a:solidFill>
            <a:prstDash val="solid"/>
            <a:miter lim="800000"/>
            <a:headEnd type="none" w="sm" len="sm"/>
            <a:tailEnd type="none" w="sm" len="sm"/>
          </a:ln>
        </p:spPr>
        <p:txBody>
          <a:bodyPr spcFirstLastPara="1" wrap="square" lIns="68569" tIns="34275" rIns="68569" bIns="34275"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75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5" name="Google Shape;2294;p90">
            <a:extLst>
              <a:ext uri="{FF2B5EF4-FFF2-40B4-BE49-F238E27FC236}">
                <a16:creationId xmlns:a16="http://schemas.microsoft.com/office/drawing/2014/main" xmlns="" id="{5D2AE10D-8E3B-AECE-FD50-3CA4EE67C385}"/>
              </a:ext>
            </a:extLst>
          </p:cNvPr>
          <p:cNvPicPr preferRelativeResize="0"/>
          <p:nvPr/>
        </p:nvPicPr>
        <p:blipFill rotWithShape="1">
          <a:blip r:embed="rId2">
            <a:alphaModFix/>
          </a:blip>
          <a:srcRect/>
          <a:stretch/>
        </p:blipFill>
        <p:spPr>
          <a:xfrm>
            <a:off x="540809" y="1710666"/>
            <a:ext cx="544475" cy="529955"/>
          </a:xfrm>
          <a:prstGeom prst="rect">
            <a:avLst/>
          </a:prstGeom>
          <a:solidFill>
            <a:schemeClr val="bg1"/>
          </a:solidFill>
          <a:ln>
            <a:noFill/>
          </a:ln>
        </p:spPr>
      </p:pic>
    </p:spTree>
    <p:extLst>
      <p:ext uri="{BB962C8B-B14F-4D97-AF65-F5344CB8AC3E}">
        <p14:creationId xmlns:p14="http://schemas.microsoft.com/office/powerpoint/2010/main" val="157143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0">
            <a:normAutofit/>
          </a:bodyPr>
          <a:lstStyle/>
          <a:p>
            <a:r>
              <a:rPr lang="en-US" sz="4000" dirty="0">
                <a:solidFill>
                  <a:srgbClr val="77370B"/>
                </a:solidFill>
                <a:latin typeface="Arial" panose="020B0604020202020204" pitchFamily="34" charset="0"/>
                <a:cs typeface="Arial" panose="020B0604020202020204" pitchFamily="34" charset="0"/>
              </a:rPr>
              <a:t>Remittance Advice Organization</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14</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xmlns="" id="{C4A92F28-CB59-424C-6E20-E451FC9FE722}"/>
              </a:ext>
            </a:extLst>
          </p:cNvPr>
          <p:cNvGrpSpPr/>
          <p:nvPr/>
        </p:nvGrpSpPr>
        <p:grpSpPr>
          <a:xfrm>
            <a:off x="342900" y="3828963"/>
            <a:ext cx="11353799" cy="934280"/>
            <a:chOff x="457198" y="4998089"/>
            <a:chExt cx="11353799" cy="854008"/>
          </a:xfrm>
        </p:grpSpPr>
        <p:sp>
          <p:nvSpPr>
            <p:cNvPr id="4" name="Rectangle 3">
              <a:extLst>
                <a:ext uri="{FF2B5EF4-FFF2-40B4-BE49-F238E27FC236}">
                  <a16:creationId xmlns:a16="http://schemas.microsoft.com/office/drawing/2014/main" xmlns="" id="{5C274558-08BC-247E-F929-8FF4B4BA92B3}"/>
                </a:ext>
              </a:extLst>
            </p:cNvPr>
            <p:cNvSpPr/>
            <p:nvPr/>
          </p:nvSpPr>
          <p:spPr>
            <a:xfrm>
              <a:off x="1485174" y="5542631"/>
              <a:ext cx="9792427" cy="309466"/>
            </a:xfrm>
            <a:prstGeom prst="rect">
              <a:avLst/>
            </a:prstGeom>
          </p:spPr>
          <p:txBody>
            <a:bodyPr wrap="square">
              <a:spAutoFit/>
            </a:bodyPr>
            <a:lstStyle/>
            <a:p>
              <a:pPr marL="342900" lvl="1" indent="-342900">
                <a:spcBef>
                  <a:spcPts val="300"/>
                </a:spcBef>
                <a:buFont typeface="+mj-lt"/>
                <a:buAutoNum type="arabicParenR"/>
              </a:pPr>
              <a:endParaRPr lang="en-US" sz="1600" dirty="0"/>
            </a:p>
          </p:txBody>
        </p:sp>
        <p:grpSp>
          <p:nvGrpSpPr>
            <p:cNvPr id="6" name="Group 5">
              <a:extLst>
                <a:ext uri="{FF2B5EF4-FFF2-40B4-BE49-F238E27FC236}">
                  <a16:creationId xmlns:a16="http://schemas.microsoft.com/office/drawing/2014/main" xmlns="" id="{F886560F-71F3-7029-6100-680B5C461286}"/>
                </a:ext>
              </a:extLst>
            </p:cNvPr>
            <p:cNvGrpSpPr/>
            <p:nvPr/>
          </p:nvGrpSpPr>
          <p:grpSpPr>
            <a:xfrm>
              <a:off x="457198" y="4998089"/>
              <a:ext cx="11353799" cy="640080"/>
              <a:chOff x="457198" y="4998089"/>
              <a:chExt cx="11353799" cy="640080"/>
            </a:xfrm>
          </p:grpSpPr>
          <p:grpSp>
            <p:nvGrpSpPr>
              <p:cNvPr id="8" name="Group 7">
                <a:extLst>
                  <a:ext uri="{FF2B5EF4-FFF2-40B4-BE49-F238E27FC236}">
                    <a16:creationId xmlns:a16="http://schemas.microsoft.com/office/drawing/2014/main" xmlns="" id="{2510D7C4-8B25-A484-BB9A-A31D1D574B3D}"/>
                  </a:ext>
                </a:extLst>
              </p:cNvPr>
              <p:cNvGrpSpPr/>
              <p:nvPr/>
            </p:nvGrpSpPr>
            <p:grpSpPr>
              <a:xfrm>
                <a:off x="457198" y="4998089"/>
                <a:ext cx="11353799" cy="640080"/>
                <a:chOff x="457198" y="1811745"/>
                <a:chExt cx="11353799" cy="640080"/>
              </a:xfrm>
            </p:grpSpPr>
            <p:sp>
              <p:nvSpPr>
                <p:cNvPr id="11" name="Rectangle: Rounded Corners 10">
                  <a:extLst>
                    <a:ext uri="{FF2B5EF4-FFF2-40B4-BE49-F238E27FC236}">
                      <a16:creationId xmlns:a16="http://schemas.microsoft.com/office/drawing/2014/main" xmlns="" id="{EB2E81D6-D258-12AC-7E3E-370F259CB71F}"/>
                    </a:ext>
                  </a:extLst>
                </p:cNvPr>
                <p:cNvSpPr/>
                <p:nvPr/>
              </p:nvSpPr>
              <p:spPr>
                <a:xfrm>
                  <a:off x="457198" y="1923438"/>
                  <a:ext cx="11277599" cy="416694"/>
                </a:xfrm>
                <a:prstGeom prst="roundRect">
                  <a:avLst/>
                </a:pr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endParaRPr>
                </a:p>
              </p:txBody>
            </p:sp>
            <p:sp>
              <p:nvSpPr>
                <p:cNvPr id="12" name="TextBox 11">
                  <a:extLst>
                    <a:ext uri="{FF2B5EF4-FFF2-40B4-BE49-F238E27FC236}">
                      <a16:creationId xmlns:a16="http://schemas.microsoft.com/office/drawing/2014/main" xmlns="" id="{6CE01AE0-9B8E-2CF7-98F3-DD764C8D2690}"/>
                    </a:ext>
                  </a:extLst>
                </p:cNvPr>
                <p:cNvSpPr txBox="1"/>
                <p:nvPr/>
              </p:nvSpPr>
              <p:spPr>
                <a:xfrm>
                  <a:off x="1411763" y="1902418"/>
                  <a:ext cx="10399234" cy="489214"/>
                </a:xfrm>
                <a:prstGeom prst="rect">
                  <a:avLst/>
                </a:prstGeom>
                <a:noFill/>
              </p:spPr>
              <p:txBody>
                <a:bodyPr wrap="square" lIns="0" tIns="0" rIns="0" bIns="0" rtlCol="0" anchor="ctr">
                  <a:noAutofit/>
                </a:bodyPr>
                <a:lstStyle/>
                <a:p>
                  <a:pPr>
                    <a:lnSpc>
                      <a:spcPct val="100000"/>
                    </a:lnSpc>
                    <a:spcBef>
                      <a:spcPts val="1200"/>
                    </a:spcBef>
                    <a:buSzPct val="100000"/>
                  </a:pPr>
                  <a:r>
                    <a:rPr lang="en-US" sz="2400" b="1" dirty="0">
                      <a:latin typeface="Arial" panose="020B0604020202020204" pitchFamily="34" charset="0"/>
                      <a:cs typeface="Arial" panose="020B0604020202020204" pitchFamily="34" charset="0"/>
                    </a:rPr>
                    <a:t>Detail Pages</a:t>
                  </a:r>
                </a:p>
              </p:txBody>
            </p:sp>
            <p:sp>
              <p:nvSpPr>
                <p:cNvPr id="13" name="Oval 12">
                  <a:extLst>
                    <a:ext uri="{FF2B5EF4-FFF2-40B4-BE49-F238E27FC236}">
                      <a16:creationId xmlns:a16="http://schemas.microsoft.com/office/drawing/2014/main" xmlns="" id="{0E5BBB76-9D1A-AC01-D4EF-0C75121758D7}"/>
                    </a:ext>
                  </a:extLst>
                </p:cNvPr>
                <p:cNvSpPr/>
                <p:nvPr/>
              </p:nvSpPr>
              <p:spPr>
                <a:xfrm>
                  <a:off x="662215" y="1811745"/>
                  <a:ext cx="640080" cy="640080"/>
                </a:xfrm>
                <a:prstGeom prst="ellipse">
                  <a:avLst/>
                </a:prstGeom>
                <a:solidFill>
                  <a:schemeClr val="bg1"/>
                </a:solidFill>
                <a:ln w="76200">
                  <a:solidFill>
                    <a:schemeClr val="accent4"/>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endParaRPr>
                </a:p>
              </p:txBody>
            </p:sp>
          </p:grpSp>
          <p:pic>
            <p:nvPicPr>
              <p:cNvPr id="9" name="Picture 2" descr="signature Icon 3055123">
                <a:extLst>
                  <a:ext uri="{FF2B5EF4-FFF2-40B4-BE49-F238E27FC236}">
                    <a16:creationId xmlns:a16="http://schemas.microsoft.com/office/drawing/2014/main" xmlns="" id="{8563F067-522A-1C0B-3515-C143B3D54B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375" y="5089529"/>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5" name="Group 14">
            <a:extLst>
              <a:ext uri="{FF2B5EF4-FFF2-40B4-BE49-F238E27FC236}">
                <a16:creationId xmlns:a16="http://schemas.microsoft.com/office/drawing/2014/main" xmlns="" id="{8DF6C81C-C7C0-F440-65D2-6911809AE3BA}"/>
              </a:ext>
            </a:extLst>
          </p:cNvPr>
          <p:cNvGrpSpPr/>
          <p:nvPr/>
        </p:nvGrpSpPr>
        <p:grpSpPr>
          <a:xfrm>
            <a:off x="419100" y="1479855"/>
            <a:ext cx="11353799" cy="932719"/>
            <a:chOff x="457198" y="1608545"/>
            <a:chExt cx="11353799" cy="853147"/>
          </a:xfrm>
        </p:grpSpPr>
        <p:grpSp>
          <p:nvGrpSpPr>
            <p:cNvPr id="16" name="Group 15">
              <a:extLst>
                <a:ext uri="{FF2B5EF4-FFF2-40B4-BE49-F238E27FC236}">
                  <a16:creationId xmlns:a16="http://schemas.microsoft.com/office/drawing/2014/main" xmlns="" id="{4BB89477-3D2A-75A8-0436-D28F24F1FD19}"/>
                </a:ext>
              </a:extLst>
            </p:cNvPr>
            <p:cNvGrpSpPr/>
            <p:nvPr/>
          </p:nvGrpSpPr>
          <p:grpSpPr>
            <a:xfrm>
              <a:off x="457198" y="1608545"/>
              <a:ext cx="11353799" cy="640080"/>
              <a:chOff x="457198" y="1811745"/>
              <a:chExt cx="11353799" cy="640080"/>
            </a:xfrm>
          </p:grpSpPr>
          <p:sp>
            <p:nvSpPr>
              <p:cNvPr id="18" name="Rectangle: Rounded Corners 17">
                <a:extLst>
                  <a:ext uri="{FF2B5EF4-FFF2-40B4-BE49-F238E27FC236}">
                    <a16:creationId xmlns:a16="http://schemas.microsoft.com/office/drawing/2014/main" xmlns="" id="{82561C82-62CD-D7B3-8879-7FEC4EBD4C88}"/>
                  </a:ext>
                </a:extLst>
              </p:cNvPr>
              <p:cNvSpPr/>
              <p:nvPr/>
            </p:nvSpPr>
            <p:spPr>
              <a:xfrm>
                <a:off x="457198" y="1923438"/>
                <a:ext cx="11277599" cy="416694"/>
              </a:xfrm>
              <a:prstGeom prst="roundRect">
                <a:avLst/>
              </a:prstGeom>
              <a:solidFill>
                <a:schemeClr val="tx2"/>
              </a:solidFill>
              <a:ln>
                <a:solidFill>
                  <a:srgbClr val="63963B"/>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45944AF0-B036-B32F-0452-100592F6BF9C}"/>
                  </a:ext>
                </a:extLst>
              </p:cNvPr>
              <p:cNvSpPr txBox="1"/>
              <p:nvPr/>
            </p:nvSpPr>
            <p:spPr>
              <a:xfrm>
                <a:off x="1411763" y="1902418"/>
                <a:ext cx="10399234" cy="489214"/>
              </a:xfrm>
              <a:prstGeom prst="rect">
                <a:avLst/>
              </a:prstGeom>
              <a:noFill/>
            </p:spPr>
            <p:txBody>
              <a:bodyPr wrap="square" lIns="0" tIns="0" rIns="0" bIns="0" rtlCol="0" anchor="ctr">
                <a:noAutofit/>
              </a:bodyPr>
              <a:lstStyle/>
              <a:p>
                <a:pPr>
                  <a:lnSpc>
                    <a:spcPct val="100000"/>
                  </a:lnSpc>
                  <a:spcBef>
                    <a:spcPts val="1200"/>
                  </a:spcBef>
                  <a:buSzPct val="100000"/>
                </a:pPr>
                <a:r>
                  <a:rPr lang="en-US" sz="2400" b="1" dirty="0">
                    <a:solidFill>
                      <a:schemeClr val="bg1"/>
                    </a:solidFill>
                    <a:latin typeface="Arial" panose="020B0604020202020204" pitchFamily="34" charset="0"/>
                    <a:cs typeface="Arial" panose="020B0604020202020204" pitchFamily="34" charset="0"/>
                  </a:rPr>
                  <a:t>Cover Page</a:t>
                </a:r>
              </a:p>
            </p:txBody>
          </p:sp>
          <p:sp>
            <p:nvSpPr>
              <p:cNvPr id="20" name="Oval 19">
                <a:extLst>
                  <a:ext uri="{FF2B5EF4-FFF2-40B4-BE49-F238E27FC236}">
                    <a16:creationId xmlns:a16="http://schemas.microsoft.com/office/drawing/2014/main" xmlns="" id="{FCE89BA0-95B3-CBB4-BC41-F39A92BE1484}"/>
                  </a:ext>
                </a:extLst>
              </p:cNvPr>
              <p:cNvSpPr/>
              <p:nvPr/>
            </p:nvSpPr>
            <p:spPr>
              <a:xfrm>
                <a:off x="662215" y="1811745"/>
                <a:ext cx="640080" cy="640080"/>
              </a:xfrm>
              <a:prstGeom prst="ellipse">
                <a:avLst/>
              </a:prstGeom>
              <a:solidFill>
                <a:schemeClr val="bg1"/>
              </a:solidFill>
              <a:ln w="76200">
                <a:solidFill>
                  <a:schemeClr val="tx2"/>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latin typeface="Arial" panose="020B0604020202020204" pitchFamily="34" charset="0"/>
                  <a:cs typeface="Arial" panose="020B0604020202020204" pitchFamily="34" charset="0"/>
                </a:endParaRPr>
              </a:p>
            </p:txBody>
          </p:sp>
          <p:pic>
            <p:nvPicPr>
              <p:cNvPr id="21" name="Graphic 20" descr="Address Book with solid fill">
                <a:extLst>
                  <a:ext uri="{FF2B5EF4-FFF2-40B4-BE49-F238E27FC236}">
                    <a16:creationId xmlns:a16="http://schemas.microsoft.com/office/drawing/2014/main" xmlns="" id="{E57C06CD-AC0C-7130-86F3-CEEE937772E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707935" y="1880867"/>
                <a:ext cx="548640" cy="501835"/>
              </a:xfrm>
              <a:prstGeom prst="rect">
                <a:avLst/>
              </a:prstGeom>
            </p:spPr>
          </p:pic>
        </p:grpSp>
        <p:sp>
          <p:nvSpPr>
            <p:cNvPr id="17" name="Rectangle 16">
              <a:extLst>
                <a:ext uri="{FF2B5EF4-FFF2-40B4-BE49-F238E27FC236}">
                  <a16:creationId xmlns:a16="http://schemas.microsoft.com/office/drawing/2014/main" xmlns="" id="{CE2994FC-1D71-A252-A8C3-C7709A673D38}"/>
                </a:ext>
              </a:extLst>
            </p:cNvPr>
            <p:cNvSpPr/>
            <p:nvPr/>
          </p:nvSpPr>
          <p:spPr>
            <a:xfrm>
              <a:off x="1485174" y="2152021"/>
              <a:ext cx="9792427" cy="309671"/>
            </a:xfrm>
            <a:prstGeom prst="rect">
              <a:avLst/>
            </a:prstGeom>
          </p:spPr>
          <p:txBody>
            <a:bodyPr wrap="square">
              <a:spAutoFit/>
            </a:bodyPr>
            <a:lstStyle/>
            <a:p>
              <a:pPr marL="0" lvl="1">
                <a:spcBef>
                  <a:spcPts val="300"/>
                </a:spcBef>
              </a:pPr>
              <a:endParaRPr lang="en-US" sz="1600" dirty="0">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xmlns="" id="{25500AE4-E3C6-3E46-A0C5-E71C413997ED}"/>
              </a:ext>
            </a:extLst>
          </p:cNvPr>
          <p:cNvGrpSpPr/>
          <p:nvPr/>
        </p:nvGrpSpPr>
        <p:grpSpPr>
          <a:xfrm>
            <a:off x="419100" y="2588157"/>
            <a:ext cx="11353799" cy="920867"/>
            <a:chOff x="457198" y="3261567"/>
            <a:chExt cx="11353799" cy="841747"/>
          </a:xfrm>
        </p:grpSpPr>
        <p:sp>
          <p:nvSpPr>
            <p:cNvPr id="23" name="Rectangle 22">
              <a:extLst>
                <a:ext uri="{FF2B5EF4-FFF2-40B4-BE49-F238E27FC236}">
                  <a16:creationId xmlns:a16="http://schemas.microsoft.com/office/drawing/2014/main" xmlns="" id="{2F52CFA7-74CE-18FA-57B4-6FB74C9419BD}"/>
                </a:ext>
              </a:extLst>
            </p:cNvPr>
            <p:cNvSpPr/>
            <p:nvPr/>
          </p:nvSpPr>
          <p:spPr>
            <a:xfrm>
              <a:off x="1485174" y="3793848"/>
              <a:ext cx="9998891" cy="309466"/>
            </a:xfrm>
            <a:prstGeom prst="rect">
              <a:avLst/>
            </a:prstGeom>
          </p:spPr>
          <p:txBody>
            <a:bodyPr wrap="square">
              <a:spAutoFit/>
            </a:bodyPr>
            <a:lstStyle/>
            <a:p>
              <a:pPr marL="342900" lvl="1" indent="-342900">
                <a:spcBef>
                  <a:spcPts val="300"/>
                </a:spcBef>
                <a:buFont typeface="+mj-lt"/>
                <a:buAutoNum type="arabicParenR"/>
              </a:pPr>
              <a:endParaRPr lang="en-US" sz="1600" dirty="0">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xmlns="" id="{D3621817-FE73-D362-A272-7DA0C255292F}"/>
                </a:ext>
              </a:extLst>
            </p:cNvPr>
            <p:cNvGrpSpPr/>
            <p:nvPr/>
          </p:nvGrpSpPr>
          <p:grpSpPr>
            <a:xfrm>
              <a:off x="457198" y="3261567"/>
              <a:ext cx="11353799" cy="640080"/>
              <a:chOff x="457198" y="1811745"/>
              <a:chExt cx="11353799" cy="640080"/>
            </a:xfrm>
          </p:grpSpPr>
          <p:sp>
            <p:nvSpPr>
              <p:cNvPr id="25" name="Rectangle: Rounded Corners 24">
                <a:extLst>
                  <a:ext uri="{FF2B5EF4-FFF2-40B4-BE49-F238E27FC236}">
                    <a16:creationId xmlns:a16="http://schemas.microsoft.com/office/drawing/2014/main" xmlns="" id="{A40E7D45-CD76-405A-56F6-612EEDF16ACC}"/>
                  </a:ext>
                </a:extLst>
              </p:cNvPr>
              <p:cNvSpPr/>
              <p:nvPr/>
            </p:nvSpPr>
            <p:spPr>
              <a:xfrm>
                <a:off x="457198" y="1923438"/>
                <a:ext cx="11277599" cy="416694"/>
              </a:xfrm>
              <a:prstGeom prst="roundRect">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A3B49B93-C769-DB17-63CB-FFE9AD2E415E}"/>
                  </a:ext>
                </a:extLst>
              </p:cNvPr>
              <p:cNvSpPr txBox="1"/>
              <p:nvPr/>
            </p:nvSpPr>
            <p:spPr>
              <a:xfrm>
                <a:off x="1411763" y="1902418"/>
                <a:ext cx="10399234" cy="489214"/>
              </a:xfrm>
              <a:prstGeom prst="rect">
                <a:avLst/>
              </a:prstGeom>
              <a:noFill/>
            </p:spPr>
            <p:txBody>
              <a:bodyPr wrap="square" lIns="0" tIns="0" rIns="0" bIns="0" rtlCol="0" anchor="ctr">
                <a:noAutofit/>
              </a:bodyPr>
              <a:lstStyle/>
              <a:p>
                <a:pPr>
                  <a:lnSpc>
                    <a:spcPct val="100000"/>
                  </a:lnSpc>
                  <a:spcBef>
                    <a:spcPts val="1200"/>
                  </a:spcBef>
                  <a:buSzPct val="100000"/>
                </a:pPr>
                <a:r>
                  <a:rPr lang="en-US" sz="2400" b="1" dirty="0">
                    <a:latin typeface="Arial" panose="020B0604020202020204" pitchFamily="34" charset="0"/>
                    <a:cs typeface="Arial" panose="020B0604020202020204" pitchFamily="34" charset="0"/>
                  </a:rPr>
                  <a:t>Summary Page</a:t>
                </a:r>
              </a:p>
            </p:txBody>
          </p:sp>
          <p:sp>
            <p:nvSpPr>
              <p:cNvPr id="27" name="Oval 26">
                <a:extLst>
                  <a:ext uri="{FF2B5EF4-FFF2-40B4-BE49-F238E27FC236}">
                    <a16:creationId xmlns:a16="http://schemas.microsoft.com/office/drawing/2014/main" xmlns="" id="{E1B20C5D-ADFC-8B43-4542-67585AB37B17}"/>
                  </a:ext>
                </a:extLst>
              </p:cNvPr>
              <p:cNvSpPr/>
              <p:nvPr/>
            </p:nvSpPr>
            <p:spPr>
              <a:xfrm>
                <a:off x="662215" y="1811745"/>
                <a:ext cx="640080" cy="640080"/>
              </a:xfrm>
              <a:prstGeom prst="ellipse">
                <a:avLst/>
              </a:prstGeom>
              <a:solidFill>
                <a:schemeClr val="bg1"/>
              </a:solidFill>
              <a:ln w="76200">
                <a:solidFill>
                  <a:schemeClr val="accent1"/>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latin typeface="Arial" panose="020B0604020202020204" pitchFamily="34" charset="0"/>
                  <a:cs typeface="Arial" panose="020B0604020202020204" pitchFamily="34" charset="0"/>
                </a:endParaRPr>
              </a:p>
            </p:txBody>
          </p:sp>
          <p:pic>
            <p:nvPicPr>
              <p:cNvPr id="28" name="Graphic 27" descr="Document with solid fill">
                <a:extLst>
                  <a:ext uri="{FF2B5EF4-FFF2-40B4-BE49-F238E27FC236}">
                    <a16:creationId xmlns:a16="http://schemas.microsoft.com/office/drawing/2014/main" xmlns="" id="{D6F398B3-4479-B345-4901-412AA88BB6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707935" y="1881033"/>
                <a:ext cx="548640" cy="501502"/>
              </a:xfrm>
              <a:prstGeom prst="rect">
                <a:avLst/>
              </a:prstGeom>
            </p:spPr>
          </p:pic>
        </p:grpSp>
      </p:grpSp>
      <p:sp>
        <p:nvSpPr>
          <p:cNvPr id="30" name="TextBox 29">
            <a:extLst>
              <a:ext uri="{FF2B5EF4-FFF2-40B4-BE49-F238E27FC236}">
                <a16:creationId xmlns:a16="http://schemas.microsoft.com/office/drawing/2014/main" xmlns="" id="{CB6846C7-8CA9-1D28-261B-867D080D8CE9}"/>
              </a:ext>
            </a:extLst>
          </p:cNvPr>
          <p:cNvSpPr txBox="1"/>
          <p:nvPr/>
        </p:nvSpPr>
        <p:spPr>
          <a:xfrm>
            <a:off x="1218477" y="2106796"/>
            <a:ext cx="10021026"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first page is important and provides a summary.</a:t>
            </a:r>
          </a:p>
        </p:txBody>
      </p:sp>
      <p:sp>
        <p:nvSpPr>
          <p:cNvPr id="32" name="TextBox 31">
            <a:extLst>
              <a:ext uri="{FF2B5EF4-FFF2-40B4-BE49-F238E27FC236}">
                <a16:creationId xmlns:a16="http://schemas.microsoft.com/office/drawing/2014/main" xmlns="" id="{B30B0EA7-AE3F-FDC7-F8D9-9ED85C21F2D1}"/>
              </a:ext>
            </a:extLst>
          </p:cNvPr>
          <p:cNvSpPr txBox="1"/>
          <p:nvPr/>
        </p:nvSpPr>
        <p:spPr>
          <a:xfrm>
            <a:off x="1187997" y="3253561"/>
            <a:ext cx="10310504"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second page provides a summary of paid, denied, credited, gross adjusted, total billed, and total paid.</a:t>
            </a:r>
          </a:p>
        </p:txBody>
      </p:sp>
      <p:sp>
        <p:nvSpPr>
          <p:cNvPr id="34" name="TextBox 33">
            <a:extLst>
              <a:ext uri="{FF2B5EF4-FFF2-40B4-BE49-F238E27FC236}">
                <a16:creationId xmlns:a16="http://schemas.microsoft.com/office/drawing/2014/main" xmlns="" id="{4745832C-C575-E701-07EA-071701323C4A}"/>
              </a:ext>
            </a:extLst>
          </p:cNvPr>
          <p:cNvSpPr txBox="1"/>
          <p:nvPr/>
        </p:nvSpPr>
        <p:spPr>
          <a:xfrm>
            <a:off x="1218477" y="4484222"/>
            <a:ext cx="10459173"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next pages are the claim detail pages which list the Members information, rendering NPIs, dates of services, procedure codes, modifiers, quantity, billed amount, (Medicaid) approved amounts, TPL amounts, category, and reason and remark codes.</a:t>
            </a:r>
          </a:p>
        </p:txBody>
      </p:sp>
      <p:grpSp>
        <p:nvGrpSpPr>
          <p:cNvPr id="35" name="Group 34">
            <a:extLst>
              <a:ext uri="{FF2B5EF4-FFF2-40B4-BE49-F238E27FC236}">
                <a16:creationId xmlns:a16="http://schemas.microsoft.com/office/drawing/2014/main" xmlns="" id="{2C8E4EAF-54D2-384D-2DBD-3D75698496F2}"/>
              </a:ext>
            </a:extLst>
          </p:cNvPr>
          <p:cNvGrpSpPr/>
          <p:nvPr/>
        </p:nvGrpSpPr>
        <p:grpSpPr>
          <a:xfrm>
            <a:off x="419100" y="5524760"/>
            <a:ext cx="11353799" cy="934280"/>
            <a:chOff x="457198" y="4998089"/>
            <a:chExt cx="11353799" cy="854008"/>
          </a:xfrm>
        </p:grpSpPr>
        <p:sp>
          <p:nvSpPr>
            <p:cNvPr id="36" name="Rectangle 35">
              <a:extLst>
                <a:ext uri="{FF2B5EF4-FFF2-40B4-BE49-F238E27FC236}">
                  <a16:creationId xmlns:a16="http://schemas.microsoft.com/office/drawing/2014/main" xmlns="" id="{D2D3F352-A9EC-6101-3B1C-E7A0926B22BE}"/>
                </a:ext>
              </a:extLst>
            </p:cNvPr>
            <p:cNvSpPr/>
            <p:nvPr/>
          </p:nvSpPr>
          <p:spPr>
            <a:xfrm>
              <a:off x="1485174" y="5542631"/>
              <a:ext cx="9792427" cy="309466"/>
            </a:xfrm>
            <a:prstGeom prst="rect">
              <a:avLst/>
            </a:prstGeom>
          </p:spPr>
          <p:txBody>
            <a:bodyPr wrap="square">
              <a:spAutoFit/>
            </a:bodyPr>
            <a:lstStyle/>
            <a:p>
              <a:pPr marL="342900" lvl="1" indent="-342900">
                <a:spcBef>
                  <a:spcPts val="300"/>
                </a:spcBef>
                <a:buFont typeface="+mj-lt"/>
                <a:buAutoNum type="arabicParenR"/>
              </a:pPr>
              <a:endParaRPr lang="en-US" sz="1600" dirty="0"/>
            </a:p>
          </p:txBody>
        </p:sp>
        <p:grpSp>
          <p:nvGrpSpPr>
            <p:cNvPr id="37" name="Group 36">
              <a:extLst>
                <a:ext uri="{FF2B5EF4-FFF2-40B4-BE49-F238E27FC236}">
                  <a16:creationId xmlns:a16="http://schemas.microsoft.com/office/drawing/2014/main" xmlns="" id="{5592F8D5-93FE-9A1E-625A-8A3717C00935}"/>
                </a:ext>
              </a:extLst>
            </p:cNvPr>
            <p:cNvGrpSpPr/>
            <p:nvPr/>
          </p:nvGrpSpPr>
          <p:grpSpPr>
            <a:xfrm>
              <a:off x="457198" y="4998089"/>
              <a:ext cx="11353799" cy="640080"/>
              <a:chOff x="457198" y="4998089"/>
              <a:chExt cx="11353799" cy="640080"/>
            </a:xfrm>
          </p:grpSpPr>
          <p:grpSp>
            <p:nvGrpSpPr>
              <p:cNvPr id="38" name="Group 37">
                <a:extLst>
                  <a:ext uri="{FF2B5EF4-FFF2-40B4-BE49-F238E27FC236}">
                    <a16:creationId xmlns:a16="http://schemas.microsoft.com/office/drawing/2014/main" xmlns="" id="{B6C24117-033A-985A-148F-AEB07E3A32D6}"/>
                  </a:ext>
                </a:extLst>
              </p:cNvPr>
              <p:cNvGrpSpPr/>
              <p:nvPr/>
            </p:nvGrpSpPr>
            <p:grpSpPr>
              <a:xfrm>
                <a:off x="457198" y="4998089"/>
                <a:ext cx="11353799" cy="640080"/>
                <a:chOff x="457198" y="1811745"/>
                <a:chExt cx="11353799" cy="640080"/>
              </a:xfrm>
            </p:grpSpPr>
            <p:sp>
              <p:nvSpPr>
                <p:cNvPr id="40" name="Rectangle: Rounded Corners 39">
                  <a:extLst>
                    <a:ext uri="{FF2B5EF4-FFF2-40B4-BE49-F238E27FC236}">
                      <a16:creationId xmlns:a16="http://schemas.microsoft.com/office/drawing/2014/main" xmlns="" id="{589A21C4-BE13-6921-8943-2A32EDF98076}"/>
                    </a:ext>
                  </a:extLst>
                </p:cNvPr>
                <p:cNvSpPr/>
                <p:nvPr/>
              </p:nvSpPr>
              <p:spPr>
                <a:xfrm>
                  <a:off x="457198" y="1923438"/>
                  <a:ext cx="11277599" cy="416694"/>
                </a:xfrm>
                <a:prstGeom prst="roundRect">
                  <a:avLst/>
                </a:prstGeom>
                <a:solidFill>
                  <a:schemeClr val="accent6">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endParaRPr>
                </a:p>
              </p:txBody>
            </p:sp>
            <p:sp>
              <p:nvSpPr>
                <p:cNvPr id="41" name="TextBox 40">
                  <a:extLst>
                    <a:ext uri="{FF2B5EF4-FFF2-40B4-BE49-F238E27FC236}">
                      <a16:creationId xmlns:a16="http://schemas.microsoft.com/office/drawing/2014/main" xmlns="" id="{AD17D15B-8FB1-2074-DA7F-FBB43B6C6072}"/>
                    </a:ext>
                  </a:extLst>
                </p:cNvPr>
                <p:cNvSpPr txBox="1"/>
                <p:nvPr/>
              </p:nvSpPr>
              <p:spPr>
                <a:xfrm>
                  <a:off x="1411763" y="1902418"/>
                  <a:ext cx="10399234" cy="489214"/>
                </a:xfrm>
                <a:prstGeom prst="rect">
                  <a:avLst/>
                </a:prstGeom>
                <a:noFill/>
              </p:spPr>
              <p:txBody>
                <a:bodyPr wrap="square" lIns="0" tIns="0" rIns="0" bIns="0" rtlCol="0" anchor="ctr">
                  <a:noAutofit/>
                </a:bodyPr>
                <a:lstStyle/>
                <a:p>
                  <a:pPr>
                    <a:lnSpc>
                      <a:spcPct val="100000"/>
                    </a:lnSpc>
                    <a:spcBef>
                      <a:spcPts val="1200"/>
                    </a:spcBef>
                    <a:buSzPct val="100000"/>
                  </a:pPr>
                  <a:r>
                    <a:rPr lang="en-US" sz="2400" b="1" dirty="0">
                      <a:latin typeface="Arial" panose="020B0604020202020204" pitchFamily="34" charset="0"/>
                      <a:cs typeface="Arial" panose="020B0604020202020204" pitchFamily="34" charset="0"/>
                    </a:rPr>
                    <a:t>Glossary Pages</a:t>
                  </a:r>
                </a:p>
              </p:txBody>
            </p:sp>
            <p:sp>
              <p:nvSpPr>
                <p:cNvPr id="42" name="Oval 41">
                  <a:extLst>
                    <a:ext uri="{FF2B5EF4-FFF2-40B4-BE49-F238E27FC236}">
                      <a16:creationId xmlns:a16="http://schemas.microsoft.com/office/drawing/2014/main" xmlns="" id="{476888D3-794B-BF49-2FCA-35CA608E9D53}"/>
                    </a:ext>
                  </a:extLst>
                </p:cNvPr>
                <p:cNvSpPr/>
                <p:nvPr/>
              </p:nvSpPr>
              <p:spPr>
                <a:xfrm>
                  <a:off x="662215" y="1811745"/>
                  <a:ext cx="640080" cy="640080"/>
                </a:xfrm>
                <a:prstGeom prst="ellipse">
                  <a:avLst/>
                </a:prstGeom>
                <a:solidFill>
                  <a:schemeClr val="bg1"/>
                </a:solidFill>
                <a:ln w="76200">
                  <a:solidFill>
                    <a:schemeClr val="accent6">
                      <a:lumMod val="60000"/>
                      <a:lumOff val="40000"/>
                    </a:schemeClr>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endParaRPr>
                </a:p>
              </p:txBody>
            </p:sp>
          </p:grpSp>
          <p:pic>
            <p:nvPicPr>
              <p:cNvPr id="39" name="Picture 2" descr="Clipboard with solid fill">
                <a:extLst>
                  <a:ext uri="{FF2B5EF4-FFF2-40B4-BE49-F238E27FC236}">
                    <a16:creationId xmlns:a16="http://schemas.microsoft.com/office/drawing/2014/main" xmlns="" id="{D31B1610-ED73-459A-F82E-58E421C74FF1}"/>
                  </a:ext>
                </a:extLst>
              </p:cNvPr>
              <p:cNvPicPr>
                <a:picLocks noChangeAspect="1" noChangeArrowheads="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bwMode="auto">
              <a:xfrm>
                <a:off x="753860" y="5088762"/>
                <a:ext cx="479526" cy="438326"/>
              </a:xfrm>
              <a:prstGeom prst="rect">
                <a:avLst/>
              </a:prstGeom>
              <a:noFill/>
            </p:spPr>
          </p:pic>
        </p:grpSp>
      </p:grpSp>
      <p:sp>
        <p:nvSpPr>
          <p:cNvPr id="44" name="TextBox 43">
            <a:extLst>
              <a:ext uri="{FF2B5EF4-FFF2-40B4-BE49-F238E27FC236}">
                <a16:creationId xmlns:a16="http://schemas.microsoft.com/office/drawing/2014/main" xmlns="" id="{FA565ECB-FC20-AF68-1CE3-892227031CAF}"/>
              </a:ext>
            </a:extLst>
          </p:cNvPr>
          <p:cNvSpPr txBox="1"/>
          <p:nvPr/>
        </p:nvSpPr>
        <p:spPr>
          <a:xfrm>
            <a:off x="1187997" y="6102813"/>
            <a:ext cx="10154079"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last pages list the Error Code details with associated Claim Adjustment Reason Codes and Remittance Advice Remark Codes for the denied lines and claims.</a:t>
            </a:r>
          </a:p>
        </p:txBody>
      </p:sp>
    </p:spTree>
    <p:extLst>
      <p:ext uri="{BB962C8B-B14F-4D97-AF65-F5344CB8AC3E}">
        <p14:creationId xmlns:p14="http://schemas.microsoft.com/office/powerpoint/2010/main" val="4048105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15</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xmlns="" id="{8DF6C81C-C7C0-F440-65D2-6911809AE3BA}"/>
              </a:ext>
            </a:extLst>
          </p:cNvPr>
          <p:cNvGrpSpPr/>
          <p:nvPr/>
        </p:nvGrpSpPr>
        <p:grpSpPr>
          <a:xfrm>
            <a:off x="419100" y="717940"/>
            <a:ext cx="11353799" cy="932719"/>
            <a:chOff x="457198" y="1608545"/>
            <a:chExt cx="11353799" cy="853147"/>
          </a:xfrm>
        </p:grpSpPr>
        <p:grpSp>
          <p:nvGrpSpPr>
            <p:cNvPr id="16" name="Group 15">
              <a:extLst>
                <a:ext uri="{FF2B5EF4-FFF2-40B4-BE49-F238E27FC236}">
                  <a16:creationId xmlns:a16="http://schemas.microsoft.com/office/drawing/2014/main" xmlns="" id="{4BB89477-3D2A-75A8-0436-D28F24F1FD19}"/>
                </a:ext>
              </a:extLst>
            </p:cNvPr>
            <p:cNvGrpSpPr/>
            <p:nvPr/>
          </p:nvGrpSpPr>
          <p:grpSpPr>
            <a:xfrm>
              <a:off x="457198" y="1608545"/>
              <a:ext cx="11353799" cy="640080"/>
              <a:chOff x="457198" y="1811745"/>
              <a:chExt cx="11353799" cy="640080"/>
            </a:xfrm>
          </p:grpSpPr>
          <p:sp>
            <p:nvSpPr>
              <p:cNvPr id="18" name="Rectangle: Rounded Corners 17">
                <a:extLst>
                  <a:ext uri="{FF2B5EF4-FFF2-40B4-BE49-F238E27FC236}">
                    <a16:creationId xmlns:a16="http://schemas.microsoft.com/office/drawing/2014/main" xmlns="" id="{82561C82-62CD-D7B3-8879-7FEC4EBD4C88}"/>
                  </a:ext>
                </a:extLst>
              </p:cNvPr>
              <p:cNvSpPr/>
              <p:nvPr/>
            </p:nvSpPr>
            <p:spPr>
              <a:xfrm>
                <a:off x="457198" y="1923438"/>
                <a:ext cx="11277599" cy="416694"/>
              </a:xfrm>
              <a:prstGeom prst="roundRect">
                <a:avLst/>
              </a:prstGeom>
              <a:solidFill>
                <a:schemeClr val="tx2"/>
              </a:solidFill>
              <a:ln>
                <a:solidFill>
                  <a:srgbClr val="63963B"/>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45944AF0-B036-B32F-0452-100592F6BF9C}"/>
                  </a:ext>
                </a:extLst>
              </p:cNvPr>
              <p:cNvSpPr txBox="1"/>
              <p:nvPr/>
            </p:nvSpPr>
            <p:spPr>
              <a:xfrm>
                <a:off x="1411763" y="1902418"/>
                <a:ext cx="10399234" cy="489214"/>
              </a:xfrm>
              <a:prstGeom prst="rect">
                <a:avLst/>
              </a:prstGeom>
              <a:noFill/>
            </p:spPr>
            <p:txBody>
              <a:bodyPr wrap="square" lIns="0" tIns="0" rIns="0" bIns="0" rtlCol="0" anchor="ctr">
                <a:noAutofit/>
              </a:bodyPr>
              <a:lstStyle/>
              <a:p>
                <a:pPr>
                  <a:lnSpc>
                    <a:spcPct val="100000"/>
                  </a:lnSpc>
                  <a:spcBef>
                    <a:spcPts val="1200"/>
                  </a:spcBef>
                  <a:buSzPct val="100000"/>
                </a:pPr>
                <a:r>
                  <a:rPr lang="en-US" sz="2400" b="1" dirty="0">
                    <a:solidFill>
                      <a:schemeClr val="bg1"/>
                    </a:solidFill>
                    <a:latin typeface="Arial" panose="020B0604020202020204" pitchFamily="34" charset="0"/>
                    <a:cs typeface="Arial" panose="020B0604020202020204" pitchFamily="34" charset="0"/>
                  </a:rPr>
                  <a:t>Sample Cover Page</a:t>
                </a:r>
              </a:p>
            </p:txBody>
          </p:sp>
          <p:sp>
            <p:nvSpPr>
              <p:cNvPr id="20" name="Oval 19">
                <a:extLst>
                  <a:ext uri="{FF2B5EF4-FFF2-40B4-BE49-F238E27FC236}">
                    <a16:creationId xmlns:a16="http://schemas.microsoft.com/office/drawing/2014/main" xmlns="" id="{FCE89BA0-95B3-CBB4-BC41-F39A92BE1484}"/>
                  </a:ext>
                </a:extLst>
              </p:cNvPr>
              <p:cNvSpPr/>
              <p:nvPr/>
            </p:nvSpPr>
            <p:spPr>
              <a:xfrm>
                <a:off x="662215" y="1811745"/>
                <a:ext cx="640080" cy="640080"/>
              </a:xfrm>
              <a:prstGeom prst="ellipse">
                <a:avLst/>
              </a:prstGeom>
              <a:solidFill>
                <a:schemeClr val="bg1"/>
              </a:solidFill>
              <a:ln w="76200">
                <a:solidFill>
                  <a:schemeClr val="tx2"/>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latin typeface="Arial" panose="020B0604020202020204" pitchFamily="34" charset="0"/>
                  <a:cs typeface="Arial" panose="020B0604020202020204" pitchFamily="34" charset="0"/>
                </a:endParaRPr>
              </a:p>
            </p:txBody>
          </p:sp>
          <p:pic>
            <p:nvPicPr>
              <p:cNvPr id="21" name="Graphic 20" descr="Address Book with solid fill">
                <a:extLst>
                  <a:ext uri="{FF2B5EF4-FFF2-40B4-BE49-F238E27FC236}">
                    <a16:creationId xmlns:a16="http://schemas.microsoft.com/office/drawing/2014/main" xmlns="" id="{E57C06CD-AC0C-7130-86F3-CEEE937772E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707935" y="1880867"/>
                <a:ext cx="548640" cy="501835"/>
              </a:xfrm>
              <a:prstGeom prst="rect">
                <a:avLst/>
              </a:prstGeom>
            </p:spPr>
          </p:pic>
        </p:grpSp>
        <p:sp>
          <p:nvSpPr>
            <p:cNvPr id="17" name="Rectangle 16">
              <a:extLst>
                <a:ext uri="{FF2B5EF4-FFF2-40B4-BE49-F238E27FC236}">
                  <a16:creationId xmlns:a16="http://schemas.microsoft.com/office/drawing/2014/main" xmlns="" id="{CE2994FC-1D71-A252-A8C3-C7709A673D38}"/>
                </a:ext>
              </a:extLst>
            </p:cNvPr>
            <p:cNvSpPr/>
            <p:nvPr/>
          </p:nvSpPr>
          <p:spPr>
            <a:xfrm>
              <a:off x="1485174" y="2152021"/>
              <a:ext cx="9792427" cy="309671"/>
            </a:xfrm>
            <a:prstGeom prst="rect">
              <a:avLst/>
            </a:prstGeom>
          </p:spPr>
          <p:txBody>
            <a:bodyPr wrap="square">
              <a:spAutoFit/>
            </a:bodyPr>
            <a:lstStyle/>
            <a:p>
              <a:pPr marL="0" lvl="1">
                <a:spcBef>
                  <a:spcPts val="300"/>
                </a:spcBef>
              </a:pPr>
              <a:endParaRPr lang="en-US" sz="1600" dirty="0">
                <a:latin typeface="Arial" panose="020B0604020202020204" pitchFamily="34" charset="0"/>
                <a:cs typeface="Arial" panose="020B0604020202020204" pitchFamily="34" charset="0"/>
              </a:endParaRPr>
            </a:p>
          </p:txBody>
        </p:sp>
      </p:grpSp>
      <p:pic>
        <p:nvPicPr>
          <p:cNvPr id="29" name="Picture 28">
            <a:extLst>
              <a:ext uri="{FF2B5EF4-FFF2-40B4-BE49-F238E27FC236}">
                <a16:creationId xmlns:a16="http://schemas.microsoft.com/office/drawing/2014/main" xmlns="" id="{4D725808-9370-E87F-13F7-6F6A8B555452}"/>
              </a:ext>
            </a:extLst>
          </p:cNvPr>
          <p:cNvPicPr>
            <a:picLocks noChangeAspect="1"/>
          </p:cNvPicPr>
          <p:nvPr/>
        </p:nvPicPr>
        <p:blipFill>
          <a:blip r:embed="rId4"/>
          <a:stretch>
            <a:fillRect/>
          </a:stretch>
        </p:blipFill>
        <p:spPr>
          <a:xfrm>
            <a:off x="944157" y="1481382"/>
            <a:ext cx="10572750" cy="3019425"/>
          </a:xfrm>
          <a:prstGeom prst="rect">
            <a:avLst/>
          </a:prstGeom>
        </p:spPr>
      </p:pic>
      <p:graphicFrame>
        <p:nvGraphicFramePr>
          <p:cNvPr id="31" name="Table 32">
            <a:extLst>
              <a:ext uri="{FF2B5EF4-FFF2-40B4-BE49-F238E27FC236}">
                <a16:creationId xmlns:a16="http://schemas.microsoft.com/office/drawing/2014/main" xmlns="" id="{F3133830-65AD-6C48-D72B-E8DBB858AEBE}"/>
              </a:ext>
            </a:extLst>
          </p:cNvPr>
          <p:cNvGraphicFramePr>
            <a:graphicFrameLocks noGrp="1"/>
          </p:cNvGraphicFramePr>
          <p:nvPr>
            <p:extLst>
              <p:ext uri="{D42A27DB-BD31-4B8C-83A1-F6EECF244321}">
                <p14:modId xmlns:p14="http://schemas.microsoft.com/office/powerpoint/2010/main" val="1273009123"/>
              </p:ext>
            </p:extLst>
          </p:nvPr>
        </p:nvGraphicFramePr>
        <p:xfrm>
          <a:off x="944157" y="4587875"/>
          <a:ext cx="10572750" cy="2133600"/>
        </p:xfrm>
        <a:graphic>
          <a:graphicData uri="http://schemas.openxmlformats.org/drawingml/2006/table">
            <a:tbl>
              <a:tblPr firstRow="1" bandRow="1">
                <a:tableStyleId>{073A0DAA-6AF3-43AB-8588-CEC1D06C72B9}</a:tableStyleId>
              </a:tblPr>
              <a:tblGrid>
                <a:gridCol w="2255782">
                  <a:extLst>
                    <a:ext uri="{9D8B030D-6E8A-4147-A177-3AD203B41FA5}">
                      <a16:colId xmlns:a16="http://schemas.microsoft.com/office/drawing/2014/main" xmlns="" val="3130649597"/>
                    </a:ext>
                  </a:extLst>
                </a:gridCol>
                <a:gridCol w="8316968">
                  <a:extLst>
                    <a:ext uri="{9D8B030D-6E8A-4147-A177-3AD203B41FA5}">
                      <a16:colId xmlns:a16="http://schemas.microsoft.com/office/drawing/2014/main" xmlns="" val="3154218876"/>
                    </a:ext>
                  </a:extLst>
                </a:gridCol>
              </a:tblGrid>
              <a:tr h="161836">
                <a:tc>
                  <a:txBody>
                    <a:bodyPr/>
                    <a:lstStyle/>
                    <a:p>
                      <a:r>
                        <a:rPr lang="en-US" sz="1400" dirty="0">
                          <a:latin typeface="Arial" panose="020B0604020202020204" pitchFamily="34" charset="0"/>
                          <a:cs typeface="Arial" panose="020B0604020202020204" pitchFamily="34" charset="0"/>
                        </a:rPr>
                        <a:t>Cover Page Field Name</a:t>
                      </a:r>
                    </a:p>
                  </a:txBody>
                  <a:tcPr/>
                </a:tc>
                <a:tc>
                  <a:txBody>
                    <a:bodyPr/>
                    <a:lstStyle/>
                    <a:p>
                      <a:r>
                        <a:rPr lang="en-US" sz="1400" dirty="0">
                          <a:latin typeface="Arial" panose="020B0604020202020204" pitchFamily="34" charset="0"/>
                          <a:cs typeface="Arial" panose="020B0604020202020204" pitchFamily="34" charset="0"/>
                        </a:rPr>
                        <a:t>Notes</a:t>
                      </a:r>
                    </a:p>
                  </a:txBody>
                  <a:tcPr/>
                </a:tc>
                <a:extLst>
                  <a:ext uri="{0D108BD9-81ED-4DB2-BD59-A6C34878D82A}">
                    <a16:rowId xmlns:a16="http://schemas.microsoft.com/office/drawing/2014/main" xmlns="" val="1188388033"/>
                  </a:ext>
                </a:extLst>
              </a:tr>
              <a:tr h="161836">
                <a:tc>
                  <a:txBody>
                    <a:bodyPr/>
                    <a:lstStyle/>
                    <a:p>
                      <a:r>
                        <a:rPr lang="en-US" sz="1400" dirty="0">
                          <a:latin typeface="Arial" panose="020B0604020202020204" pitchFamily="34" charset="0"/>
                          <a:cs typeface="Arial" panose="020B0604020202020204" pitchFamily="34" charset="0"/>
                        </a:rPr>
                        <a:t>Billing Provider ID</a:t>
                      </a:r>
                    </a:p>
                  </a:txBody>
                  <a:tcPr/>
                </a:tc>
                <a:tc>
                  <a:txBody>
                    <a:bodyPr/>
                    <a:lstStyle/>
                    <a:p>
                      <a:r>
                        <a:rPr lang="en-US" sz="1400" dirty="0">
                          <a:latin typeface="Arial" panose="020B0604020202020204" pitchFamily="34" charset="0"/>
                          <a:cs typeface="Arial" panose="020B0604020202020204" pitchFamily="34" charset="0"/>
                        </a:rPr>
                        <a:t>Billing Medicaid Number</a:t>
                      </a:r>
                    </a:p>
                  </a:txBody>
                  <a:tcPr/>
                </a:tc>
                <a:extLst>
                  <a:ext uri="{0D108BD9-81ED-4DB2-BD59-A6C34878D82A}">
                    <a16:rowId xmlns:a16="http://schemas.microsoft.com/office/drawing/2014/main" xmlns="" val="1603451548"/>
                  </a:ext>
                </a:extLst>
              </a:tr>
              <a:tr h="161836">
                <a:tc>
                  <a:txBody>
                    <a:bodyPr/>
                    <a:lstStyle/>
                    <a:p>
                      <a:r>
                        <a:rPr lang="en-US" sz="1400" dirty="0">
                          <a:latin typeface="Arial" panose="020B0604020202020204" pitchFamily="34" charset="0"/>
                          <a:cs typeface="Arial" panose="020B0604020202020204" pitchFamily="34" charset="0"/>
                        </a:rPr>
                        <a:t>Billing Provider NPI</a:t>
                      </a:r>
                    </a:p>
                  </a:txBody>
                  <a:tcPr/>
                </a:tc>
                <a:tc>
                  <a:txBody>
                    <a:bodyPr/>
                    <a:lstStyle/>
                    <a:p>
                      <a:r>
                        <a:rPr lang="en-US" sz="1400" dirty="0">
                          <a:latin typeface="Arial" panose="020B0604020202020204" pitchFamily="34" charset="0"/>
                          <a:cs typeface="Arial" panose="020B0604020202020204" pitchFamily="34" charset="0"/>
                        </a:rPr>
                        <a:t>Billing National Provider Identification Number</a:t>
                      </a:r>
                    </a:p>
                  </a:txBody>
                  <a:tcPr/>
                </a:tc>
                <a:extLst>
                  <a:ext uri="{0D108BD9-81ED-4DB2-BD59-A6C34878D82A}">
                    <a16:rowId xmlns:a16="http://schemas.microsoft.com/office/drawing/2014/main" xmlns="" val="2984848407"/>
                  </a:ext>
                </a:extLst>
              </a:tr>
              <a:tr h="161836">
                <a:tc>
                  <a:txBody>
                    <a:bodyPr/>
                    <a:lstStyle/>
                    <a:p>
                      <a:r>
                        <a:rPr lang="en-US" sz="1400" dirty="0">
                          <a:latin typeface="Arial" panose="020B0604020202020204" pitchFamily="34" charset="0"/>
                          <a:cs typeface="Arial" panose="020B0604020202020204" pitchFamily="34" charset="0"/>
                        </a:rPr>
                        <a:t>Name</a:t>
                      </a:r>
                    </a:p>
                  </a:txBody>
                  <a:tcPr/>
                </a:tc>
                <a:tc>
                  <a:txBody>
                    <a:bodyPr/>
                    <a:lstStyle/>
                    <a:p>
                      <a:r>
                        <a:rPr lang="en-US" sz="1400" dirty="0">
                          <a:latin typeface="Arial" panose="020B0604020202020204" pitchFamily="34" charset="0"/>
                          <a:cs typeface="Arial" panose="020B0604020202020204" pitchFamily="34" charset="0"/>
                        </a:rPr>
                        <a:t>Name of Billing Provider</a:t>
                      </a:r>
                    </a:p>
                  </a:txBody>
                  <a:tcPr/>
                </a:tc>
                <a:extLst>
                  <a:ext uri="{0D108BD9-81ED-4DB2-BD59-A6C34878D82A}">
                    <a16:rowId xmlns:a16="http://schemas.microsoft.com/office/drawing/2014/main" xmlns="" val="4170107796"/>
                  </a:ext>
                </a:extLst>
              </a:tr>
              <a:tr h="161836">
                <a:tc>
                  <a:txBody>
                    <a:bodyPr/>
                    <a:lstStyle/>
                    <a:p>
                      <a:r>
                        <a:rPr lang="en-US" sz="1400" dirty="0">
                          <a:latin typeface="Arial" panose="020B0604020202020204" pitchFamily="34" charset="0"/>
                          <a:cs typeface="Arial" panose="020B0604020202020204" pitchFamily="34" charset="0"/>
                        </a:rPr>
                        <a:t>Pay Cycle</a:t>
                      </a:r>
                    </a:p>
                  </a:txBody>
                  <a:tcPr/>
                </a:tc>
                <a:tc>
                  <a:txBody>
                    <a:bodyPr/>
                    <a:lstStyle/>
                    <a:p>
                      <a:r>
                        <a:rPr lang="en-US" sz="1400" dirty="0">
                          <a:latin typeface="Arial" panose="020B0604020202020204" pitchFamily="34" charset="0"/>
                          <a:cs typeface="Arial" panose="020B0604020202020204" pitchFamily="34" charset="0"/>
                        </a:rPr>
                        <a:t>Pay cycle for the Remittance Advice Report established according to the Remittance Advice Schedule</a:t>
                      </a:r>
                    </a:p>
                  </a:txBody>
                  <a:tcPr/>
                </a:tc>
                <a:extLst>
                  <a:ext uri="{0D108BD9-81ED-4DB2-BD59-A6C34878D82A}">
                    <a16:rowId xmlns:a16="http://schemas.microsoft.com/office/drawing/2014/main" xmlns="" val="3440286165"/>
                  </a:ext>
                </a:extLst>
              </a:tr>
              <a:tr h="161836">
                <a:tc>
                  <a:txBody>
                    <a:bodyPr/>
                    <a:lstStyle/>
                    <a:p>
                      <a:r>
                        <a:rPr lang="en-US" sz="1400" dirty="0">
                          <a:latin typeface="Arial" panose="020B0604020202020204" pitchFamily="34" charset="0"/>
                          <a:cs typeface="Arial" panose="020B0604020202020204" pitchFamily="34" charset="0"/>
                        </a:rPr>
                        <a:t>RA Number</a:t>
                      </a:r>
                    </a:p>
                  </a:txBody>
                  <a:tcPr/>
                </a:tc>
                <a:tc>
                  <a:txBody>
                    <a:bodyPr/>
                    <a:lstStyle/>
                    <a:p>
                      <a:r>
                        <a:rPr lang="en-US" sz="1400" dirty="0">
                          <a:latin typeface="Arial" panose="020B0604020202020204" pitchFamily="34" charset="0"/>
                          <a:cs typeface="Arial" panose="020B0604020202020204" pitchFamily="34" charset="0"/>
                        </a:rPr>
                        <a:t>Remittance Advice Identification Number (system generated for each Billing Provider).</a:t>
                      </a:r>
                    </a:p>
                  </a:txBody>
                  <a:tcPr/>
                </a:tc>
                <a:extLst>
                  <a:ext uri="{0D108BD9-81ED-4DB2-BD59-A6C34878D82A}">
                    <a16:rowId xmlns:a16="http://schemas.microsoft.com/office/drawing/2014/main" xmlns="" val="2976845600"/>
                  </a:ext>
                </a:extLst>
              </a:tr>
              <a:tr h="161836">
                <a:tc>
                  <a:txBody>
                    <a:bodyPr/>
                    <a:lstStyle/>
                    <a:p>
                      <a:r>
                        <a:rPr lang="en-US" sz="1400" dirty="0">
                          <a:latin typeface="Arial" panose="020B0604020202020204" pitchFamily="34" charset="0"/>
                          <a:cs typeface="Arial" panose="020B0604020202020204" pitchFamily="34" charset="0"/>
                        </a:rPr>
                        <a:t>RA Date</a:t>
                      </a:r>
                    </a:p>
                  </a:txBody>
                  <a:tcPr/>
                </a:tc>
                <a:tc>
                  <a:txBody>
                    <a:bodyPr/>
                    <a:lstStyle/>
                    <a:p>
                      <a:r>
                        <a:rPr lang="en-US" sz="1400" dirty="0">
                          <a:latin typeface="Arial" panose="020B0604020202020204" pitchFamily="34" charset="0"/>
                          <a:cs typeface="Arial" panose="020B0604020202020204" pitchFamily="34" charset="0"/>
                        </a:rPr>
                        <a:t>Date the Remittance Advice was created</a:t>
                      </a:r>
                    </a:p>
                  </a:txBody>
                  <a:tcPr/>
                </a:tc>
                <a:extLst>
                  <a:ext uri="{0D108BD9-81ED-4DB2-BD59-A6C34878D82A}">
                    <a16:rowId xmlns:a16="http://schemas.microsoft.com/office/drawing/2014/main" xmlns="" val="1281690327"/>
                  </a:ext>
                </a:extLst>
              </a:tr>
            </a:tbl>
          </a:graphicData>
        </a:graphic>
      </p:graphicFrame>
    </p:spTree>
    <p:extLst>
      <p:ext uri="{BB962C8B-B14F-4D97-AF65-F5344CB8AC3E}">
        <p14:creationId xmlns:p14="http://schemas.microsoft.com/office/powerpoint/2010/main" val="136149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16</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xmlns="" id="{25500AE4-E3C6-3E46-A0C5-E71C413997ED}"/>
              </a:ext>
            </a:extLst>
          </p:cNvPr>
          <p:cNvGrpSpPr/>
          <p:nvPr/>
        </p:nvGrpSpPr>
        <p:grpSpPr>
          <a:xfrm>
            <a:off x="419100" y="836284"/>
            <a:ext cx="11353799" cy="920867"/>
            <a:chOff x="457198" y="3261567"/>
            <a:chExt cx="11353799" cy="841747"/>
          </a:xfrm>
        </p:grpSpPr>
        <p:sp>
          <p:nvSpPr>
            <p:cNvPr id="23" name="Rectangle 22">
              <a:extLst>
                <a:ext uri="{FF2B5EF4-FFF2-40B4-BE49-F238E27FC236}">
                  <a16:creationId xmlns:a16="http://schemas.microsoft.com/office/drawing/2014/main" xmlns="" id="{2F52CFA7-74CE-18FA-57B4-6FB74C9419BD}"/>
                </a:ext>
              </a:extLst>
            </p:cNvPr>
            <p:cNvSpPr/>
            <p:nvPr/>
          </p:nvSpPr>
          <p:spPr>
            <a:xfrm>
              <a:off x="1485174" y="3793848"/>
              <a:ext cx="9998891" cy="309466"/>
            </a:xfrm>
            <a:prstGeom prst="rect">
              <a:avLst/>
            </a:prstGeom>
          </p:spPr>
          <p:txBody>
            <a:bodyPr wrap="square">
              <a:spAutoFit/>
            </a:bodyPr>
            <a:lstStyle/>
            <a:p>
              <a:pPr marL="342900" lvl="1" indent="-342900">
                <a:spcBef>
                  <a:spcPts val="300"/>
                </a:spcBef>
                <a:buFont typeface="+mj-lt"/>
                <a:buAutoNum type="arabicParenR"/>
              </a:pPr>
              <a:endParaRPr lang="en-US" sz="1600" dirty="0">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xmlns="" id="{D3621817-FE73-D362-A272-7DA0C255292F}"/>
                </a:ext>
              </a:extLst>
            </p:cNvPr>
            <p:cNvGrpSpPr/>
            <p:nvPr/>
          </p:nvGrpSpPr>
          <p:grpSpPr>
            <a:xfrm>
              <a:off x="457198" y="3261567"/>
              <a:ext cx="11353799" cy="640080"/>
              <a:chOff x="457198" y="1811745"/>
              <a:chExt cx="11353799" cy="640080"/>
            </a:xfrm>
          </p:grpSpPr>
          <p:sp>
            <p:nvSpPr>
              <p:cNvPr id="25" name="Rectangle: Rounded Corners 24">
                <a:extLst>
                  <a:ext uri="{FF2B5EF4-FFF2-40B4-BE49-F238E27FC236}">
                    <a16:creationId xmlns:a16="http://schemas.microsoft.com/office/drawing/2014/main" xmlns="" id="{A40E7D45-CD76-405A-56F6-612EEDF16ACC}"/>
                  </a:ext>
                </a:extLst>
              </p:cNvPr>
              <p:cNvSpPr/>
              <p:nvPr/>
            </p:nvSpPr>
            <p:spPr>
              <a:xfrm>
                <a:off x="457198" y="1923438"/>
                <a:ext cx="11277599" cy="416694"/>
              </a:xfrm>
              <a:prstGeom prst="roundRect">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A3B49B93-C769-DB17-63CB-FFE9AD2E415E}"/>
                  </a:ext>
                </a:extLst>
              </p:cNvPr>
              <p:cNvSpPr txBox="1"/>
              <p:nvPr/>
            </p:nvSpPr>
            <p:spPr>
              <a:xfrm>
                <a:off x="1411763" y="1902418"/>
                <a:ext cx="10399234" cy="489214"/>
              </a:xfrm>
              <a:prstGeom prst="rect">
                <a:avLst/>
              </a:prstGeom>
              <a:noFill/>
            </p:spPr>
            <p:txBody>
              <a:bodyPr wrap="square" lIns="0" tIns="0" rIns="0" bIns="0" rtlCol="0" anchor="ctr">
                <a:noAutofit/>
              </a:bodyPr>
              <a:lstStyle/>
              <a:p>
                <a:pPr>
                  <a:lnSpc>
                    <a:spcPct val="100000"/>
                  </a:lnSpc>
                  <a:spcBef>
                    <a:spcPts val="1200"/>
                  </a:spcBef>
                  <a:buSzPct val="100000"/>
                </a:pPr>
                <a:r>
                  <a:rPr lang="en-US" sz="2400" b="1" dirty="0">
                    <a:latin typeface="Arial" panose="020B0604020202020204" pitchFamily="34" charset="0"/>
                    <a:cs typeface="Arial" panose="020B0604020202020204" pitchFamily="34" charset="0"/>
                  </a:rPr>
                  <a:t>Sample Summary Page</a:t>
                </a:r>
              </a:p>
            </p:txBody>
          </p:sp>
          <p:sp>
            <p:nvSpPr>
              <p:cNvPr id="27" name="Oval 26">
                <a:extLst>
                  <a:ext uri="{FF2B5EF4-FFF2-40B4-BE49-F238E27FC236}">
                    <a16:creationId xmlns:a16="http://schemas.microsoft.com/office/drawing/2014/main" xmlns="" id="{E1B20C5D-ADFC-8B43-4542-67585AB37B17}"/>
                  </a:ext>
                </a:extLst>
              </p:cNvPr>
              <p:cNvSpPr/>
              <p:nvPr/>
            </p:nvSpPr>
            <p:spPr>
              <a:xfrm>
                <a:off x="662215" y="1811745"/>
                <a:ext cx="640080" cy="640080"/>
              </a:xfrm>
              <a:prstGeom prst="ellipse">
                <a:avLst/>
              </a:prstGeom>
              <a:solidFill>
                <a:schemeClr val="bg1"/>
              </a:solidFill>
              <a:ln w="76200">
                <a:solidFill>
                  <a:schemeClr val="accent1"/>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latin typeface="Arial" panose="020B0604020202020204" pitchFamily="34" charset="0"/>
                  <a:cs typeface="Arial" panose="020B0604020202020204" pitchFamily="34" charset="0"/>
                </a:endParaRPr>
              </a:p>
            </p:txBody>
          </p:sp>
          <p:pic>
            <p:nvPicPr>
              <p:cNvPr id="28" name="Graphic 27" descr="Document with solid fill">
                <a:extLst>
                  <a:ext uri="{FF2B5EF4-FFF2-40B4-BE49-F238E27FC236}">
                    <a16:creationId xmlns:a16="http://schemas.microsoft.com/office/drawing/2014/main" xmlns="" id="{D6F398B3-4479-B345-4901-412AA88BB6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707935" y="1881033"/>
                <a:ext cx="548640" cy="501502"/>
              </a:xfrm>
              <a:prstGeom prst="rect">
                <a:avLst/>
              </a:prstGeom>
            </p:spPr>
          </p:pic>
        </p:grpSp>
      </p:grpSp>
      <p:pic>
        <p:nvPicPr>
          <p:cNvPr id="33" name="Picture 32">
            <a:extLst>
              <a:ext uri="{FF2B5EF4-FFF2-40B4-BE49-F238E27FC236}">
                <a16:creationId xmlns:a16="http://schemas.microsoft.com/office/drawing/2014/main" xmlns="" id="{5189AEEE-D34E-0C06-1E8C-6BC87111AB66}"/>
              </a:ext>
            </a:extLst>
          </p:cNvPr>
          <p:cNvPicPr>
            <a:picLocks noChangeAspect="1"/>
          </p:cNvPicPr>
          <p:nvPr/>
        </p:nvPicPr>
        <p:blipFill>
          <a:blip r:embed="rId4"/>
          <a:stretch>
            <a:fillRect/>
          </a:stretch>
        </p:blipFill>
        <p:spPr>
          <a:xfrm>
            <a:off x="944157" y="2249527"/>
            <a:ext cx="10353675" cy="3886200"/>
          </a:xfrm>
          <a:prstGeom prst="rect">
            <a:avLst/>
          </a:prstGeom>
        </p:spPr>
      </p:pic>
    </p:spTree>
    <p:extLst>
      <p:ext uri="{BB962C8B-B14F-4D97-AF65-F5344CB8AC3E}">
        <p14:creationId xmlns:p14="http://schemas.microsoft.com/office/powerpoint/2010/main" val="40352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17</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xmlns="" id="{C4A92F28-CB59-424C-6E20-E451FC9FE722}"/>
              </a:ext>
            </a:extLst>
          </p:cNvPr>
          <p:cNvGrpSpPr/>
          <p:nvPr/>
        </p:nvGrpSpPr>
        <p:grpSpPr>
          <a:xfrm>
            <a:off x="419100" y="682783"/>
            <a:ext cx="11353799" cy="934280"/>
            <a:chOff x="457198" y="4998089"/>
            <a:chExt cx="11353799" cy="854008"/>
          </a:xfrm>
        </p:grpSpPr>
        <p:sp>
          <p:nvSpPr>
            <p:cNvPr id="4" name="Rectangle 3">
              <a:extLst>
                <a:ext uri="{FF2B5EF4-FFF2-40B4-BE49-F238E27FC236}">
                  <a16:creationId xmlns:a16="http://schemas.microsoft.com/office/drawing/2014/main" xmlns="" id="{5C274558-08BC-247E-F929-8FF4B4BA92B3}"/>
                </a:ext>
              </a:extLst>
            </p:cNvPr>
            <p:cNvSpPr/>
            <p:nvPr/>
          </p:nvSpPr>
          <p:spPr>
            <a:xfrm>
              <a:off x="1485174" y="5542631"/>
              <a:ext cx="9792427" cy="309466"/>
            </a:xfrm>
            <a:prstGeom prst="rect">
              <a:avLst/>
            </a:prstGeom>
          </p:spPr>
          <p:txBody>
            <a:bodyPr wrap="square">
              <a:spAutoFit/>
            </a:bodyPr>
            <a:lstStyle/>
            <a:p>
              <a:pPr marL="342900" lvl="1" indent="-342900">
                <a:spcBef>
                  <a:spcPts val="300"/>
                </a:spcBef>
                <a:buFont typeface="+mj-lt"/>
                <a:buAutoNum type="arabicParenR"/>
              </a:pPr>
              <a:endParaRPr lang="en-US" sz="1600" dirty="0"/>
            </a:p>
          </p:txBody>
        </p:sp>
        <p:grpSp>
          <p:nvGrpSpPr>
            <p:cNvPr id="6" name="Group 5">
              <a:extLst>
                <a:ext uri="{FF2B5EF4-FFF2-40B4-BE49-F238E27FC236}">
                  <a16:creationId xmlns:a16="http://schemas.microsoft.com/office/drawing/2014/main" xmlns="" id="{F886560F-71F3-7029-6100-680B5C461286}"/>
                </a:ext>
              </a:extLst>
            </p:cNvPr>
            <p:cNvGrpSpPr/>
            <p:nvPr/>
          </p:nvGrpSpPr>
          <p:grpSpPr>
            <a:xfrm>
              <a:off x="457198" y="4998089"/>
              <a:ext cx="11353799" cy="640080"/>
              <a:chOff x="457198" y="4998089"/>
              <a:chExt cx="11353799" cy="640080"/>
            </a:xfrm>
          </p:grpSpPr>
          <p:grpSp>
            <p:nvGrpSpPr>
              <p:cNvPr id="8" name="Group 7">
                <a:extLst>
                  <a:ext uri="{FF2B5EF4-FFF2-40B4-BE49-F238E27FC236}">
                    <a16:creationId xmlns:a16="http://schemas.microsoft.com/office/drawing/2014/main" xmlns="" id="{2510D7C4-8B25-A484-BB9A-A31D1D574B3D}"/>
                  </a:ext>
                </a:extLst>
              </p:cNvPr>
              <p:cNvGrpSpPr/>
              <p:nvPr/>
            </p:nvGrpSpPr>
            <p:grpSpPr>
              <a:xfrm>
                <a:off x="457198" y="4998089"/>
                <a:ext cx="11353799" cy="640080"/>
                <a:chOff x="457198" y="1811745"/>
                <a:chExt cx="11353799" cy="640080"/>
              </a:xfrm>
            </p:grpSpPr>
            <p:sp>
              <p:nvSpPr>
                <p:cNvPr id="11" name="Rectangle: Rounded Corners 10">
                  <a:extLst>
                    <a:ext uri="{FF2B5EF4-FFF2-40B4-BE49-F238E27FC236}">
                      <a16:creationId xmlns:a16="http://schemas.microsoft.com/office/drawing/2014/main" xmlns="" id="{EB2E81D6-D258-12AC-7E3E-370F259CB71F}"/>
                    </a:ext>
                  </a:extLst>
                </p:cNvPr>
                <p:cNvSpPr/>
                <p:nvPr/>
              </p:nvSpPr>
              <p:spPr>
                <a:xfrm>
                  <a:off x="457198" y="1923438"/>
                  <a:ext cx="11277599" cy="416694"/>
                </a:xfrm>
                <a:prstGeom prst="roundRect">
                  <a:avLst/>
                </a:pr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endParaRPr>
                </a:p>
              </p:txBody>
            </p:sp>
            <p:sp>
              <p:nvSpPr>
                <p:cNvPr id="12" name="TextBox 11">
                  <a:extLst>
                    <a:ext uri="{FF2B5EF4-FFF2-40B4-BE49-F238E27FC236}">
                      <a16:creationId xmlns:a16="http://schemas.microsoft.com/office/drawing/2014/main" xmlns="" id="{6CE01AE0-9B8E-2CF7-98F3-DD764C8D2690}"/>
                    </a:ext>
                  </a:extLst>
                </p:cNvPr>
                <p:cNvSpPr txBox="1"/>
                <p:nvPr/>
              </p:nvSpPr>
              <p:spPr>
                <a:xfrm>
                  <a:off x="1411763" y="1902418"/>
                  <a:ext cx="10399234" cy="489214"/>
                </a:xfrm>
                <a:prstGeom prst="rect">
                  <a:avLst/>
                </a:prstGeom>
                <a:noFill/>
              </p:spPr>
              <p:txBody>
                <a:bodyPr wrap="square" lIns="0" tIns="0" rIns="0" bIns="0" rtlCol="0" anchor="ctr">
                  <a:noAutofit/>
                </a:bodyPr>
                <a:lstStyle/>
                <a:p>
                  <a:pPr>
                    <a:lnSpc>
                      <a:spcPct val="100000"/>
                    </a:lnSpc>
                    <a:spcBef>
                      <a:spcPts val="1200"/>
                    </a:spcBef>
                    <a:buSzPct val="100000"/>
                  </a:pPr>
                  <a:r>
                    <a:rPr lang="en-US" sz="2400" b="1" dirty="0">
                      <a:latin typeface="Arial" panose="020B0604020202020204" pitchFamily="34" charset="0"/>
                      <a:cs typeface="Arial" panose="020B0604020202020204" pitchFamily="34" charset="0"/>
                    </a:rPr>
                    <a:t>Example Detail Pages</a:t>
                  </a:r>
                </a:p>
              </p:txBody>
            </p:sp>
            <p:sp>
              <p:nvSpPr>
                <p:cNvPr id="13" name="Oval 12">
                  <a:extLst>
                    <a:ext uri="{FF2B5EF4-FFF2-40B4-BE49-F238E27FC236}">
                      <a16:creationId xmlns:a16="http://schemas.microsoft.com/office/drawing/2014/main" xmlns="" id="{0E5BBB76-9D1A-AC01-D4EF-0C75121758D7}"/>
                    </a:ext>
                  </a:extLst>
                </p:cNvPr>
                <p:cNvSpPr/>
                <p:nvPr/>
              </p:nvSpPr>
              <p:spPr>
                <a:xfrm>
                  <a:off x="662215" y="1811745"/>
                  <a:ext cx="640080" cy="640080"/>
                </a:xfrm>
                <a:prstGeom prst="ellipse">
                  <a:avLst/>
                </a:prstGeom>
                <a:solidFill>
                  <a:schemeClr val="bg1"/>
                </a:solidFill>
                <a:ln w="76200">
                  <a:solidFill>
                    <a:schemeClr val="accent4"/>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endParaRPr>
                </a:p>
              </p:txBody>
            </p:sp>
          </p:grpSp>
          <p:pic>
            <p:nvPicPr>
              <p:cNvPr id="9" name="Picture 2" descr="signature Icon 3055123">
                <a:extLst>
                  <a:ext uri="{FF2B5EF4-FFF2-40B4-BE49-F238E27FC236}">
                    <a16:creationId xmlns:a16="http://schemas.microsoft.com/office/drawing/2014/main" xmlns="" id="{8563F067-522A-1C0B-3515-C143B3D54B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375" y="5089529"/>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3" name="Picture 32">
            <a:extLst>
              <a:ext uri="{FF2B5EF4-FFF2-40B4-BE49-F238E27FC236}">
                <a16:creationId xmlns:a16="http://schemas.microsoft.com/office/drawing/2014/main" xmlns="" id="{C427B361-20AA-5E01-C1DF-206C26D065A3}"/>
              </a:ext>
            </a:extLst>
          </p:cNvPr>
          <p:cNvPicPr>
            <a:picLocks noChangeAspect="1"/>
          </p:cNvPicPr>
          <p:nvPr/>
        </p:nvPicPr>
        <p:blipFill>
          <a:blip r:embed="rId3"/>
          <a:stretch>
            <a:fillRect/>
          </a:stretch>
        </p:blipFill>
        <p:spPr>
          <a:xfrm>
            <a:off x="1484737" y="1432010"/>
            <a:ext cx="9484395" cy="5287324"/>
          </a:xfrm>
          <a:prstGeom prst="rect">
            <a:avLst/>
          </a:prstGeom>
        </p:spPr>
      </p:pic>
    </p:spTree>
    <p:extLst>
      <p:ext uri="{BB962C8B-B14F-4D97-AF65-F5344CB8AC3E}">
        <p14:creationId xmlns:p14="http://schemas.microsoft.com/office/powerpoint/2010/main" val="241304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18</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xmlns="" id="{2C8E4EAF-54D2-384D-2DBD-3D75698496F2}"/>
              </a:ext>
            </a:extLst>
          </p:cNvPr>
          <p:cNvGrpSpPr/>
          <p:nvPr/>
        </p:nvGrpSpPr>
        <p:grpSpPr>
          <a:xfrm>
            <a:off x="419100" y="764224"/>
            <a:ext cx="11353799" cy="934280"/>
            <a:chOff x="457198" y="4998089"/>
            <a:chExt cx="11353799" cy="854008"/>
          </a:xfrm>
        </p:grpSpPr>
        <p:sp>
          <p:nvSpPr>
            <p:cNvPr id="36" name="Rectangle 35">
              <a:extLst>
                <a:ext uri="{FF2B5EF4-FFF2-40B4-BE49-F238E27FC236}">
                  <a16:creationId xmlns:a16="http://schemas.microsoft.com/office/drawing/2014/main" xmlns="" id="{D2D3F352-A9EC-6101-3B1C-E7A0926B22BE}"/>
                </a:ext>
              </a:extLst>
            </p:cNvPr>
            <p:cNvSpPr/>
            <p:nvPr/>
          </p:nvSpPr>
          <p:spPr>
            <a:xfrm>
              <a:off x="1485174" y="5542631"/>
              <a:ext cx="9792427" cy="309466"/>
            </a:xfrm>
            <a:prstGeom prst="rect">
              <a:avLst/>
            </a:prstGeom>
          </p:spPr>
          <p:txBody>
            <a:bodyPr wrap="square">
              <a:spAutoFit/>
            </a:bodyPr>
            <a:lstStyle/>
            <a:p>
              <a:pPr marL="342900" lvl="1" indent="-342900">
                <a:spcBef>
                  <a:spcPts val="300"/>
                </a:spcBef>
                <a:buFont typeface="+mj-lt"/>
                <a:buAutoNum type="arabicParenR"/>
              </a:pPr>
              <a:endParaRPr lang="en-US" sz="1600" dirty="0"/>
            </a:p>
          </p:txBody>
        </p:sp>
        <p:grpSp>
          <p:nvGrpSpPr>
            <p:cNvPr id="37" name="Group 36">
              <a:extLst>
                <a:ext uri="{FF2B5EF4-FFF2-40B4-BE49-F238E27FC236}">
                  <a16:creationId xmlns:a16="http://schemas.microsoft.com/office/drawing/2014/main" xmlns="" id="{5592F8D5-93FE-9A1E-625A-8A3717C00935}"/>
                </a:ext>
              </a:extLst>
            </p:cNvPr>
            <p:cNvGrpSpPr/>
            <p:nvPr/>
          </p:nvGrpSpPr>
          <p:grpSpPr>
            <a:xfrm>
              <a:off x="457198" y="4998089"/>
              <a:ext cx="11353799" cy="640080"/>
              <a:chOff x="457198" y="4998089"/>
              <a:chExt cx="11353799" cy="640080"/>
            </a:xfrm>
          </p:grpSpPr>
          <p:grpSp>
            <p:nvGrpSpPr>
              <p:cNvPr id="38" name="Group 37">
                <a:extLst>
                  <a:ext uri="{FF2B5EF4-FFF2-40B4-BE49-F238E27FC236}">
                    <a16:creationId xmlns:a16="http://schemas.microsoft.com/office/drawing/2014/main" xmlns="" id="{B6C24117-033A-985A-148F-AEB07E3A32D6}"/>
                  </a:ext>
                </a:extLst>
              </p:cNvPr>
              <p:cNvGrpSpPr/>
              <p:nvPr/>
            </p:nvGrpSpPr>
            <p:grpSpPr>
              <a:xfrm>
                <a:off x="457198" y="4998089"/>
                <a:ext cx="11353799" cy="640080"/>
                <a:chOff x="457198" y="1811745"/>
                <a:chExt cx="11353799" cy="640080"/>
              </a:xfrm>
            </p:grpSpPr>
            <p:sp>
              <p:nvSpPr>
                <p:cNvPr id="40" name="Rectangle: Rounded Corners 39">
                  <a:extLst>
                    <a:ext uri="{FF2B5EF4-FFF2-40B4-BE49-F238E27FC236}">
                      <a16:creationId xmlns:a16="http://schemas.microsoft.com/office/drawing/2014/main" xmlns="" id="{589A21C4-BE13-6921-8943-2A32EDF98076}"/>
                    </a:ext>
                  </a:extLst>
                </p:cNvPr>
                <p:cNvSpPr/>
                <p:nvPr/>
              </p:nvSpPr>
              <p:spPr>
                <a:xfrm>
                  <a:off x="457198" y="1923438"/>
                  <a:ext cx="11277599" cy="416694"/>
                </a:xfrm>
                <a:prstGeom prst="roundRect">
                  <a:avLst/>
                </a:prstGeom>
                <a:solidFill>
                  <a:schemeClr val="accent6">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endParaRPr>
                </a:p>
              </p:txBody>
            </p:sp>
            <p:sp>
              <p:nvSpPr>
                <p:cNvPr id="41" name="TextBox 40">
                  <a:extLst>
                    <a:ext uri="{FF2B5EF4-FFF2-40B4-BE49-F238E27FC236}">
                      <a16:creationId xmlns:a16="http://schemas.microsoft.com/office/drawing/2014/main" xmlns="" id="{AD17D15B-8FB1-2074-DA7F-FBB43B6C6072}"/>
                    </a:ext>
                  </a:extLst>
                </p:cNvPr>
                <p:cNvSpPr txBox="1"/>
                <p:nvPr/>
              </p:nvSpPr>
              <p:spPr>
                <a:xfrm>
                  <a:off x="1411763" y="1902418"/>
                  <a:ext cx="10399234" cy="489214"/>
                </a:xfrm>
                <a:prstGeom prst="rect">
                  <a:avLst/>
                </a:prstGeom>
                <a:noFill/>
              </p:spPr>
              <p:txBody>
                <a:bodyPr wrap="square" lIns="0" tIns="0" rIns="0" bIns="0" rtlCol="0" anchor="ctr">
                  <a:noAutofit/>
                </a:bodyPr>
                <a:lstStyle/>
                <a:p>
                  <a:pPr>
                    <a:lnSpc>
                      <a:spcPct val="100000"/>
                    </a:lnSpc>
                    <a:spcBef>
                      <a:spcPts val="1200"/>
                    </a:spcBef>
                    <a:buSzPct val="100000"/>
                  </a:pPr>
                  <a:r>
                    <a:rPr lang="en-US" sz="2400" b="1" dirty="0">
                      <a:latin typeface="Arial" panose="020B0604020202020204" pitchFamily="34" charset="0"/>
                      <a:cs typeface="Arial" panose="020B0604020202020204" pitchFamily="34" charset="0"/>
                    </a:rPr>
                    <a:t>Glossary Pages</a:t>
                  </a:r>
                </a:p>
              </p:txBody>
            </p:sp>
            <p:sp>
              <p:nvSpPr>
                <p:cNvPr id="42" name="Oval 41">
                  <a:extLst>
                    <a:ext uri="{FF2B5EF4-FFF2-40B4-BE49-F238E27FC236}">
                      <a16:creationId xmlns:a16="http://schemas.microsoft.com/office/drawing/2014/main" xmlns="" id="{476888D3-794B-BF49-2FCA-35CA608E9D53}"/>
                    </a:ext>
                  </a:extLst>
                </p:cNvPr>
                <p:cNvSpPr/>
                <p:nvPr/>
              </p:nvSpPr>
              <p:spPr>
                <a:xfrm>
                  <a:off x="662215" y="1811745"/>
                  <a:ext cx="640080" cy="640080"/>
                </a:xfrm>
                <a:prstGeom prst="ellipse">
                  <a:avLst/>
                </a:prstGeom>
                <a:solidFill>
                  <a:schemeClr val="bg1"/>
                </a:solidFill>
                <a:ln w="76200">
                  <a:solidFill>
                    <a:schemeClr val="accent6">
                      <a:lumMod val="60000"/>
                      <a:lumOff val="40000"/>
                    </a:schemeClr>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solidFill>
                      <a:schemeClr val="tx1"/>
                    </a:solidFill>
                  </a:endParaRPr>
                </a:p>
              </p:txBody>
            </p:sp>
          </p:grpSp>
          <p:pic>
            <p:nvPicPr>
              <p:cNvPr id="39" name="Picture 2" descr="Clipboard with solid fill">
                <a:extLst>
                  <a:ext uri="{FF2B5EF4-FFF2-40B4-BE49-F238E27FC236}">
                    <a16:creationId xmlns:a16="http://schemas.microsoft.com/office/drawing/2014/main" xmlns="" id="{D31B1610-ED73-459A-F82E-58E421C74FF1}"/>
                  </a:ext>
                </a:extLst>
              </p:cNvPr>
              <p:cNvPicPr>
                <a:picLocks noChangeAspect="1" noChangeArrowheads="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bwMode="auto">
              <a:xfrm>
                <a:off x="753860" y="5088762"/>
                <a:ext cx="479526" cy="438326"/>
              </a:xfrm>
              <a:prstGeom prst="rect">
                <a:avLst/>
              </a:prstGeom>
              <a:noFill/>
            </p:spPr>
          </p:pic>
        </p:grpSp>
      </p:grpSp>
      <p:pic>
        <p:nvPicPr>
          <p:cNvPr id="33" name="Picture 32">
            <a:extLst>
              <a:ext uri="{FF2B5EF4-FFF2-40B4-BE49-F238E27FC236}">
                <a16:creationId xmlns:a16="http://schemas.microsoft.com/office/drawing/2014/main" xmlns="" id="{06B8D87F-13BB-7920-B102-127832CC9C7D}"/>
              </a:ext>
            </a:extLst>
          </p:cNvPr>
          <p:cNvPicPr>
            <a:picLocks noChangeAspect="1"/>
          </p:cNvPicPr>
          <p:nvPr/>
        </p:nvPicPr>
        <p:blipFill>
          <a:blip r:embed="rId4"/>
          <a:stretch>
            <a:fillRect/>
          </a:stretch>
        </p:blipFill>
        <p:spPr>
          <a:xfrm>
            <a:off x="1522109" y="1382992"/>
            <a:ext cx="9071580" cy="5338483"/>
          </a:xfrm>
          <a:prstGeom prst="rect">
            <a:avLst/>
          </a:prstGeom>
        </p:spPr>
      </p:pic>
    </p:spTree>
    <p:extLst>
      <p:ext uri="{BB962C8B-B14F-4D97-AF65-F5344CB8AC3E}">
        <p14:creationId xmlns:p14="http://schemas.microsoft.com/office/powerpoint/2010/main" val="3849306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19</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7EE1057-0D47-D453-7784-EE675A1EE1B4}"/>
              </a:ext>
            </a:extLst>
          </p:cNvPr>
          <p:cNvSpPr>
            <a:spLocks noGrp="1"/>
          </p:cNvSpPr>
          <p:nvPr>
            <p:ph type="title"/>
          </p:nvPr>
        </p:nvSpPr>
        <p:spPr>
          <a:xfrm>
            <a:off x="564823" y="468107"/>
            <a:ext cx="10515600" cy="1325563"/>
          </a:xfrm>
          <a:noFill/>
        </p:spPr>
        <p:txBody>
          <a:bodyPr anchorCtr="0">
            <a:normAutofit/>
          </a:bodyPr>
          <a:lstStyle/>
          <a:p>
            <a:r>
              <a:rPr lang="en-US" sz="4000" dirty="0">
                <a:solidFill>
                  <a:srgbClr val="77370B"/>
                </a:solidFill>
                <a:latin typeface="Arial" panose="020B0604020202020204" pitchFamily="34" charset="0"/>
                <a:cs typeface="Arial" panose="020B0604020202020204" pitchFamily="34" charset="0"/>
              </a:rPr>
              <a:t>Where to Find More Information</a:t>
            </a:r>
          </a:p>
        </p:txBody>
      </p:sp>
      <p:sp>
        <p:nvSpPr>
          <p:cNvPr id="3" name="TextBox 2">
            <a:extLst>
              <a:ext uri="{FF2B5EF4-FFF2-40B4-BE49-F238E27FC236}">
                <a16:creationId xmlns:a16="http://schemas.microsoft.com/office/drawing/2014/main" xmlns="" id="{B22D5DF9-B9B6-A0DD-B03C-FB4EF6768077}"/>
              </a:ext>
            </a:extLst>
          </p:cNvPr>
          <p:cNvSpPr txBox="1"/>
          <p:nvPr/>
        </p:nvSpPr>
        <p:spPr>
          <a:xfrm>
            <a:off x="678730" y="1885361"/>
            <a:ext cx="1067507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WDH Medicaid Provider Manual – “CMS 1500 Provider Manual”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2"/>
              </a:rPr>
              <a:t>https://www.wyomingmedicaid.com/portal/Provider-Manuals-and-Bulletins/CMS-1500-Provider-Manual</a:t>
            </a:r>
            <a:r>
              <a:rPr lang="en-US"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xmlns="" id="{2FDCF19C-6CEB-B11E-1E3F-8DC89C9822B3}"/>
              </a:ext>
            </a:extLst>
          </p:cNvPr>
          <p:cNvPicPr>
            <a:picLocks noChangeAspect="1"/>
          </p:cNvPicPr>
          <p:nvPr/>
        </p:nvPicPr>
        <p:blipFill>
          <a:blip r:embed="rId3"/>
          <a:stretch>
            <a:fillRect/>
          </a:stretch>
        </p:blipFill>
        <p:spPr>
          <a:xfrm>
            <a:off x="1046375" y="3429000"/>
            <a:ext cx="3916808" cy="3284093"/>
          </a:xfrm>
          <a:prstGeom prst="rect">
            <a:avLst/>
          </a:prstGeom>
        </p:spPr>
      </p:pic>
      <p:pic>
        <p:nvPicPr>
          <p:cNvPr id="8" name="Picture 7">
            <a:extLst>
              <a:ext uri="{FF2B5EF4-FFF2-40B4-BE49-F238E27FC236}">
                <a16:creationId xmlns:a16="http://schemas.microsoft.com/office/drawing/2014/main" xmlns="" id="{4BAE5CFD-EF9C-F90F-6BBE-623B64C07069}"/>
              </a:ext>
            </a:extLst>
          </p:cNvPr>
          <p:cNvPicPr>
            <a:picLocks noChangeAspect="1"/>
          </p:cNvPicPr>
          <p:nvPr/>
        </p:nvPicPr>
        <p:blipFill>
          <a:blip r:embed="rId4"/>
          <a:stretch>
            <a:fillRect/>
          </a:stretch>
        </p:blipFill>
        <p:spPr>
          <a:xfrm>
            <a:off x="6636469" y="3493643"/>
            <a:ext cx="4219575" cy="3219450"/>
          </a:xfrm>
          <a:prstGeom prst="rect">
            <a:avLst/>
          </a:prstGeom>
        </p:spPr>
      </p:pic>
      <p:cxnSp>
        <p:nvCxnSpPr>
          <p:cNvPr id="9" name="Straight Arrow Connector 8">
            <a:extLst>
              <a:ext uri="{FF2B5EF4-FFF2-40B4-BE49-F238E27FC236}">
                <a16:creationId xmlns:a16="http://schemas.microsoft.com/office/drawing/2014/main" xmlns="" id="{8526FAB2-CB33-E07F-B2C3-FA7790D9008A}"/>
              </a:ext>
            </a:extLst>
          </p:cNvPr>
          <p:cNvCxnSpPr>
            <a:cxnSpLocks/>
          </p:cNvCxnSpPr>
          <p:nvPr/>
        </p:nvCxnSpPr>
        <p:spPr>
          <a:xfrm>
            <a:off x="5088610" y="5198499"/>
            <a:ext cx="1331158" cy="0"/>
          </a:xfrm>
          <a:prstGeom prst="straightConnector1">
            <a:avLst/>
          </a:prstGeom>
          <a:ln w="9842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58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883AB7-2977-F829-1E6C-52AA8A7EA23C}"/>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latin typeface="Arial" panose="020B0604020202020204" pitchFamily="34" charset="0"/>
                <a:cs typeface="Arial" panose="020B0604020202020204" pitchFamily="34" charset="0"/>
              </a:rPr>
              <a:t>Agenda </a:t>
            </a:r>
          </a:p>
        </p:txBody>
      </p:sp>
      <p:pic>
        <p:nvPicPr>
          <p:cNvPr id="6" name="Content Placeholder 5" descr="Yellow school bus">
            <a:extLst>
              <a:ext uri="{FF2B5EF4-FFF2-40B4-BE49-F238E27FC236}">
                <a16:creationId xmlns:a16="http://schemas.microsoft.com/office/drawing/2014/main" xmlns="" id="{CD8AA99F-8F0C-7810-4B0E-F7CAA4AB63C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3602" b="2080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extBox 7">
            <a:extLst>
              <a:ext uri="{FF2B5EF4-FFF2-40B4-BE49-F238E27FC236}">
                <a16:creationId xmlns:a16="http://schemas.microsoft.com/office/drawing/2014/main" xmlns="" id="{11438623-BD31-ED33-007B-5AE172DED1A4}"/>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marL="742950" indent="-457200">
              <a:lnSpc>
                <a:spcPct val="90000"/>
              </a:lnSpc>
              <a:spcAft>
                <a:spcPts val="600"/>
              </a:spcAft>
              <a:buFont typeface="+mj-lt"/>
              <a:buAutoNum type="arabicPeriod"/>
            </a:pPr>
            <a:r>
              <a:rPr lang="en-US" sz="2400" dirty="0">
                <a:latin typeface="Arial" panose="020B0604020202020204" pitchFamily="34" charset="0"/>
                <a:cs typeface="Arial" panose="020B0604020202020204" pitchFamily="34" charset="0"/>
              </a:rPr>
              <a:t>SBS Program Updates</a:t>
            </a:r>
          </a:p>
          <a:p>
            <a:pPr marL="742950" indent="-457200">
              <a:lnSpc>
                <a:spcPct val="90000"/>
              </a:lnSpc>
              <a:spcAft>
                <a:spcPts val="600"/>
              </a:spcAft>
              <a:buFont typeface="+mj-lt"/>
              <a:buAutoNum type="arabicPeriod"/>
            </a:pPr>
            <a:r>
              <a:rPr lang="en-US" sz="2400" dirty="0">
                <a:latin typeface="Arial" panose="020B0604020202020204" pitchFamily="34" charset="0"/>
                <a:cs typeface="Arial" panose="020B0604020202020204" pitchFamily="34" charset="0"/>
              </a:rPr>
              <a:t>Program Resources</a:t>
            </a:r>
          </a:p>
          <a:p>
            <a:pPr marL="742950" indent="-457200">
              <a:lnSpc>
                <a:spcPct val="90000"/>
              </a:lnSpc>
              <a:spcAft>
                <a:spcPts val="600"/>
              </a:spcAft>
              <a:buFont typeface="+mj-lt"/>
              <a:buAutoNum type="arabicPeriod"/>
            </a:pPr>
            <a:r>
              <a:rPr lang="en-US" sz="2400" dirty="0">
                <a:latin typeface="Arial" panose="020B0604020202020204" pitchFamily="34" charset="0"/>
                <a:cs typeface="Arial" panose="020B0604020202020204" pitchFamily="34" charset="0"/>
              </a:rPr>
              <a:t>Claims Data</a:t>
            </a:r>
          </a:p>
          <a:p>
            <a:pPr marL="742950" indent="-457200">
              <a:lnSpc>
                <a:spcPct val="90000"/>
              </a:lnSpc>
              <a:spcAft>
                <a:spcPts val="600"/>
              </a:spcAft>
              <a:buFont typeface="+mj-lt"/>
              <a:buAutoNum type="arabicPeriod"/>
            </a:pPr>
            <a:r>
              <a:rPr lang="en-US" sz="2400" dirty="0">
                <a:latin typeface="Arial" panose="020B0604020202020204" pitchFamily="34" charset="0"/>
                <a:cs typeface="Arial" panose="020B0604020202020204" pitchFamily="34" charset="0"/>
              </a:rPr>
              <a:t>Remittance Advice</a:t>
            </a:r>
          </a:p>
          <a:p>
            <a:pPr marL="742950" indent="-457200">
              <a:lnSpc>
                <a:spcPct val="90000"/>
              </a:lnSpc>
              <a:spcAft>
                <a:spcPts val="600"/>
              </a:spcAft>
              <a:buFont typeface="+mj-lt"/>
              <a:buAutoNum type="arabicPeriod"/>
            </a:pPr>
            <a:r>
              <a:rPr lang="en-US" sz="2400" dirty="0">
                <a:latin typeface="Arial" panose="020B0604020202020204" pitchFamily="34" charset="0"/>
                <a:cs typeface="Arial" panose="020B0604020202020204" pitchFamily="34" charset="0"/>
              </a:rPr>
              <a:t>Open Discussion </a:t>
            </a:r>
          </a:p>
        </p:txBody>
      </p:sp>
      <p:sp>
        <p:nvSpPr>
          <p:cNvPr id="4" name="Slide Number Placeholder 3">
            <a:extLst>
              <a:ext uri="{FF2B5EF4-FFF2-40B4-BE49-F238E27FC236}">
                <a16:creationId xmlns:a16="http://schemas.microsoft.com/office/drawing/2014/main" xmlns="" id="{CC9C8CD8-6B92-EF64-BC07-3BB26FD85CA3}"/>
              </a:ext>
            </a:extLst>
          </p:cNvPr>
          <p:cNvSpPr>
            <a:spLocks noGrp="1"/>
          </p:cNvSpPr>
          <p:nvPr>
            <p:ph type="sldNum" sz="quarter" idx="12"/>
          </p:nvPr>
        </p:nvSpPr>
        <p:spPr>
          <a:xfrm>
            <a:off x="8864600" y="6356350"/>
            <a:ext cx="2743200" cy="365125"/>
          </a:xfrm>
        </p:spPr>
        <p:txBody>
          <a:bodyPr vert="horz" lIns="91440" tIns="45720" rIns="91440" bIns="45720" rtlCol="0" anchor="ctr">
            <a:normAutofit/>
          </a:bodyPr>
          <a:lstStyle/>
          <a:p>
            <a:pPr>
              <a:spcAft>
                <a:spcPts val="600"/>
              </a:spcAft>
              <a:defRPr/>
            </a:pPr>
            <a:fld id="{72AF4CBE-FEAD-4C46-AD76-96E49AC1EC67}" type="slidenum">
              <a:rPr lang="en-US">
                <a:solidFill>
                  <a:schemeClr val="tx1">
                    <a:lumMod val="75000"/>
                    <a:lumOff val="25000"/>
                  </a:schemeClr>
                </a:solidFill>
                <a:latin typeface="Calibri" panose="020F0502020204030204"/>
              </a:rPr>
              <a:pPr>
                <a:spcAft>
                  <a:spcPts val="600"/>
                </a:spcAft>
                <a:defRPr/>
              </a:pPr>
              <a:t>2</a:t>
            </a:fld>
            <a:endParaRPr lang="en-US" dirty="0">
              <a:solidFill>
                <a:schemeClr val="tx1">
                  <a:lumMod val="75000"/>
                  <a:lumOff val="25000"/>
                </a:schemeClr>
              </a:solidFill>
              <a:latin typeface="Calibri" panose="020F0502020204030204"/>
            </a:endParaRPr>
          </a:p>
        </p:txBody>
      </p:sp>
    </p:spTree>
    <p:extLst>
      <p:ext uri="{BB962C8B-B14F-4D97-AF65-F5344CB8AC3E}">
        <p14:creationId xmlns:p14="http://schemas.microsoft.com/office/powerpoint/2010/main" val="637215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8975" y="3124200"/>
            <a:ext cx="4984813" cy="1843084"/>
          </a:xfrm>
          <a:noFill/>
        </p:spPr>
        <p:txBody>
          <a:bodyPr anchorCtr="0">
            <a:noAutofit/>
          </a:bodyPr>
          <a:lstStyle/>
          <a:p>
            <a:r>
              <a:rPr lang="en-US" sz="5400" dirty="0">
                <a:solidFill>
                  <a:srgbClr val="77370B"/>
                </a:solidFill>
                <a:latin typeface="Arial" panose="020B0604020202020204" pitchFamily="34" charset="0"/>
                <a:cs typeface="Arial" panose="020B0604020202020204" pitchFamily="34" charset="0"/>
              </a:rPr>
              <a:t>Open Discussion/</a:t>
            </a:r>
            <a:br>
              <a:rPr lang="en-US" sz="5400" dirty="0">
                <a:solidFill>
                  <a:srgbClr val="77370B"/>
                </a:solidFill>
                <a:latin typeface="Arial" panose="020B0604020202020204" pitchFamily="34" charset="0"/>
                <a:cs typeface="Arial" panose="020B0604020202020204" pitchFamily="34" charset="0"/>
              </a:rPr>
            </a:br>
            <a:r>
              <a:rPr lang="en-US" sz="5400" dirty="0">
                <a:solidFill>
                  <a:srgbClr val="77370B"/>
                </a:solidFill>
                <a:latin typeface="Arial" panose="020B0604020202020204" pitchFamily="34" charset="0"/>
                <a:cs typeface="Arial" panose="020B0604020202020204" pitchFamily="34" charset="0"/>
              </a:rPr>
              <a:t>Q&amp;A</a:t>
            </a:r>
            <a:endParaRPr lang="en-US" sz="5400" dirty="0">
              <a:latin typeface="Arial" panose="020B0604020202020204" pitchFamily="34" charset="0"/>
              <a:cs typeface="Arial" panose="020B0604020202020204" pitchFamily="34" charset="0"/>
            </a:endParaRPr>
          </a:p>
        </p:txBody>
      </p:sp>
      <p:pic>
        <p:nvPicPr>
          <p:cNvPr id="4" name="Picture 3" descr="Grass by the mountains">
            <a:extLst>
              <a:ext uri="{FF2B5EF4-FFF2-40B4-BE49-F238E27FC236}">
                <a16:creationId xmlns:a16="http://schemas.microsoft.com/office/drawing/2014/main" xmlns="" id="{8482A299-96CC-4ABD-94BA-57D7DD1B6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67" r="15880" b="-1"/>
          <a:stretch/>
        </p:blipFill>
        <p:spPr>
          <a:xfrm>
            <a:off x="1" y="10"/>
            <a:ext cx="6005512" cy="6857990"/>
          </a:xfrm>
          <a:prstGeom prst="rect">
            <a:avLst/>
          </a:prstGeom>
        </p:spPr>
      </p:pic>
      <p:sp>
        <p:nvSpPr>
          <p:cNvPr id="6" name="Slide Number Placeholder 5">
            <a:extLst>
              <a:ext uri="{FF2B5EF4-FFF2-40B4-BE49-F238E27FC236}">
                <a16:creationId xmlns:a16="http://schemas.microsoft.com/office/drawing/2014/main" xmlns="" id="{15C198B8-B261-4193-8F98-4F03EC53BE30}"/>
              </a:ext>
            </a:extLst>
          </p:cNvPr>
          <p:cNvSpPr>
            <a:spLocks noGrp="1"/>
          </p:cNvSpPr>
          <p:nvPr>
            <p:ph type="sldNum" sz="quarter" idx="12"/>
          </p:nvPr>
        </p:nvSpPr>
        <p:spPr>
          <a:xfrm>
            <a:off x="10186908" y="6356350"/>
            <a:ext cx="1166892" cy="365125"/>
          </a:xfrm>
        </p:spPr>
        <p:txBody>
          <a:bodyPr>
            <a:normAutofit/>
          </a:bodyPr>
          <a:lstStyle/>
          <a:p>
            <a:pPr>
              <a:spcAft>
                <a:spcPts val="600"/>
              </a:spcAft>
            </a:pPr>
            <a:fld id="{72AF4CBE-FEAD-4C46-AD76-96E49AC1EC67}" type="slidenum">
              <a:rPr lang="en-US">
                <a:solidFill>
                  <a:schemeClr val="tx1"/>
                </a:solidFill>
              </a:rPr>
              <a:pPr>
                <a:spcAft>
                  <a:spcPts val="600"/>
                </a:spcAft>
              </a:pPr>
              <a:t>20</a:t>
            </a:fld>
            <a:endParaRPr lang="en-US" dirty="0">
              <a:solidFill>
                <a:schemeClr val="tx1"/>
              </a:solidFill>
            </a:endParaRPr>
          </a:p>
        </p:txBody>
      </p:sp>
      <p:pic>
        <p:nvPicPr>
          <p:cNvPr id="16" name="Picture 15">
            <a:extLst>
              <a:ext uri="{FF2B5EF4-FFF2-40B4-BE49-F238E27FC236}">
                <a16:creationId xmlns:a16="http://schemas.microsoft.com/office/drawing/2014/main" xmlns="" id="{22303C30-434C-48AA-BB59-2743707A37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80725" y="136525"/>
            <a:ext cx="1389888" cy="1673679"/>
          </a:xfrm>
          <a:prstGeom prst="rect">
            <a:avLst/>
          </a:prstGeom>
          <a:noFill/>
          <a:ln>
            <a:noFill/>
          </a:ln>
        </p:spPr>
      </p:pic>
      <p:pic>
        <p:nvPicPr>
          <p:cNvPr id="5" name="Picture 4">
            <a:extLst>
              <a:ext uri="{FF2B5EF4-FFF2-40B4-BE49-F238E27FC236}">
                <a16:creationId xmlns:a16="http://schemas.microsoft.com/office/drawing/2014/main" xmlns="" id="{39DCDF70-F436-4AAD-85CD-FC6060E4ADF2}"/>
              </a:ext>
            </a:extLst>
          </p:cNvPr>
          <p:cNvPicPr>
            <a:picLocks noChangeAspect="1"/>
          </p:cNvPicPr>
          <p:nvPr/>
        </p:nvPicPr>
        <p:blipFill>
          <a:blip r:embed="rId4"/>
          <a:stretch>
            <a:fillRect/>
          </a:stretch>
        </p:blipFill>
        <p:spPr>
          <a:xfrm>
            <a:off x="8710253" y="139755"/>
            <a:ext cx="1390008" cy="1670449"/>
          </a:xfrm>
          <a:prstGeom prst="rect">
            <a:avLst/>
          </a:prstGeom>
        </p:spPr>
      </p:pic>
    </p:spTree>
    <p:extLst>
      <p:ext uri="{BB962C8B-B14F-4D97-AF65-F5344CB8AC3E}">
        <p14:creationId xmlns:p14="http://schemas.microsoft.com/office/powerpoint/2010/main" val="894400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4000" dirty="0">
                <a:solidFill>
                  <a:srgbClr val="77370B"/>
                </a:solidFill>
                <a:latin typeface="Arial" panose="020B0604020202020204" pitchFamily="34" charset="0"/>
                <a:cs typeface="Arial" panose="020B0604020202020204" pitchFamily="34" charset="0"/>
              </a:rPr>
              <a:t>Questions &amp; Resources</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lstStyle/>
          <a:p>
            <a:fld id="{72AF4CBE-FEAD-4C46-AD76-96E49AC1EC67}" type="slidenum">
              <a:rPr lang="en-US" smtClean="0">
                <a:solidFill>
                  <a:schemeClr val="tx1"/>
                </a:solidFill>
              </a:rPr>
              <a:t>21</a:t>
            </a:fld>
            <a:endParaRPr lang="en-US" dirty="0">
              <a:solidFill>
                <a:schemeClr val="tx1"/>
              </a:solidFill>
            </a:endParaRPr>
          </a:p>
        </p:txBody>
      </p:sp>
      <p:pic>
        <p:nvPicPr>
          <p:cNvPr id="6" name="Picture 5">
            <a:extLst>
              <a:ext uri="{FF2B5EF4-FFF2-40B4-BE49-F238E27FC236}">
                <a16:creationId xmlns:a16="http://schemas.microsoft.com/office/drawing/2014/main" xmlns="" id="{74411214-1F59-4650-AA17-5DCDFAF362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02436" y="258267"/>
            <a:ext cx="1389888" cy="1673679"/>
          </a:xfrm>
          <a:prstGeom prst="rect">
            <a:avLst/>
          </a:prstGeom>
          <a:noFill/>
          <a:ln>
            <a:noFill/>
          </a:ln>
        </p:spPr>
      </p:pic>
      <p:pic>
        <p:nvPicPr>
          <p:cNvPr id="7" name="Picture 2" descr="State&amp;#39;s Department Of Education Working On Plans For Federal Aid | Wyoming  Public Media">
            <a:extLst>
              <a:ext uri="{FF2B5EF4-FFF2-40B4-BE49-F238E27FC236}">
                <a16:creationId xmlns:a16="http://schemas.microsoft.com/office/drawing/2014/main" xmlns="" id="{F9FC44E0-887F-4BFA-A8AE-EE266E8E3B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54" r="12395"/>
          <a:stretch/>
        </p:blipFill>
        <p:spPr bwMode="auto">
          <a:xfrm>
            <a:off x="10520078" y="258267"/>
            <a:ext cx="1391973" cy="1673352"/>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xmlns="" id="{7004267A-2772-4D3D-87BB-183B3CBE3C31}"/>
              </a:ext>
            </a:extLst>
          </p:cNvPr>
          <p:cNvSpPr txBox="1">
            <a:spLocks/>
          </p:cNvSpPr>
          <p:nvPr/>
        </p:nvSpPr>
        <p:spPr>
          <a:xfrm>
            <a:off x="6022043" y="2208231"/>
            <a:ext cx="5464363" cy="2309339"/>
          </a:xfrm>
          <a:prstGeom prst="rect">
            <a:avLst/>
          </a:prstGeom>
          <a:ln w="19050">
            <a:solidFill>
              <a:schemeClr val="accent1">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
              </a:spcBef>
              <a:buFont typeface="Arial" panose="020B0604020202020204" pitchFamily="34" charset="0"/>
              <a:buNone/>
            </a:pPr>
            <a:r>
              <a:rPr lang="en-US" sz="1600" u="sng" dirty="0"/>
              <a:t>WY SBS Program Contacts: </a:t>
            </a:r>
          </a:p>
          <a:p>
            <a:pPr marL="251449" indent="-342900">
              <a:lnSpc>
                <a:spcPct val="110000"/>
              </a:lnSpc>
              <a:spcBef>
                <a:spcPts val="300"/>
              </a:spcBef>
            </a:pPr>
            <a:r>
              <a:rPr lang="en-US" sz="1600" dirty="0"/>
              <a:t>Justin Browning, WDH, SBS Program Manager</a:t>
            </a:r>
          </a:p>
          <a:p>
            <a:pPr marL="708649" lvl="1" indent="-342900">
              <a:lnSpc>
                <a:spcPct val="110000"/>
              </a:lnSpc>
              <a:spcBef>
                <a:spcPts val="300"/>
              </a:spcBef>
            </a:pPr>
            <a:r>
              <a:rPr lang="en-US" sz="1600" dirty="0">
                <a:hlinkClick r:id="rId4"/>
              </a:rPr>
              <a:t>justin.browning1@wyo.gov</a:t>
            </a:r>
            <a:r>
              <a:rPr lang="en-US" sz="1600" dirty="0"/>
              <a:t>  </a:t>
            </a:r>
          </a:p>
          <a:p>
            <a:pPr marL="251449" indent="-342900">
              <a:lnSpc>
                <a:spcPct val="110000"/>
              </a:lnSpc>
              <a:spcBef>
                <a:spcPts val="300"/>
              </a:spcBef>
            </a:pPr>
            <a:r>
              <a:rPr lang="en-US" sz="1600" dirty="0"/>
              <a:t>Trent Carroll, WDE, Chief Operations Officer</a:t>
            </a:r>
          </a:p>
          <a:p>
            <a:pPr marL="251449" indent="-342900">
              <a:lnSpc>
                <a:spcPct val="110000"/>
              </a:lnSpc>
              <a:spcBef>
                <a:spcPts val="300"/>
              </a:spcBef>
            </a:pPr>
            <a:r>
              <a:rPr lang="en-US" sz="1600" dirty="0"/>
              <a:t>Shelley Hamel, WDE, Chief Academic Officer</a:t>
            </a:r>
          </a:p>
          <a:p>
            <a:pPr marL="251449" indent="-342900">
              <a:lnSpc>
                <a:spcPct val="110000"/>
              </a:lnSpc>
              <a:spcBef>
                <a:spcPts val="300"/>
              </a:spcBef>
            </a:pPr>
            <a:r>
              <a:rPr lang="en-US" sz="1600" dirty="0"/>
              <a:t>WYSBS@guidehouse.com</a:t>
            </a:r>
          </a:p>
        </p:txBody>
      </p:sp>
      <p:sp>
        <p:nvSpPr>
          <p:cNvPr id="11" name="Rectangle: Rounded Corners 10">
            <a:extLst>
              <a:ext uri="{FF2B5EF4-FFF2-40B4-BE49-F238E27FC236}">
                <a16:creationId xmlns:a16="http://schemas.microsoft.com/office/drawing/2014/main" xmlns="" id="{3C3F3B22-C41B-4094-A832-90B4D925883A}"/>
              </a:ext>
            </a:extLst>
          </p:cNvPr>
          <p:cNvSpPr/>
          <p:nvPr/>
        </p:nvSpPr>
        <p:spPr>
          <a:xfrm>
            <a:off x="6022043" y="5023822"/>
            <a:ext cx="5689607" cy="826276"/>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r>
              <a:rPr lang="fr-FR" sz="1400" b="1" dirty="0">
                <a:solidFill>
                  <a:schemeClr val="tx1"/>
                </a:solidFill>
                <a:hlinkClick r:id="rId5"/>
              </a:rPr>
              <a:t>https://health.wyo.gov/healthcarefin/medicaid/school-based-services/</a:t>
            </a:r>
            <a:r>
              <a:rPr lang="fr-FR" sz="1400" b="1" dirty="0">
                <a:solidFill>
                  <a:schemeClr val="tx1"/>
                </a:solidFill>
              </a:rPr>
              <a:t> </a:t>
            </a:r>
          </a:p>
          <a:p>
            <a:r>
              <a:rPr lang="fr-FR" sz="1400" b="1" dirty="0">
                <a:solidFill>
                  <a:schemeClr val="tx1"/>
                </a:solidFill>
              </a:rPr>
              <a:t>Wyoming School-Based Services Website Includes Resources Such As:</a:t>
            </a:r>
            <a:endParaRPr lang="fr-FR" sz="1400" dirty="0">
              <a:solidFill>
                <a:schemeClr val="tx1"/>
              </a:solidFill>
            </a:endParaRPr>
          </a:p>
          <a:p>
            <a:pPr marL="742950" lvl="1" indent="-285750">
              <a:buFont typeface="Arial" panose="020B0604020202020204" pitchFamily="34" charset="0"/>
              <a:buChar char="•"/>
            </a:pPr>
            <a:r>
              <a:rPr lang="fr-FR" sz="1400" dirty="0">
                <a:solidFill>
                  <a:schemeClr val="tx1"/>
                </a:solidFill>
              </a:rPr>
              <a:t>Provider Manual </a:t>
            </a:r>
          </a:p>
          <a:p>
            <a:pPr marL="742950" lvl="1" indent="-285750">
              <a:buFont typeface="Arial" panose="020B0604020202020204" pitchFamily="34" charset="0"/>
              <a:buChar char="•"/>
            </a:pPr>
            <a:r>
              <a:rPr lang="fr-FR" sz="1400" dirty="0">
                <a:solidFill>
                  <a:schemeClr val="tx1"/>
                </a:solidFill>
              </a:rPr>
              <a:t>Training Documents</a:t>
            </a:r>
            <a:endParaRPr lang="fr-FR" sz="1100" dirty="0"/>
          </a:p>
        </p:txBody>
      </p:sp>
      <p:pic>
        <p:nvPicPr>
          <p:cNvPr id="12" name="Picture 11">
            <a:extLst>
              <a:ext uri="{FF2B5EF4-FFF2-40B4-BE49-F238E27FC236}">
                <a16:creationId xmlns:a16="http://schemas.microsoft.com/office/drawing/2014/main" xmlns="" id="{6EC75A79-F57A-4E15-AF0D-A297C36E7369}"/>
              </a:ext>
            </a:extLst>
          </p:cNvPr>
          <p:cNvPicPr>
            <a:picLocks/>
          </p:cNvPicPr>
          <p:nvPr/>
        </p:nvPicPr>
        <p:blipFill rotWithShape="1">
          <a:blip r:embed="rId6"/>
          <a:srcRect l="1046" t="362" r="2394"/>
          <a:stretch/>
        </p:blipFill>
        <p:spPr>
          <a:xfrm>
            <a:off x="705593" y="1931619"/>
            <a:ext cx="4767943" cy="44247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236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8832" y="1468892"/>
            <a:ext cx="4984813" cy="3157080"/>
          </a:xfrm>
          <a:noFill/>
        </p:spPr>
        <p:txBody>
          <a:bodyPr anchorCtr="0">
            <a:normAutofit/>
          </a:bodyPr>
          <a:lstStyle/>
          <a:p>
            <a:pPr algn="l"/>
            <a:r>
              <a:rPr lang="en-US" sz="5400" dirty="0">
                <a:solidFill>
                  <a:srgbClr val="77370B"/>
                </a:solidFill>
                <a:latin typeface="Arial" panose="020B0604020202020204" pitchFamily="34" charset="0"/>
                <a:cs typeface="Arial" panose="020B0604020202020204" pitchFamily="34" charset="0"/>
              </a:rPr>
              <a:t>SBS Program Updates</a:t>
            </a:r>
          </a:p>
        </p:txBody>
      </p:sp>
      <p:pic>
        <p:nvPicPr>
          <p:cNvPr id="4" name="Picture 3" descr="Grass by the mountains">
            <a:extLst>
              <a:ext uri="{FF2B5EF4-FFF2-40B4-BE49-F238E27FC236}">
                <a16:creationId xmlns:a16="http://schemas.microsoft.com/office/drawing/2014/main" xmlns="" id="{8482A299-96CC-4ABD-94BA-57D7DD1B6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67" r="15880" b="-1"/>
          <a:stretch/>
        </p:blipFill>
        <p:spPr>
          <a:xfrm>
            <a:off x="1" y="10"/>
            <a:ext cx="6005512" cy="6857990"/>
          </a:xfrm>
          <a:prstGeom prst="rect">
            <a:avLst/>
          </a:prstGeom>
        </p:spPr>
      </p:pic>
      <p:sp>
        <p:nvSpPr>
          <p:cNvPr id="6" name="Slide Number Placeholder 5">
            <a:extLst>
              <a:ext uri="{FF2B5EF4-FFF2-40B4-BE49-F238E27FC236}">
                <a16:creationId xmlns:a16="http://schemas.microsoft.com/office/drawing/2014/main" xmlns="" id="{15C198B8-B261-4193-8F98-4F03EC53BE30}"/>
              </a:ext>
            </a:extLst>
          </p:cNvPr>
          <p:cNvSpPr>
            <a:spLocks noGrp="1"/>
          </p:cNvSpPr>
          <p:nvPr>
            <p:ph type="sldNum" sz="quarter" idx="12"/>
          </p:nvPr>
        </p:nvSpPr>
        <p:spPr>
          <a:xfrm>
            <a:off x="10186908" y="6356350"/>
            <a:ext cx="1166892" cy="365125"/>
          </a:xfrm>
        </p:spPr>
        <p:txBody>
          <a:bodyPr>
            <a:normAutofit/>
          </a:bodyPr>
          <a:lstStyle/>
          <a:p>
            <a:pPr>
              <a:spcAft>
                <a:spcPts val="600"/>
              </a:spcAft>
            </a:pPr>
            <a:fld id="{72AF4CBE-FEAD-4C46-AD76-96E49AC1EC67}" type="slidenum">
              <a:rPr lang="en-US">
                <a:solidFill>
                  <a:schemeClr val="tx1"/>
                </a:solidFill>
              </a:rPr>
              <a:pPr>
                <a:spcAft>
                  <a:spcPts val="600"/>
                </a:spcAft>
              </a:pPr>
              <a:t>3</a:t>
            </a:fld>
            <a:endParaRPr lang="en-US" dirty="0">
              <a:solidFill>
                <a:schemeClr val="tx1"/>
              </a:solidFill>
            </a:endParaRPr>
          </a:p>
        </p:txBody>
      </p:sp>
      <p:pic>
        <p:nvPicPr>
          <p:cNvPr id="16" name="Picture 15">
            <a:extLst>
              <a:ext uri="{FF2B5EF4-FFF2-40B4-BE49-F238E27FC236}">
                <a16:creationId xmlns:a16="http://schemas.microsoft.com/office/drawing/2014/main" xmlns="" id="{22303C30-434C-48AA-BB59-2743707A37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80725" y="136525"/>
            <a:ext cx="1389888" cy="1673679"/>
          </a:xfrm>
          <a:prstGeom prst="rect">
            <a:avLst/>
          </a:prstGeom>
          <a:noFill/>
          <a:ln>
            <a:noFill/>
          </a:ln>
        </p:spPr>
      </p:pic>
      <p:pic>
        <p:nvPicPr>
          <p:cNvPr id="5" name="Picture 4">
            <a:extLst>
              <a:ext uri="{FF2B5EF4-FFF2-40B4-BE49-F238E27FC236}">
                <a16:creationId xmlns:a16="http://schemas.microsoft.com/office/drawing/2014/main" xmlns="" id="{39DCDF70-F436-4AAD-85CD-FC6060E4ADF2}"/>
              </a:ext>
            </a:extLst>
          </p:cNvPr>
          <p:cNvPicPr>
            <a:picLocks noChangeAspect="1"/>
          </p:cNvPicPr>
          <p:nvPr/>
        </p:nvPicPr>
        <p:blipFill>
          <a:blip r:embed="rId4"/>
          <a:stretch>
            <a:fillRect/>
          </a:stretch>
        </p:blipFill>
        <p:spPr>
          <a:xfrm>
            <a:off x="8710253" y="139755"/>
            <a:ext cx="1390008" cy="1670449"/>
          </a:xfrm>
          <a:prstGeom prst="rect">
            <a:avLst/>
          </a:prstGeom>
        </p:spPr>
      </p:pic>
    </p:spTree>
    <p:extLst>
      <p:ext uri="{BB962C8B-B14F-4D97-AF65-F5344CB8AC3E}">
        <p14:creationId xmlns:p14="http://schemas.microsoft.com/office/powerpoint/2010/main" val="351928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0">
            <a:normAutofit/>
          </a:bodyPr>
          <a:lstStyle/>
          <a:p>
            <a:r>
              <a:rPr lang="en-US" sz="4000" dirty="0">
                <a:solidFill>
                  <a:srgbClr val="77370B"/>
                </a:solidFill>
                <a:latin typeface="Arial" panose="020B0604020202020204" pitchFamily="34" charset="0"/>
                <a:cs typeface="Arial" panose="020B0604020202020204" pitchFamily="34" charset="0"/>
              </a:rPr>
              <a:t>Updates from WDH and WDE</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4</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451F2580-2781-42F5-B514-615DD8D2098C}"/>
              </a:ext>
            </a:extLst>
          </p:cNvPr>
          <p:cNvGrpSpPr/>
          <p:nvPr/>
        </p:nvGrpSpPr>
        <p:grpSpPr>
          <a:xfrm>
            <a:off x="410117" y="1690688"/>
            <a:ext cx="2743200" cy="4572000"/>
            <a:chOff x="483832" y="1381125"/>
            <a:chExt cx="2743200" cy="4572000"/>
          </a:xfrm>
        </p:grpSpPr>
        <p:sp>
          <p:nvSpPr>
            <p:cNvPr id="12" name="Rectangle 11">
              <a:extLst>
                <a:ext uri="{FF2B5EF4-FFF2-40B4-BE49-F238E27FC236}">
                  <a16:creationId xmlns:a16="http://schemas.microsoft.com/office/drawing/2014/main" xmlns="" id="{119939F3-BBBB-40B8-AE66-DA9718C5DF67}"/>
                </a:ext>
              </a:extLst>
            </p:cNvPr>
            <p:cNvSpPr/>
            <p:nvPr/>
          </p:nvSpPr>
          <p:spPr>
            <a:xfrm>
              <a:off x="483832" y="1381125"/>
              <a:ext cx="2743200" cy="4572000"/>
            </a:xfrm>
            <a:prstGeom prst="rect">
              <a:avLst/>
            </a:prstGeom>
            <a:solidFill>
              <a:srgbClr val="FFFFFF">
                <a:lumMod val="75000"/>
              </a:srgbClr>
            </a:solidFill>
            <a:ln>
              <a:noFill/>
            </a:ln>
            <a:effectLst/>
          </p:spPr>
          <p:txBody>
            <a:bodyPr rtlCol="0" anchor="ctr"/>
            <a:lstStyle/>
            <a:p>
              <a:pPr algn="ctr" defTabSz="914400">
                <a:defRPr/>
              </a:pPr>
              <a:endParaRPr lang="en-US" kern="0" dirty="0">
                <a:solidFill>
                  <a:srgbClr val="000000"/>
                </a:solidFill>
                <a:latin typeface="Arial"/>
              </a:endParaRPr>
            </a:p>
          </p:txBody>
        </p:sp>
        <p:grpSp>
          <p:nvGrpSpPr>
            <p:cNvPr id="13" name="Group 12">
              <a:extLst>
                <a:ext uri="{FF2B5EF4-FFF2-40B4-BE49-F238E27FC236}">
                  <a16:creationId xmlns:a16="http://schemas.microsoft.com/office/drawing/2014/main" xmlns="" id="{001AF7FC-5991-4445-9CC5-4F72DF4C8AC1}"/>
                </a:ext>
              </a:extLst>
            </p:cNvPr>
            <p:cNvGrpSpPr/>
            <p:nvPr/>
          </p:nvGrpSpPr>
          <p:grpSpPr>
            <a:xfrm>
              <a:off x="666712" y="2478405"/>
              <a:ext cx="2377440" cy="2377440"/>
              <a:chOff x="876224" y="2386965"/>
              <a:chExt cx="2743200" cy="2743200"/>
            </a:xfrm>
          </p:grpSpPr>
          <p:sp>
            <p:nvSpPr>
              <p:cNvPr id="15" name="Oval 14">
                <a:extLst>
                  <a:ext uri="{FF2B5EF4-FFF2-40B4-BE49-F238E27FC236}">
                    <a16:creationId xmlns:a16="http://schemas.microsoft.com/office/drawing/2014/main" xmlns="" id="{FDB13988-D1CC-4EAC-8DBD-C611E5E28D04}"/>
                  </a:ext>
                </a:extLst>
              </p:cNvPr>
              <p:cNvSpPr/>
              <p:nvPr/>
            </p:nvSpPr>
            <p:spPr>
              <a:xfrm>
                <a:off x="876224" y="2386965"/>
                <a:ext cx="2743200" cy="2743200"/>
              </a:xfrm>
              <a:prstGeom prst="ellipse">
                <a:avLst/>
              </a:prstGeom>
              <a:solidFill>
                <a:srgbClr val="FFFFFF"/>
              </a:solidFill>
              <a:ln w="12700" cap="sq" cmpd="sng" algn="ctr">
                <a:noFill/>
                <a:prstDash val="solid"/>
              </a:ln>
              <a:effectLst/>
            </p:spPr>
            <p:txBody>
              <a:bodyPr rtlCol="0" anchor="ctr"/>
              <a:lstStyle/>
              <a:p>
                <a:pPr algn="ctr" defTabSz="914400">
                  <a:defRPr/>
                </a:pPr>
                <a:endParaRPr lang="en-US" kern="0" dirty="0">
                  <a:solidFill>
                    <a:srgbClr val="FFFFFF"/>
                  </a:solidFill>
                  <a:latin typeface="Arial"/>
                </a:endParaRPr>
              </a:p>
            </p:txBody>
          </p:sp>
          <p:pic>
            <p:nvPicPr>
              <p:cNvPr id="16" name="Graphic 15" descr="Clipboard Partially Checked outline">
                <a:extLst>
                  <a:ext uri="{FF2B5EF4-FFF2-40B4-BE49-F238E27FC236}">
                    <a16:creationId xmlns:a16="http://schemas.microsoft.com/office/drawing/2014/main" xmlns="" id="{076F7772-F2FD-4904-9674-37424E514AC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607744" y="2668433"/>
                <a:ext cx="1280160" cy="1280160"/>
              </a:xfrm>
              <a:prstGeom prst="rect">
                <a:avLst/>
              </a:prstGeom>
            </p:spPr>
          </p:pic>
          <p:sp>
            <p:nvSpPr>
              <p:cNvPr id="17" name="TextBox 16">
                <a:extLst>
                  <a:ext uri="{FF2B5EF4-FFF2-40B4-BE49-F238E27FC236}">
                    <a16:creationId xmlns:a16="http://schemas.microsoft.com/office/drawing/2014/main" xmlns="" id="{16A9EBB9-FD25-4CEE-AB1C-801EF07B9430}"/>
                  </a:ext>
                </a:extLst>
              </p:cNvPr>
              <p:cNvSpPr txBox="1"/>
              <p:nvPr/>
            </p:nvSpPr>
            <p:spPr>
              <a:xfrm>
                <a:off x="1082916" y="3890450"/>
                <a:ext cx="2329816" cy="782401"/>
              </a:xfrm>
              <a:prstGeom prst="rect">
                <a:avLst/>
              </a:prstGeom>
              <a:noFill/>
            </p:spPr>
            <p:txBody>
              <a:bodyPr wrap="square" lIns="0" tIns="0" rIns="0" bIns="0" rtlCol="0" anchor="ctr">
                <a:noAutofit/>
              </a:bodyPr>
              <a:lstStyle/>
              <a:p>
                <a:pPr algn="ctr" defTabSz="914400">
                  <a:spcBef>
                    <a:spcPts val="1200"/>
                  </a:spcBef>
                  <a:buSzPct val="100000"/>
                  <a:defRPr/>
                </a:pPr>
                <a:r>
                  <a:rPr lang="en-US" sz="2400" b="1" kern="0" dirty="0">
                    <a:solidFill>
                      <a:srgbClr val="E7E6E6">
                        <a:lumMod val="10000"/>
                      </a:srgbClr>
                    </a:solidFill>
                    <a:latin typeface="Arial" panose="020B0604020202020204" pitchFamily="34" charset="0"/>
                    <a:cs typeface="Arial" panose="020B0604020202020204" pitchFamily="34" charset="0"/>
                  </a:rPr>
                  <a:t>Updates</a:t>
                </a:r>
              </a:p>
            </p:txBody>
          </p:sp>
        </p:grpSp>
      </p:grpSp>
      <p:cxnSp>
        <p:nvCxnSpPr>
          <p:cNvPr id="18" name="Straight Connector 17">
            <a:extLst>
              <a:ext uri="{FF2B5EF4-FFF2-40B4-BE49-F238E27FC236}">
                <a16:creationId xmlns:a16="http://schemas.microsoft.com/office/drawing/2014/main" xmlns="" id="{543E3E66-40B4-4729-85CC-DB6A8B7BA3F1}"/>
              </a:ext>
            </a:extLst>
          </p:cNvPr>
          <p:cNvCxnSpPr>
            <a:cxnSpLocks/>
          </p:cNvCxnSpPr>
          <p:nvPr/>
        </p:nvCxnSpPr>
        <p:spPr>
          <a:xfrm>
            <a:off x="3174652" y="1686278"/>
            <a:ext cx="1" cy="4576410"/>
          </a:xfrm>
          <a:prstGeom prst="line">
            <a:avLst/>
          </a:prstGeom>
          <a:noFill/>
          <a:ln w="38100" cap="sq" cmpd="sng" algn="ctr">
            <a:solidFill>
              <a:srgbClr val="000000"/>
            </a:solidFill>
            <a:prstDash val="solid"/>
          </a:ln>
          <a:effectLst/>
        </p:spPr>
      </p:cxnSp>
      <p:grpSp>
        <p:nvGrpSpPr>
          <p:cNvPr id="19" name="Group 18">
            <a:extLst>
              <a:ext uri="{FF2B5EF4-FFF2-40B4-BE49-F238E27FC236}">
                <a16:creationId xmlns:a16="http://schemas.microsoft.com/office/drawing/2014/main" xmlns="" id="{FE3C2868-DCA6-46FB-8985-B0652ABD31D4}"/>
              </a:ext>
            </a:extLst>
          </p:cNvPr>
          <p:cNvGrpSpPr/>
          <p:nvPr/>
        </p:nvGrpSpPr>
        <p:grpSpPr>
          <a:xfrm>
            <a:off x="2970437" y="1849069"/>
            <a:ext cx="4863236" cy="646931"/>
            <a:chOff x="2798445" y="2511127"/>
            <a:chExt cx="4863236" cy="646931"/>
          </a:xfrm>
        </p:grpSpPr>
        <p:sp>
          <p:nvSpPr>
            <p:cNvPr id="20" name="TextBox 19">
              <a:extLst>
                <a:ext uri="{FF2B5EF4-FFF2-40B4-BE49-F238E27FC236}">
                  <a16:creationId xmlns:a16="http://schemas.microsoft.com/office/drawing/2014/main" xmlns="" id="{B2D99935-EF41-494F-A846-07260B9BD1FD}"/>
                </a:ext>
              </a:extLst>
            </p:cNvPr>
            <p:cNvSpPr txBox="1"/>
            <p:nvPr/>
          </p:nvSpPr>
          <p:spPr>
            <a:xfrm>
              <a:off x="3514398" y="2563699"/>
              <a:ext cx="4147283" cy="594359"/>
            </a:xfrm>
            <a:prstGeom prst="rect">
              <a:avLst/>
            </a:prstGeom>
            <a:noFill/>
          </p:spPr>
          <p:txBody>
            <a:bodyPr wrap="square" lIns="0" tIns="0" rIns="0" bIns="0" rtlCol="0" anchor="ctr">
              <a:noAutofit/>
            </a:bodyPr>
            <a:lstStyle/>
            <a:p>
              <a:pPr defTabSz="914400">
                <a:spcBef>
                  <a:spcPts val="1200"/>
                </a:spcBef>
                <a:buSzPct val="100000"/>
                <a:defRPr/>
              </a:pPr>
              <a:r>
                <a:rPr lang="en-US" sz="2000" b="1" kern="0" dirty="0">
                  <a:latin typeface="Arial" panose="020B0604020202020204" pitchFamily="34" charset="0"/>
                  <a:cs typeface="Arial" panose="020B0604020202020204" pitchFamily="34" charset="0"/>
                </a:rPr>
                <a:t>Claims Submitted</a:t>
              </a:r>
            </a:p>
          </p:txBody>
        </p:sp>
        <p:sp>
          <p:nvSpPr>
            <p:cNvPr id="21" name="Oval 20">
              <a:extLst>
                <a:ext uri="{FF2B5EF4-FFF2-40B4-BE49-F238E27FC236}">
                  <a16:creationId xmlns:a16="http://schemas.microsoft.com/office/drawing/2014/main" xmlns="" id="{7F41131D-87CA-4920-8085-F59CAE2B818D}"/>
                </a:ext>
              </a:extLst>
            </p:cNvPr>
            <p:cNvSpPr/>
            <p:nvPr/>
          </p:nvSpPr>
          <p:spPr>
            <a:xfrm>
              <a:off x="2798445" y="2511127"/>
              <a:ext cx="594360" cy="594360"/>
            </a:xfrm>
            <a:prstGeom prst="ellipse">
              <a:avLst/>
            </a:prstGeom>
            <a:solidFill>
              <a:schemeClr val="tx2"/>
            </a:solidFill>
            <a:ln w="38100">
              <a:solidFill>
                <a:srgbClr val="FFFFFF"/>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FFFFFF"/>
                  </a:solidFill>
                </a:rPr>
                <a:t>1</a:t>
              </a:r>
              <a:endParaRPr kumimoji="0" lang="en-US" sz="2000" b="1" i="0" u="none" strike="noStrike" kern="0" cap="none" spc="0" normalizeH="0" baseline="0" noProof="0" dirty="0">
                <a:ln>
                  <a:noFill/>
                </a:ln>
                <a:solidFill>
                  <a:srgbClr val="FFFFFF"/>
                </a:solidFill>
                <a:effectLst/>
                <a:uLnTx/>
                <a:uFillTx/>
              </a:endParaRPr>
            </a:p>
          </p:txBody>
        </p:sp>
      </p:grpSp>
      <p:grpSp>
        <p:nvGrpSpPr>
          <p:cNvPr id="22" name="Group 21">
            <a:extLst>
              <a:ext uri="{FF2B5EF4-FFF2-40B4-BE49-F238E27FC236}">
                <a16:creationId xmlns:a16="http://schemas.microsoft.com/office/drawing/2014/main" xmlns="" id="{347FB36A-14F0-46E1-AC9A-8BE1D59E1803}"/>
              </a:ext>
            </a:extLst>
          </p:cNvPr>
          <p:cNvGrpSpPr/>
          <p:nvPr/>
        </p:nvGrpSpPr>
        <p:grpSpPr>
          <a:xfrm>
            <a:off x="2970437" y="3063999"/>
            <a:ext cx="4563128" cy="594360"/>
            <a:chOff x="2798445" y="1515615"/>
            <a:chExt cx="4563128" cy="594360"/>
          </a:xfrm>
        </p:grpSpPr>
        <p:sp>
          <p:nvSpPr>
            <p:cNvPr id="23" name="TextBox 22">
              <a:extLst>
                <a:ext uri="{FF2B5EF4-FFF2-40B4-BE49-F238E27FC236}">
                  <a16:creationId xmlns:a16="http://schemas.microsoft.com/office/drawing/2014/main" xmlns="" id="{87831304-0213-4385-A271-9DE5B9B101C5}"/>
                </a:ext>
              </a:extLst>
            </p:cNvPr>
            <p:cNvSpPr txBox="1"/>
            <p:nvPr/>
          </p:nvSpPr>
          <p:spPr>
            <a:xfrm>
              <a:off x="3514398" y="1568188"/>
              <a:ext cx="3847175" cy="489214"/>
            </a:xfrm>
            <a:prstGeom prst="rect">
              <a:avLst/>
            </a:prstGeom>
            <a:noFill/>
          </p:spPr>
          <p:txBody>
            <a:bodyPr wrap="square" lIns="0" tIns="0" rIns="0" bIns="0" rtlCol="0" anchor="ctr">
              <a:noAutofit/>
            </a:bodyPr>
            <a:lstStyle/>
            <a:p>
              <a:pPr defTabSz="914400">
                <a:spcBef>
                  <a:spcPts val="1200"/>
                </a:spcBef>
                <a:buSzPct val="100000"/>
                <a:defRPr/>
              </a:pPr>
              <a:endParaRPr lang="en-US" sz="2000" b="1" kern="0" dirty="0"/>
            </a:p>
          </p:txBody>
        </p:sp>
        <p:sp>
          <p:nvSpPr>
            <p:cNvPr id="24" name="Oval 23">
              <a:extLst>
                <a:ext uri="{FF2B5EF4-FFF2-40B4-BE49-F238E27FC236}">
                  <a16:creationId xmlns:a16="http://schemas.microsoft.com/office/drawing/2014/main" xmlns="" id="{AD6C56AD-8C9B-4A5E-B8A3-CA47572627D2}"/>
                </a:ext>
              </a:extLst>
            </p:cNvPr>
            <p:cNvSpPr/>
            <p:nvPr/>
          </p:nvSpPr>
          <p:spPr>
            <a:xfrm>
              <a:off x="2798445" y="1515615"/>
              <a:ext cx="594360" cy="594360"/>
            </a:xfrm>
            <a:prstGeom prst="ellipse">
              <a:avLst/>
            </a:prstGeom>
            <a:solidFill>
              <a:schemeClr val="accent1"/>
            </a:solidFill>
            <a:ln w="38100">
              <a:solidFill>
                <a:srgbClr val="FFFFFF"/>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FFFFFF"/>
                  </a:solidFill>
                </a:rPr>
                <a:t>2</a:t>
              </a:r>
              <a:endParaRPr kumimoji="0" lang="en-US" sz="2000" b="1" i="0" u="none" strike="noStrike" kern="0" cap="none" spc="0" normalizeH="0" baseline="0" noProof="0" dirty="0">
                <a:ln>
                  <a:noFill/>
                </a:ln>
                <a:solidFill>
                  <a:srgbClr val="FFFFFF"/>
                </a:solidFill>
                <a:effectLst/>
                <a:uLnTx/>
                <a:uFillTx/>
              </a:endParaRPr>
            </a:p>
          </p:txBody>
        </p:sp>
      </p:grpSp>
      <p:grpSp>
        <p:nvGrpSpPr>
          <p:cNvPr id="26" name="Group 25">
            <a:extLst>
              <a:ext uri="{FF2B5EF4-FFF2-40B4-BE49-F238E27FC236}">
                <a16:creationId xmlns:a16="http://schemas.microsoft.com/office/drawing/2014/main" xmlns="" id="{0FB476D4-C49F-4101-9DCA-32BF71AA152A}"/>
              </a:ext>
            </a:extLst>
          </p:cNvPr>
          <p:cNvGrpSpPr/>
          <p:nvPr/>
        </p:nvGrpSpPr>
        <p:grpSpPr>
          <a:xfrm>
            <a:off x="2970437" y="4211886"/>
            <a:ext cx="4918002" cy="594360"/>
            <a:chOff x="2798445" y="4502151"/>
            <a:chExt cx="4918002" cy="594360"/>
          </a:xfrm>
        </p:grpSpPr>
        <p:sp>
          <p:nvSpPr>
            <p:cNvPr id="27" name="TextBox 26">
              <a:extLst>
                <a:ext uri="{FF2B5EF4-FFF2-40B4-BE49-F238E27FC236}">
                  <a16:creationId xmlns:a16="http://schemas.microsoft.com/office/drawing/2014/main" xmlns="" id="{98661D99-EEBA-4F52-AED7-9C086A8EEE49}"/>
                </a:ext>
              </a:extLst>
            </p:cNvPr>
            <p:cNvSpPr txBox="1"/>
            <p:nvPr/>
          </p:nvSpPr>
          <p:spPr>
            <a:xfrm>
              <a:off x="3514398" y="4516624"/>
              <a:ext cx="4202049" cy="489214"/>
            </a:xfrm>
            <a:prstGeom prst="rect">
              <a:avLst/>
            </a:prstGeom>
            <a:noFill/>
          </p:spPr>
          <p:txBody>
            <a:bodyPr wrap="square" lIns="0" tIns="0" rIns="0" bIns="0" rtlCol="0" anchor="ctr">
              <a:noAutofit/>
            </a:bodyPr>
            <a:lstStyle/>
            <a:p>
              <a:pPr>
                <a:spcBef>
                  <a:spcPts val="1200"/>
                </a:spcBef>
                <a:buSzPct val="100000"/>
                <a:defRPr/>
              </a:pPr>
              <a:r>
                <a:rPr lang="en-US" sz="2000" b="1" kern="0" dirty="0">
                  <a:latin typeface="Arial" panose="020B0604020202020204" pitchFamily="34" charset="0"/>
                  <a:cs typeface="Arial" panose="020B0604020202020204" pitchFamily="34" charset="0"/>
                </a:rPr>
                <a:t>Counseling CPT Code Follow Up</a:t>
              </a:r>
            </a:p>
          </p:txBody>
        </p:sp>
        <p:sp>
          <p:nvSpPr>
            <p:cNvPr id="28" name="Oval 27">
              <a:extLst>
                <a:ext uri="{FF2B5EF4-FFF2-40B4-BE49-F238E27FC236}">
                  <a16:creationId xmlns:a16="http://schemas.microsoft.com/office/drawing/2014/main" xmlns="" id="{DF875734-97CB-4C8F-AC7A-A7B2FF050AAA}"/>
                </a:ext>
              </a:extLst>
            </p:cNvPr>
            <p:cNvSpPr/>
            <p:nvPr/>
          </p:nvSpPr>
          <p:spPr>
            <a:xfrm>
              <a:off x="2798445" y="4502151"/>
              <a:ext cx="594360" cy="594360"/>
            </a:xfrm>
            <a:prstGeom prst="ellipse">
              <a:avLst/>
            </a:prstGeom>
            <a:solidFill>
              <a:schemeClr val="tx2"/>
            </a:solidFill>
            <a:ln w="38100">
              <a:solidFill>
                <a:srgbClr val="FFFFFF"/>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FFFFFF"/>
                  </a:solidFill>
                </a:rPr>
                <a:t>3</a:t>
              </a:r>
              <a:endParaRPr kumimoji="0" lang="en-US" sz="2000" b="1" i="0" u="none" strike="noStrike" kern="0" cap="none" spc="0" normalizeH="0" baseline="0" noProof="0" dirty="0">
                <a:ln>
                  <a:noFill/>
                </a:ln>
                <a:solidFill>
                  <a:srgbClr val="FFFFFF"/>
                </a:solidFill>
                <a:effectLst/>
                <a:uLnTx/>
                <a:uFillTx/>
              </a:endParaRPr>
            </a:p>
          </p:txBody>
        </p:sp>
      </p:grpSp>
      <p:grpSp>
        <p:nvGrpSpPr>
          <p:cNvPr id="31" name="Group 30">
            <a:extLst>
              <a:ext uri="{FF2B5EF4-FFF2-40B4-BE49-F238E27FC236}">
                <a16:creationId xmlns:a16="http://schemas.microsoft.com/office/drawing/2014/main" xmlns="" id="{C2062E07-5EB5-4692-96BD-6F71F46EEF85}"/>
              </a:ext>
            </a:extLst>
          </p:cNvPr>
          <p:cNvGrpSpPr/>
          <p:nvPr/>
        </p:nvGrpSpPr>
        <p:grpSpPr>
          <a:xfrm>
            <a:off x="2970436" y="5336145"/>
            <a:ext cx="4985785" cy="594360"/>
            <a:chOff x="2798445" y="1515615"/>
            <a:chExt cx="4563128" cy="594360"/>
          </a:xfrm>
        </p:grpSpPr>
        <p:sp>
          <p:nvSpPr>
            <p:cNvPr id="32" name="TextBox 31">
              <a:extLst>
                <a:ext uri="{FF2B5EF4-FFF2-40B4-BE49-F238E27FC236}">
                  <a16:creationId xmlns:a16="http://schemas.microsoft.com/office/drawing/2014/main" xmlns="" id="{6B28C9EB-0B07-4279-9031-7AC4B0C7C521}"/>
                </a:ext>
              </a:extLst>
            </p:cNvPr>
            <p:cNvSpPr txBox="1"/>
            <p:nvPr/>
          </p:nvSpPr>
          <p:spPr>
            <a:xfrm>
              <a:off x="3514398" y="1568188"/>
              <a:ext cx="3847175" cy="489214"/>
            </a:xfrm>
            <a:prstGeom prst="rect">
              <a:avLst/>
            </a:prstGeom>
            <a:noFill/>
          </p:spPr>
          <p:txBody>
            <a:bodyPr wrap="square" lIns="0" tIns="0" rIns="0" bIns="0" rtlCol="0" anchor="ctr">
              <a:noAutofit/>
            </a:bodyPr>
            <a:lstStyle/>
            <a:p>
              <a:pPr defTabSz="914400">
                <a:spcBef>
                  <a:spcPts val="1200"/>
                </a:spcBef>
                <a:buSzPct val="100000"/>
                <a:defRPr/>
              </a:pPr>
              <a:r>
                <a:rPr lang="en-US" sz="2000" b="1" kern="0" dirty="0">
                  <a:latin typeface="Arial" panose="020B0604020202020204" pitchFamily="34" charset="0"/>
                  <a:cs typeface="Arial" panose="020B0604020202020204" pitchFamily="34" charset="0"/>
                </a:rPr>
                <a:t>Engagement for Summer Months</a:t>
              </a:r>
            </a:p>
          </p:txBody>
        </p:sp>
        <p:sp>
          <p:nvSpPr>
            <p:cNvPr id="33" name="Oval 32">
              <a:extLst>
                <a:ext uri="{FF2B5EF4-FFF2-40B4-BE49-F238E27FC236}">
                  <a16:creationId xmlns:a16="http://schemas.microsoft.com/office/drawing/2014/main" xmlns="" id="{D6F30742-4264-496D-A032-CCD2442DB2DA}"/>
                </a:ext>
              </a:extLst>
            </p:cNvPr>
            <p:cNvSpPr/>
            <p:nvPr/>
          </p:nvSpPr>
          <p:spPr>
            <a:xfrm>
              <a:off x="2798445" y="1515615"/>
              <a:ext cx="594360" cy="594360"/>
            </a:xfrm>
            <a:prstGeom prst="ellipse">
              <a:avLst/>
            </a:prstGeom>
            <a:solidFill>
              <a:schemeClr val="accent1"/>
            </a:solidFill>
            <a:ln w="38100">
              <a:solidFill>
                <a:srgbClr val="FFFFFF"/>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4</a:t>
              </a:r>
            </a:p>
          </p:txBody>
        </p:sp>
      </p:grpSp>
      <p:pic>
        <p:nvPicPr>
          <p:cNvPr id="3" name="Picture 2">
            <a:extLst>
              <a:ext uri="{FF2B5EF4-FFF2-40B4-BE49-F238E27FC236}">
                <a16:creationId xmlns:a16="http://schemas.microsoft.com/office/drawing/2014/main" xmlns="" id="{C6C14037-DCCD-DC16-9F7D-9E39DA7856E5}"/>
              </a:ext>
            </a:extLst>
          </p:cNvPr>
          <p:cNvPicPr>
            <a:picLocks/>
          </p:cNvPicPr>
          <p:nvPr/>
        </p:nvPicPr>
        <p:blipFill rotWithShape="1">
          <a:blip r:embed="rId4"/>
          <a:srcRect l="1046" t="362" r="2394"/>
          <a:stretch/>
        </p:blipFill>
        <p:spPr>
          <a:xfrm>
            <a:off x="8084011" y="2034273"/>
            <a:ext cx="3520127" cy="3434505"/>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xmlns="" id="{4CFD7BF6-3A1A-5241-5D30-9C89B25561E9}"/>
              </a:ext>
            </a:extLst>
          </p:cNvPr>
          <p:cNvSpPr txBox="1"/>
          <p:nvPr/>
        </p:nvSpPr>
        <p:spPr>
          <a:xfrm>
            <a:off x="3604421" y="3170371"/>
            <a:ext cx="6099142" cy="400110"/>
          </a:xfrm>
          <a:prstGeom prst="rect">
            <a:avLst/>
          </a:prstGeom>
          <a:noFill/>
        </p:spPr>
        <p:txBody>
          <a:bodyPr wrap="square">
            <a:spAutoFit/>
          </a:bodyPr>
          <a:lstStyle/>
          <a:p>
            <a:pPr defTabSz="914400">
              <a:spcBef>
                <a:spcPts val="1200"/>
              </a:spcBef>
              <a:buSzPct val="100000"/>
              <a:defRPr/>
            </a:pPr>
            <a:r>
              <a:rPr lang="en-US" sz="2000" b="1" kern="0" dirty="0">
                <a:latin typeface="Arial" panose="020B0604020202020204" pitchFamily="34" charset="0"/>
                <a:cs typeface="Arial" panose="020B0604020202020204" pitchFamily="34" charset="0"/>
              </a:rPr>
              <a:t>Remittance Advice  </a:t>
            </a:r>
          </a:p>
        </p:txBody>
      </p:sp>
    </p:spTree>
    <p:extLst>
      <p:ext uri="{BB962C8B-B14F-4D97-AF65-F5344CB8AC3E}">
        <p14:creationId xmlns:p14="http://schemas.microsoft.com/office/powerpoint/2010/main" val="3398695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8832" y="1468892"/>
            <a:ext cx="4984813" cy="3157080"/>
          </a:xfrm>
          <a:noFill/>
        </p:spPr>
        <p:txBody>
          <a:bodyPr anchorCtr="0">
            <a:normAutofit/>
          </a:bodyPr>
          <a:lstStyle/>
          <a:p>
            <a:pPr algn="l"/>
            <a:r>
              <a:rPr lang="en-US" sz="5200" dirty="0">
                <a:solidFill>
                  <a:srgbClr val="77370B"/>
                </a:solidFill>
                <a:latin typeface="Arial" panose="020B0604020202020204" pitchFamily="34" charset="0"/>
                <a:cs typeface="Arial" panose="020B0604020202020204" pitchFamily="34" charset="0"/>
              </a:rPr>
              <a:t>SBS Program Resources</a:t>
            </a:r>
          </a:p>
        </p:txBody>
      </p:sp>
      <p:pic>
        <p:nvPicPr>
          <p:cNvPr id="4" name="Picture 3" descr="Grass by the mountains">
            <a:extLst>
              <a:ext uri="{FF2B5EF4-FFF2-40B4-BE49-F238E27FC236}">
                <a16:creationId xmlns:a16="http://schemas.microsoft.com/office/drawing/2014/main" xmlns="" id="{8482A299-96CC-4ABD-94BA-57D7DD1B6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67" r="15880" b="-1"/>
          <a:stretch/>
        </p:blipFill>
        <p:spPr>
          <a:xfrm>
            <a:off x="1" y="10"/>
            <a:ext cx="6005512" cy="6857990"/>
          </a:xfrm>
          <a:prstGeom prst="rect">
            <a:avLst/>
          </a:prstGeom>
        </p:spPr>
      </p:pic>
      <p:sp>
        <p:nvSpPr>
          <p:cNvPr id="6" name="Slide Number Placeholder 5">
            <a:extLst>
              <a:ext uri="{FF2B5EF4-FFF2-40B4-BE49-F238E27FC236}">
                <a16:creationId xmlns:a16="http://schemas.microsoft.com/office/drawing/2014/main" xmlns="" id="{15C198B8-B261-4193-8F98-4F03EC53BE30}"/>
              </a:ext>
            </a:extLst>
          </p:cNvPr>
          <p:cNvSpPr>
            <a:spLocks noGrp="1"/>
          </p:cNvSpPr>
          <p:nvPr>
            <p:ph type="sldNum" sz="quarter" idx="12"/>
          </p:nvPr>
        </p:nvSpPr>
        <p:spPr>
          <a:xfrm>
            <a:off x="10186908" y="6356350"/>
            <a:ext cx="1166892" cy="365125"/>
          </a:xfrm>
        </p:spPr>
        <p:txBody>
          <a:bodyPr>
            <a:normAutofit/>
          </a:bodyPr>
          <a:lstStyle/>
          <a:p>
            <a:pPr>
              <a:spcAft>
                <a:spcPts val="600"/>
              </a:spcAft>
            </a:pPr>
            <a:fld id="{72AF4CBE-FEAD-4C46-AD76-96E49AC1EC67}" type="slidenum">
              <a:rPr lang="en-US">
                <a:solidFill>
                  <a:schemeClr val="tx1"/>
                </a:solidFill>
              </a:rPr>
              <a:pPr>
                <a:spcAft>
                  <a:spcPts val="600"/>
                </a:spcAft>
              </a:pPr>
              <a:t>5</a:t>
            </a:fld>
            <a:endParaRPr lang="en-US" dirty="0">
              <a:solidFill>
                <a:schemeClr val="tx1"/>
              </a:solidFill>
            </a:endParaRPr>
          </a:p>
        </p:txBody>
      </p:sp>
      <p:pic>
        <p:nvPicPr>
          <p:cNvPr id="16" name="Picture 15">
            <a:extLst>
              <a:ext uri="{FF2B5EF4-FFF2-40B4-BE49-F238E27FC236}">
                <a16:creationId xmlns:a16="http://schemas.microsoft.com/office/drawing/2014/main" xmlns="" id="{22303C30-434C-48AA-BB59-2743707A37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80725" y="136525"/>
            <a:ext cx="1389888" cy="1673679"/>
          </a:xfrm>
          <a:prstGeom prst="rect">
            <a:avLst/>
          </a:prstGeom>
          <a:noFill/>
          <a:ln>
            <a:noFill/>
          </a:ln>
        </p:spPr>
      </p:pic>
      <p:pic>
        <p:nvPicPr>
          <p:cNvPr id="5" name="Picture 4">
            <a:extLst>
              <a:ext uri="{FF2B5EF4-FFF2-40B4-BE49-F238E27FC236}">
                <a16:creationId xmlns:a16="http://schemas.microsoft.com/office/drawing/2014/main" xmlns="" id="{39DCDF70-F436-4AAD-85CD-FC6060E4ADF2}"/>
              </a:ext>
            </a:extLst>
          </p:cNvPr>
          <p:cNvPicPr>
            <a:picLocks noChangeAspect="1"/>
          </p:cNvPicPr>
          <p:nvPr/>
        </p:nvPicPr>
        <p:blipFill>
          <a:blip r:embed="rId4"/>
          <a:stretch>
            <a:fillRect/>
          </a:stretch>
        </p:blipFill>
        <p:spPr>
          <a:xfrm>
            <a:off x="8710253" y="139755"/>
            <a:ext cx="1390008" cy="1670449"/>
          </a:xfrm>
          <a:prstGeom prst="rect">
            <a:avLst/>
          </a:prstGeom>
        </p:spPr>
      </p:pic>
    </p:spTree>
    <p:extLst>
      <p:ext uri="{BB962C8B-B14F-4D97-AF65-F5344CB8AC3E}">
        <p14:creationId xmlns:p14="http://schemas.microsoft.com/office/powerpoint/2010/main" val="136071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0">
            <a:normAutofit/>
          </a:bodyPr>
          <a:lstStyle/>
          <a:p>
            <a:r>
              <a:rPr lang="en-US" sz="4000" dirty="0">
                <a:solidFill>
                  <a:srgbClr val="77370B"/>
                </a:solidFill>
                <a:latin typeface="Arial" panose="020B0604020202020204" pitchFamily="34" charset="0"/>
                <a:cs typeface="Arial" panose="020B0604020202020204" pitchFamily="34" charset="0"/>
              </a:rPr>
              <a:t>Website Resources</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6</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xmlns="" id="{2FADE78A-5970-4362-D7E8-6BC70620B661}"/>
              </a:ext>
            </a:extLst>
          </p:cNvPr>
          <p:cNvGrpSpPr>
            <a:grpSpLocks noChangeAspect="1"/>
          </p:cNvGrpSpPr>
          <p:nvPr/>
        </p:nvGrpSpPr>
        <p:grpSpPr bwMode="auto">
          <a:xfrm>
            <a:off x="480767" y="2222500"/>
            <a:ext cx="10945853" cy="4133850"/>
            <a:chOff x="288" y="1557"/>
            <a:chExt cx="5184" cy="1792"/>
          </a:xfrm>
        </p:grpSpPr>
        <p:sp>
          <p:nvSpPr>
            <p:cNvPr id="19" name="Freeform 48">
              <a:extLst>
                <a:ext uri="{FF2B5EF4-FFF2-40B4-BE49-F238E27FC236}">
                  <a16:creationId xmlns:a16="http://schemas.microsoft.com/office/drawing/2014/main" xmlns="" id="{ACA91053-4353-F21B-3474-9EE8FD84D4D3}"/>
                </a:ext>
              </a:extLst>
            </p:cNvPr>
            <p:cNvSpPr>
              <a:spLocks/>
            </p:cNvSpPr>
            <p:nvPr/>
          </p:nvSpPr>
          <p:spPr bwMode="auto">
            <a:xfrm>
              <a:off x="3380" y="1560"/>
              <a:ext cx="1056" cy="262"/>
            </a:xfrm>
            <a:custGeom>
              <a:avLst/>
              <a:gdLst>
                <a:gd name="T0" fmla="*/ 1002 w 1056"/>
                <a:gd name="T1" fmla="*/ 0 h 262"/>
                <a:gd name="T2" fmla="*/ 0 w 1056"/>
                <a:gd name="T3" fmla="*/ 0 h 262"/>
                <a:gd name="T4" fmla="*/ 53 w 1056"/>
                <a:gd name="T5" fmla="*/ 125 h 262"/>
                <a:gd name="T6" fmla="*/ 0 w 1056"/>
                <a:gd name="T7" fmla="*/ 262 h 262"/>
                <a:gd name="T8" fmla="*/ 1002 w 1056"/>
                <a:gd name="T9" fmla="*/ 262 h 262"/>
                <a:gd name="T10" fmla="*/ 1056 w 1056"/>
                <a:gd name="T11" fmla="*/ 125 h 262"/>
                <a:gd name="T12" fmla="*/ 1002 w 1056"/>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1056" h="262">
                  <a:moveTo>
                    <a:pt x="1002" y="0"/>
                  </a:moveTo>
                  <a:lnTo>
                    <a:pt x="0" y="0"/>
                  </a:lnTo>
                  <a:lnTo>
                    <a:pt x="53" y="125"/>
                  </a:lnTo>
                  <a:lnTo>
                    <a:pt x="0" y="262"/>
                  </a:lnTo>
                  <a:lnTo>
                    <a:pt x="1002" y="262"/>
                  </a:lnTo>
                  <a:lnTo>
                    <a:pt x="1056" y="125"/>
                  </a:lnTo>
                  <a:lnTo>
                    <a:pt x="100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2">
              <a:extLst>
                <a:ext uri="{FF2B5EF4-FFF2-40B4-BE49-F238E27FC236}">
                  <a16:creationId xmlns:a16="http://schemas.microsoft.com/office/drawing/2014/main" xmlns="" id="{5071C5C1-CBDF-5F0A-3E5E-570EC5073BA3}"/>
                </a:ext>
              </a:extLst>
            </p:cNvPr>
            <p:cNvSpPr>
              <a:spLocks/>
            </p:cNvSpPr>
            <p:nvPr/>
          </p:nvSpPr>
          <p:spPr bwMode="auto">
            <a:xfrm>
              <a:off x="4413" y="1560"/>
              <a:ext cx="1056" cy="262"/>
            </a:xfrm>
            <a:custGeom>
              <a:avLst/>
              <a:gdLst>
                <a:gd name="T0" fmla="*/ 1002 w 1056"/>
                <a:gd name="T1" fmla="*/ 0 h 262"/>
                <a:gd name="T2" fmla="*/ 0 w 1056"/>
                <a:gd name="T3" fmla="*/ 0 h 262"/>
                <a:gd name="T4" fmla="*/ 53 w 1056"/>
                <a:gd name="T5" fmla="*/ 125 h 262"/>
                <a:gd name="T6" fmla="*/ 0 w 1056"/>
                <a:gd name="T7" fmla="*/ 262 h 262"/>
                <a:gd name="T8" fmla="*/ 1002 w 1056"/>
                <a:gd name="T9" fmla="*/ 262 h 262"/>
                <a:gd name="T10" fmla="*/ 1056 w 1056"/>
                <a:gd name="T11" fmla="*/ 125 h 262"/>
                <a:gd name="T12" fmla="*/ 1002 w 1056"/>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1056" h="262">
                  <a:moveTo>
                    <a:pt x="1002" y="0"/>
                  </a:moveTo>
                  <a:lnTo>
                    <a:pt x="0" y="0"/>
                  </a:lnTo>
                  <a:lnTo>
                    <a:pt x="53" y="125"/>
                  </a:lnTo>
                  <a:lnTo>
                    <a:pt x="0" y="262"/>
                  </a:lnTo>
                  <a:lnTo>
                    <a:pt x="1002" y="262"/>
                  </a:lnTo>
                  <a:lnTo>
                    <a:pt x="1056" y="125"/>
                  </a:lnTo>
                  <a:lnTo>
                    <a:pt x="100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3">
              <a:extLst>
                <a:ext uri="{FF2B5EF4-FFF2-40B4-BE49-F238E27FC236}">
                  <a16:creationId xmlns:a16="http://schemas.microsoft.com/office/drawing/2014/main" xmlns="" id="{E578A07C-41FC-02C2-80E3-48232C72275D}"/>
                </a:ext>
              </a:extLst>
            </p:cNvPr>
            <p:cNvSpPr>
              <a:spLocks noChangeAspect="1" noChangeArrowheads="1" noTextEdit="1"/>
            </p:cNvSpPr>
            <p:nvPr/>
          </p:nvSpPr>
          <p:spPr bwMode="auto">
            <a:xfrm>
              <a:off x="288" y="1557"/>
              <a:ext cx="5184" cy="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5">
              <a:extLst>
                <a:ext uri="{FF2B5EF4-FFF2-40B4-BE49-F238E27FC236}">
                  <a16:creationId xmlns:a16="http://schemas.microsoft.com/office/drawing/2014/main" xmlns="" id="{C0FF5897-3C0D-9510-E839-B5F3C646A2BC}"/>
                </a:ext>
              </a:extLst>
            </p:cNvPr>
            <p:cNvSpPr>
              <a:spLocks/>
            </p:cNvSpPr>
            <p:nvPr/>
          </p:nvSpPr>
          <p:spPr bwMode="auto">
            <a:xfrm>
              <a:off x="1311" y="1826"/>
              <a:ext cx="1026" cy="1520"/>
            </a:xfrm>
            <a:custGeom>
              <a:avLst/>
              <a:gdLst>
                <a:gd name="T0" fmla="*/ 1026 w 1026"/>
                <a:gd name="T1" fmla="*/ 0 h 1520"/>
                <a:gd name="T2" fmla="*/ 1026 w 1026"/>
                <a:gd name="T3" fmla="*/ 1520 h 1520"/>
                <a:gd name="T4" fmla="*/ 0 w 1026"/>
                <a:gd name="T5" fmla="*/ 1520 h 1520"/>
              </a:gdLst>
              <a:ahLst/>
              <a:cxnLst>
                <a:cxn ang="0">
                  <a:pos x="T0" y="T1"/>
                </a:cxn>
                <a:cxn ang="0">
                  <a:pos x="T2" y="T3"/>
                </a:cxn>
                <a:cxn ang="0">
                  <a:pos x="T4" y="T5"/>
                </a:cxn>
              </a:cxnLst>
              <a:rect l="0" t="0" r="r" b="b"/>
              <a:pathLst>
                <a:path w="1026" h="1520">
                  <a:moveTo>
                    <a:pt x="1026" y="0"/>
                  </a:moveTo>
                  <a:lnTo>
                    <a:pt x="1026" y="1520"/>
                  </a:lnTo>
                  <a:lnTo>
                    <a:pt x="0" y="1520"/>
                  </a:lnTo>
                </a:path>
              </a:pathLst>
            </a:cu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xmlns="" id="{7A135566-8B36-9D8A-2DDC-ADAC0A8561C1}"/>
                </a:ext>
              </a:extLst>
            </p:cNvPr>
            <p:cNvSpPr>
              <a:spLocks/>
            </p:cNvSpPr>
            <p:nvPr/>
          </p:nvSpPr>
          <p:spPr bwMode="auto">
            <a:xfrm>
              <a:off x="1321" y="1560"/>
              <a:ext cx="1056" cy="262"/>
            </a:xfrm>
            <a:custGeom>
              <a:avLst/>
              <a:gdLst>
                <a:gd name="T0" fmla="*/ 1003 w 1056"/>
                <a:gd name="T1" fmla="*/ 0 h 262"/>
                <a:gd name="T2" fmla="*/ 0 w 1056"/>
                <a:gd name="T3" fmla="*/ 0 h 262"/>
                <a:gd name="T4" fmla="*/ 53 w 1056"/>
                <a:gd name="T5" fmla="*/ 125 h 262"/>
                <a:gd name="T6" fmla="*/ 0 w 1056"/>
                <a:gd name="T7" fmla="*/ 262 h 262"/>
                <a:gd name="T8" fmla="*/ 1003 w 1056"/>
                <a:gd name="T9" fmla="*/ 262 h 262"/>
                <a:gd name="T10" fmla="*/ 1056 w 1056"/>
                <a:gd name="T11" fmla="*/ 125 h 262"/>
                <a:gd name="T12" fmla="*/ 1003 w 1056"/>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1056" h="262">
                  <a:moveTo>
                    <a:pt x="1003" y="0"/>
                  </a:moveTo>
                  <a:lnTo>
                    <a:pt x="0" y="0"/>
                  </a:lnTo>
                  <a:lnTo>
                    <a:pt x="53" y="125"/>
                  </a:lnTo>
                  <a:lnTo>
                    <a:pt x="0" y="262"/>
                  </a:lnTo>
                  <a:lnTo>
                    <a:pt x="1003" y="262"/>
                  </a:lnTo>
                  <a:lnTo>
                    <a:pt x="1056" y="125"/>
                  </a:lnTo>
                  <a:lnTo>
                    <a:pt x="100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7">
              <a:extLst>
                <a:ext uri="{FF2B5EF4-FFF2-40B4-BE49-F238E27FC236}">
                  <a16:creationId xmlns:a16="http://schemas.microsoft.com/office/drawing/2014/main" xmlns="" id="{903784FF-8132-ED5C-CD8D-5E35DBDD0C6A}"/>
                </a:ext>
              </a:extLst>
            </p:cNvPr>
            <p:cNvSpPr>
              <a:spLocks noChangeArrowheads="1"/>
            </p:cNvSpPr>
            <p:nvPr/>
          </p:nvSpPr>
          <p:spPr bwMode="auto">
            <a:xfrm>
              <a:off x="1518" y="1624"/>
              <a:ext cx="7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rPr>
                <a:t>Parental Consent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2" name="Freeform 8">
              <a:extLst>
                <a:ext uri="{FF2B5EF4-FFF2-40B4-BE49-F238E27FC236}">
                  <a16:creationId xmlns:a16="http://schemas.microsoft.com/office/drawing/2014/main" xmlns="" id="{D0BEABA1-0568-C72B-3677-BE314F1F30E0}"/>
                </a:ext>
              </a:extLst>
            </p:cNvPr>
            <p:cNvSpPr>
              <a:spLocks/>
            </p:cNvSpPr>
            <p:nvPr/>
          </p:nvSpPr>
          <p:spPr bwMode="auto">
            <a:xfrm>
              <a:off x="295" y="1695"/>
              <a:ext cx="1009" cy="1651"/>
            </a:xfrm>
            <a:custGeom>
              <a:avLst/>
              <a:gdLst>
                <a:gd name="T0" fmla="*/ 1009 w 1009"/>
                <a:gd name="T1" fmla="*/ 131 h 1651"/>
                <a:gd name="T2" fmla="*/ 1009 w 1009"/>
                <a:gd name="T3" fmla="*/ 1651 h 1651"/>
                <a:gd name="T4" fmla="*/ 0 w 1009"/>
                <a:gd name="T5" fmla="*/ 1651 h 1651"/>
                <a:gd name="T6" fmla="*/ 0 w 1009"/>
                <a:gd name="T7" fmla="*/ 0 h 1651"/>
              </a:gdLst>
              <a:ahLst/>
              <a:cxnLst>
                <a:cxn ang="0">
                  <a:pos x="T0" y="T1"/>
                </a:cxn>
                <a:cxn ang="0">
                  <a:pos x="T2" y="T3"/>
                </a:cxn>
                <a:cxn ang="0">
                  <a:pos x="T4" y="T5"/>
                </a:cxn>
                <a:cxn ang="0">
                  <a:pos x="T6" y="T7"/>
                </a:cxn>
              </a:cxnLst>
              <a:rect l="0" t="0" r="r" b="b"/>
              <a:pathLst>
                <a:path w="1009" h="1651">
                  <a:moveTo>
                    <a:pt x="1009" y="131"/>
                  </a:moveTo>
                  <a:lnTo>
                    <a:pt x="1009" y="1651"/>
                  </a:lnTo>
                  <a:lnTo>
                    <a:pt x="0" y="1651"/>
                  </a:lnTo>
                  <a:lnTo>
                    <a:pt x="0" y="0"/>
                  </a:lnTo>
                </a:path>
              </a:pathLst>
            </a:cu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2">
              <a:extLst>
                <a:ext uri="{FF2B5EF4-FFF2-40B4-BE49-F238E27FC236}">
                  <a16:creationId xmlns:a16="http://schemas.microsoft.com/office/drawing/2014/main" xmlns="" id="{26FA688C-3369-D365-0C3A-DD97AE6E408E}"/>
                </a:ext>
              </a:extLst>
            </p:cNvPr>
            <p:cNvSpPr>
              <a:spLocks noChangeArrowheads="1"/>
            </p:cNvSpPr>
            <p:nvPr/>
          </p:nvSpPr>
          <p:spPr bwMode="auto">
            <a:xfrm>
              <a:off x="631" y="1618"/>
              <a:ext cx="441"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FFFFFF"/>
                  </a:solidFill>
                  <a:effectLst/>
                  <a:latin typeface="Arial" panose="020B0604020202020204" pitchFamily="34" charset="0"/>
                </a:rPr>
                <a:t>Assess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Freeform 33">
              <a:extLst>
                <a:ext uri="{FF2B5EF4-FFF2-40B4-BE49-F238E27FC236}">
                  <a16:creationId xmlns:a16="http://schemas.microsoft.com/office/drawing/2014/main" xmlns="" id="{B47BCBC3-B80D-E4EB-B9D6-08CFF2D3ED40}"/>
                </a:ext>
              </a:extLst>
            </p:cNvPr>
            <p:cNvSpPr>
              <a:spLocks/>
            </p:cNvSpPr>
            <p:nvPr/>
          </p:nvSpPr>
          <p:spPr bwMode="auto">
            <a:xfrm>
              <a:off x="2340" y="1826"/>
              <a:ext cx="1026" cy="1520"/>
            </a:xfrm>
            <a:custGeom>
              <a:avLst/>
              <a:gdLst>
                <a:gd name="T0" fmla="*/ 1026 w 1026"/>
                <a:gd name="T1" fmla="*/ 0 h 1520"/>
                <a:gd name="T2" fmla="*/ 1026 w 1026"/>
                <a:gd name="T3" fmla="*/ 1520 h 1520"/>
                <a:gd name="T4" fmla="*/ 0 w 1026"/>
                <a:gd name="T5" fmla="*/ 1520 h 1520"/>
              </a:gdLst>
              <a:ahLst/>
              <a:cxnLst>
                <a:cxn ang="0">
                  <a:pos x="T0" y="T1"/>
                </a:cxn>
                <a:cxn ang="0">
                  <a:pos x="T2" y="T3"/>
                </a:cxn>
                <a:cxn ang="0">
                  <a:pos x="T4" y="T5"/>
                </a:cxn>
              </a:cxnLst>
              <a:rect l="0" t="0" r="r" b="b"/>
              <a:pathLst>
                <a:path w="1026" h="1520">
                  <a:moveTo>
                    <a:pt x="1026" y="0"/>
                  </a:moveTo>
                  <a:lnTo>
                    <a:pt x="1026" y="1520"/>
                  </a:lnTo>
                  <a:lnTo>
                    <a:pt x="0" y="1520"/>
                  </a:lnTo>
                </a:path>
              </a:pathLst>
            </a:cu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34">
              <a:extLst>
                <a:ext uri="{FF2B5EF4-FFF2-40B4-BE49-F238E27FC236}">
                  <a16:creationId xmlns:a16="http://schemas.microsoft.com/office/drawing/2014/main" xmlns="" id="{13E3A753-ED91-544E-DA8C-DC763E8AE606}"/>
                </a:ext>
              </a:extLst>
            </p:cNvPr>
            <p:cNvSpPr>
              <a:spLocks/>
            </p:cNvSpPr>
            <p:nvPr/>
          </p:nvSpPr>
          <p:spPr bwMode="auto">
            <a:xfrm>
              <a:off x="2350" y="1560"/>
              <a:ext cx="1056" cy="262"/>
            </a:xfrm>
            <a:custGeom>
              <a:avLst/>
              <a:gdLst>
                <a:gd name="T0" fmla="*/ 1003 w 1056"/>
                <a:gd name="T1" fmla="*/ 0 h 262"/>
                <a:gd name="T2" fmla="*/ 0 w 1056"/>
                <a:gd name="T3" fmla="*/ 0 h 262"/>
                <a:gd name="T4" fmla="*/ 54 w 1056"/>
                <a:gd name="T5" fmla="*/ 125 h 262"/>
                <a:gd name="T6" fmla="*/ 0 w 1056"/>
                <a:gd name="T7" fmla="*/ 262 h 262"/>
                <a:gd name="T8" fmla="*/ 1003 w 1056"/>
                <a:gd name="T9" fmla="*/ 262 h 262"/>
                <a:gd name="T10" fmla="*/ 1056 w 1056"/>
                <a:gd name="T11" fmla="*/ 125 h 262"/>
                <a:gd name="T12" fmla="*/ 1003 w 1056"/>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1056" h="262">
                  <a:moveTo>
                    <a:pt x="1003" y="0"/>
                  </a:moveTo>
                  <a:lnTo>
                    <a:pt x="0" y="0"/>
                  </a:lnTo>
                  <a:lnTo>
                    <a:pt x="54" y="125"/>
                  </a:lnTo>
                  <a:lnTo>
                    <a:pt x="0" y="262"/>
                  </a:lnTo>
                  <a:lnTo>
                    <a:pt x="1003" y="262"/>
                  </a:lnTo>
                  <a:lnTo>
                    <a:pt x="1056" y="125"/>
                  </a:lnTo>
                  <a:lnTo>
                    <a:pt x="100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35">
              <a:extLst>
                <a:ext uri="{FF2B5EF4-FFF2-40B4-BE49-F238E27FC236}">
                  <a16:creationId xmlns:a16="http://schemas.microsoft.com/office/drawing/2014/main" xmlns="" id="{B15B0093-1EB5-A3DA-EA45-4A56F652ACFF}"/>
                </a:ext>
              </a:extLst>
            </p:cNvPr>
            <p:cNvSpPr>
              <a:spLocks noChangeArrowheads="1"/>
            </p:cNvSpPr>
            <p:nvPr/>
          </p:nvSpPr>
          <p:spPr bwMode="auto">
            <a:xfrm>
              <a:off x="3521" y="1587"/>
              <a:ext cx="83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rPr>
                <a:t>Medicaid Provider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rPr>
                <a:t>Enrollment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8" name="Freeform 47">
              <a:extLst>
                <a:ext uri="{FF2B5EF4-FFF2-40B4-BE49-F238E27FC236}">
                  <a16:creationId xmlns:a16="http://schemas.microsoft.com/office/drawing/2014/main" xmlns="" id="{FAAF5615-0DA1-54C8-A917-F4DBF3C2F60A}"/>
                </a:ext>
              </a:extLst>
            </p:cNvPr>
            <p:cNvSpPr>
              <a:spLocks/>
            </p:cNvSpPr>
            <p:nvPr/>
          </p:nvSpPr>
          <p:spPr bwMode="auto">
            <a:xfrm>
              <a:off x="3373" y="1826"/>
              <a:ext cx="1023" cy="1520"/>
            </a:xfrm>
            <a:custGeom>
              <a:avLst/>
              <a:gdLst>
                <a:gd name="T0" fmla="*/ 1023 w 1023"/>
                <a:gd name="T1" fmla="*/ 0 h 1520"/>
                <a:gd name="T2" fmla="*/ 1023 w 1023"/>
                <a:gd name="T3" fmla="*/ 1520 h 1520"/>
                <a:gd name="T4" fmla="*/ 0 w 1023"/>
                <a:gd name="T5" fmla="*/ 1520 h 1520"/>
              </a:gdLst>
              <a:ahLst/>
              <a:cxnLst>
                <a:cxn ang="0">
                  <a:pos x="T0" y="T1"/>
                </a:cxn>
                <a:cxn ang="0">
                  <a:pos x="T2" y="T3"/>
                </a:cxn>
                <a:cxn ang="0">
                  <a:pos x="T4" y="T5"/>
                </a:cxn>
              </a:cxnLst>
              <a:rect l="0" t="0" r="r" b="b"/>
              <a:pathLst>
                <a:path w="1023" h="1520">
                  <a:moveTo>
                    <a:pt x="1023" y="0"/>
                  </a:moveTo>
                  <a:lnTo>
                    <a:pt x="1023" y="1520"/>
                  </a:lnTo>
                  <a:lnTo>
                    <a:pt x="0" y="1520"/>
                  </a:lnTo>
                </a:path>
              </a:pathLst>
            </a:cu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49">
              <a:extLst>
                <a:ext uri="{FF2B5EF4-FFF2-40B4-BE49-F238E27FC236}">
                  <a16:creationId xmlns:a16="http://schemas.microsoft.com/office/drawing/2014/main" xmlns="" id="{D62BD3C6-1E03-122F-E055-22E39FD948A2}"/>
                </a:ext>
              </a:extLst>
            </p:cNvPr>
            <p:cNvSpPr>
              <a:spLocks noChangeArrowheads="1"/>
            </p:cNvSpPr>
            <p:nvPr/>
          </p:nvSpPr>
          <p:spPr bwMode="auto">
            <a:xfrm>
              <a:off x="4536" y="1576"/>
              <a:ext cx="7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Billing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Documentation</a:t>
              </a:r>
            </a:p>
          </p:txBody>
        </p:sp>
        <p:sp>
          <p:nvSpPr>
            <p:cNvPr id="21" name="Freeform 61">
              <a:extLst>
                <a:ext uri="{FF2B5EF4-FFF2-40B4-BE49-F238E27FC236}">
                  <a16:creationId xmlns:a16="http://schemas.microsoft.com/office/drawing/2014/main" xmlns="" id="{1FE75851-CA24-1D53-0A8F-E63AADEC76FC}"/>
                </a:ext>
              </a:extLst>
            </p:cNvPr>
            <p:cNvSpPr>
              <a:spLocks/>
            </p:cNvSpPr>
            <p:nvPr/>
          </p:nvSpPr>
          <p:spPr bwMode="auto">
            <a:xfrm>
              <a:off x="4402" y="1789"/>
              <a:ext cx="1010" cy="1557"/>
            </a:xfrm>
            <a:custGeom>
              <a:avLst/>
              <a:gdLst>
                <a:gd name="T0" fmla="*/ 1010 w 1010"/>
                <a:gd name="T1" fmla="*/ 0 h 1557"/>
                <a:gd name="T2" fmla="*/ 1010 w 1010"/>
                <a:gd name="T3" fmla="*/ 1557 h 1557"/>
                <a:gd name="T4" fmla="*/ 0 w 1010"/>
                <a:gd name="T5" fmla="*/ 1557 h 1557"/>
              </a:gdLst>
              <a:ahLst/>
              <a:cxnLst>
                <a:cxn ang="0">
                  <a:pos x="T0" y="T1"/>
                </a:cxn>
                <a:cxn ang="0">
                  <a:pos x="T2" y="T3"/>
                </a:cxn>
                <a:cxn ang="0">
                  <a:pos x="T4" y="T5"/>
                </a:cxn>
              </a:cxnLst>
              <a:rect l="0" t="0" r="r" b="b"/>
              <a:pathLst>
                <a:path w="1010" h="1557">
                  <a:moveTo>
                    <a:pt x="1010" y="0"/>
                  </a:moveTo>
                  <a:lnTo>
                    <a:pt x="1010" y="1557"/>
                  </a:lnTo>
                  <a:lnTo>
                    <a:pt x="0" y="1557"/>
                  </a:lnTo>
                </a:path>
              </a:pathLst>
            </a:cu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63">
              <a:extLst>
                <a:ext uri="{FF2B5EF4-FFF2-40B4-BE49-F238E27FC236}">
                  <a16:creationId xmlns:a16="http://schemas.microsoft.com/office/drawing/2014/main" xmlns="" id="{E0ED1D8A-3985-72C2-4D3C-A53F1B0AB6DC}"/>
                </a:ext>
              </a:extLst>
            </p:cNvPr>
            <p:cNvSpPr>
              <a:spLocks noChangeArrowheads="1"/>
            </p:cNvSpPr>
            <p:nvPr/>
          </p:nvSpPr>
          <p:spPr bwMode="auto">
            <a:xfrm>
              <a:off x="2450" y="1587"/>
              <a:ext cx="80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rPr>
                <a:t>National Provider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rPr>
                <a:t>Identifier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4" name="Freeform 77">
              <a:extLst>
                <a:ext uri="{FF2B5EF4-FFF2-40B4-BE49-F238E27FC236}">
                  <a16:creationId xmlns:a16="http://schemas.microsoft.com/office/drawing/2014/main" xmlns="" id="{8B6CEDE7-51F7-EC26-F58D-B4F73B94200E}"/>
                </a:ext>
              </a:extLst>
            </p:cNvPr>
            <p:cNvSpPr>
              <a:spLocks/>
            </p:cNvSpPr>
            <p:nvPr/>
          </p:nvSpPr>
          <p:spPr bwMode="auto">
            <a:xfrm>
              <a:off x="288" y="1560"/>
              <a:ext cx="1060" cy="262"/>
            </a:xfrm>
            <a:custGeom>
              <a:avLst/>
              <a:gdLst>
                <a:gd name="T0" fmla="*/ 1006 w 1060"/>
                <a:gd name="T1" fmla="*/ 0 h 262"/>
                <a:gd name="T2" fmla="*/ 0 w 1060"/>
                <a:gd name="T3" fmla="*/ 0 h 262"/>
                <a:gd name="T4" fmla="*/ 0 w 1060"/>
                <a:gd name="T5" fmla="*/ 262 h 262"/>
                <a:gd name="T6" fmla="*/ 1006 w 1060"/>
                <a:gd name="T7" fmla="*/ 262 h 262"/>
                <a:gd name="T8" fmla="*/ 1060 w 1060"/>
                <a:gd name="T9" fmla="*/ 125 h 262"/>
                <a:gd name="T10" fmla="*/ 1006 w 1060"/>
                <a:gd name="T11" fmla="*/ 0 h 262"/>
              </a:gdLst>
              <a:ahLst/>
              <a:cxnLst>
                <a:cxn ang="0">
                  <a:pos x="T0" y="T1"/>
                </a:cxn>
                <a:cxn ang="0">
                  <a:pos x="T2" y="T3"/>
                </a:cxn>
                <a:cxn ang="0">
                  <a:pos x="T4" y="T5"/>
                </a:cxn>
                <a:cxn ang="0">
                  <a:pos x="T6" y="T7"/>
                </a:cxn>
                <a:cxn ang="0">
                  <a:pos x="T8" y="T9"/>
                </a:cxn>
                <a:cxn ang="0">
                  <a:pos x="T10" y="T11"/>
                </a:cxn>
              </a:cxnLst>
              <a:rect l="0" t="0" r="r" b="b"/>
              <a:pathLst>
                <a:path w="1060" h="262">
                  <a:moveTo>
                    <a:pt x="1006" y="0"/>
                  </a:moveTo>
                  <a:lnTo>
                    <a:pt x="0" y="0"/>
                  </a:lnTo>
                  <a:lnTo>
                    <a:pt x="0" y="262"/>
                  </a:lnTo>
                  <a:lnTo>
                    <a:pt x="1006" y="262"/>
                  </a:lnTo>
                  <a:lnTo>
                    <a:pt x="1060" y="125"/>
                  </a:lnTo>
                  <a:lnTo>
                    <a:pt x="100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78">
              <a:extLst>
                <a:ext uri="{FF2B5EF4-FFF2-40B4-BE49-F238E27FC236}">
                  <a16:creationId xmlns:a16="http://schemas.microsoft.com/office/drawing/2014/main" xmlns="" id="{F5DA5A70-020A-991F-A97E-19D201C202D0}"/>
                </a:ext>
              </a:extLst>
            </p:cNvPr>
            <p:cNvSpPr>
              <a:spLocks noChangeArrowheads="1"/>
            </p:cNvSpPr>
            <p:nvPr/>
          </p:nvSpPr>
          <p:spPr bwMode="auto">
            <a:xfrm>
              <a:off x="535" y="1640"/>
              <a:ext cx="6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rPr>
                <a:t>Landing Page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3" name="TextBox 2">
            <a:extLst>
              <a:ext uri="{FF2B5EF4-FFF2-40B4-BE49-F238E27FC236}">
                <a16:creationId xmlns:a16="http://schemas.microsoft.com/office/drawing/2014/main" xmlns="" id="{BCC8F9D2-72B4-E98C-660D-030AB454AA53}"/>
              </a:ext>
            </a:extLst>
          </p:cNvPr>
          <p:cNvSpPr txBox="1"/>
          <p:nvPr/>
        </p:nvSpPr>
        <p:spPr>
          <a:xfrm>
            <a:off x="611580" y="2884562"/>
            <a:ext cx="2026052"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Intro to SBS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SBS Fact Sheet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Provider Manual</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Contact Information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Link to Help Desk</a:t>
            </a:r>
          </a:p>
          <a:p>
            <a:pPr marL="285750" indent="-285750">
              <a:buFont typeface="Arial" panose="020B0604020202020204" pitchFamily="34" charset="0"/>
              <a:buChar char="•"/>
            </a:pPr>
            <a:endParaRPr lang="en-US" sz="1600" dirty="0"/>
          </a:p>
        </p:txBody>
      </p:sp>
      <p:sp>
        <p:nvSpPr>
          <p:cNvPr id="8" name="TextBox 7">
            <a:extLst>
              <a:ext uri="{FF2B5EF4-FFF2-40B4-BE49-F238E27FC236}">
                <a16:creationId xmlns:a16="http://schemas.microsoft.com/office/drawing/2014/main" xmlns="" id="{C83C195B-1D30-B37D-7BE4-26CC48CDB471}"/>
              </a:ext>
            </a:extLst>
          </p:cNvPr>
          <p:cNvSpPr txBox="1"/>
          <p:nvPr/>
        </p:nvSpPr>
        <p:spPr>
          <a:xfrm>
            <a:off x="2670045" y="2881096"/>
            <a:ext cx="2075446"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Parental Consent Checklist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Parental Consent Form*</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Parental Consent Memo - LEAs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Parental Consent FAQ – Parents*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*Spanish version are also available and posted.</a:t>
            </a:r>
          </a:p>
          <a:p>
            <a:pPr marL="285750" indent="-285750">
              <a:buFont typeface="Arial" panose="020B0604020202020204" pitchFamily="34" charset="0"/>
              <a:buChar char="•"/>
            </a:pPr>
            <a:endParaRPr lang="en-US" sz="1600" dirty="0"/>
          </a:p>
        </p:txBody>
      </p:sp>
      <p:sp>
        <p:nvSpPr>
          <p:cNvPr id="26" name="TextBox 25">
            <a:extLst>
              <a:ext uri="{FF2B5EF4-FFF2-40B4-BE49-F238E27FC236}">
                <a16:creationId xmlns:a16="http://schemas.microsoft.com/office/drawing/2014/main" xmlns="" id="{18FEB0D7-4A51-F89B-79CF-19400275D3A4}"/>
              </a:ext>
            </a:extLst>
          </p:cNvPr>
          <p:cNvSpPr txBox="1"/>
          <p:nvPr/>
        </p:nvSpPr>
        <p:spPr>
          <a:xfrm>
            <a:off x="4901334" y="2881096"/>
            <a:ext cx="2078533"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Link to apply for an NPI</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NPI Memo</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NPI Directions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NPI Application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Guidance on Choosing Taxonomy</a:t>
            </a:r>
          </a:p>
          <a:p>
            <a:pPr marL="285750" indent="-285750">
              <a:buFont typeface="Arial" panose="020B0604020202020204" pitchFamily="34" charset="0"/>
              <a:buChar char="•"/>
            </a:pPr>
            <a:endParaRPr lang="en-US" sz="1600" dirty="0"/>
          </a:p>
        </p:txBody>
      </p:sp>
      <p:sp>
        <p:nvSpPr>
          <p:cNvPr id="27" name="TextBox 26">
            <a:extLst>
              <a:ext uri="{FF2B5EF4-FFF2-40B4-BE49-F238E27FC236}">
                <a16:creationId xmlns:a16="http://schemas.microsoft.com/office/drawing/2014/main" xmlns="" id="{CC3CA33B-3A6C-D053-37E5-9F676F30E971}"/>
              </a:ext>
            </a:extLst>
          </p:cNvPr>
          <p:cNvSpPr txBox="1"/>
          <p:nvPr/>
        </p:nvSpPr>
        <p:spPr>
          <a:xfrm>
            <a:off x="6979822" y="2881096"/>
            <a:ext cx="2060839"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Directions on hoe to enroll as a provider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Guidance on Choosing Taxonomy</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Guidance on Enrolling in PRESM</a:t>
            </a:r>
          </a:p>
          <a:p>
            <a:endParaRPr lang="en-US" sz="1600" dirty="0"/>
          </a:p>
        </p:txBody>
      </p:sp>
      <p:sp>
        <p:nvSpPr>
          <p:cNvPr id="28" name="TextBox 27">
            <a:extLst>
              <a:ext uri="{FF2B5EF4-FFF2-40B4-BE49-F238E27FC236}">
                <a16:creationId xmlns:a16="http://schemas.microsoft.com/office/drawing/2014/main" xmlns="" id="{5F45BAB9-9F72-1DDA-A50C-B1B83021B9AF}"/>
              </a:ext>
            </a:extLst>
          </p:cNvPr>
          <p:cNvSpPr txBox="1"/>
          <p:nvPr/>
        </p:nvSpPr>
        <p:spPr>
          <a:xfrm>
            <a:off x="9097204" y="2927263"/>
            <a:ext cx="2256518"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WY SBS Provider Manual</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Documentation Requirements Checklist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Guidance on: </a:t>
            </a:r>
          </a:p>
          <a:p>
            <a:r>
              <a:rPr lang="en-US" sz="1600" dirty="0">
                <a:latin typeface="Arial" panose="020B0604020202020204" pitchFamily="34" charset="0"/>
                <a:cs typeface="Arial" panose="020B0604020202020204" pitchFamily="34" charset="0"/>
              </a:rPr>
              <a:t>     - Medical Necessity</a:t>
            </a:r>
          </a:p>
          <a:p>
            <a:r>
              <a:rPr lang="en-US" sz="1600" dirty="0">
                <a:latin typeface="Arial" panose="020B0604020202020204" pitchFamily="34" charset="0"/>
                <a:cs typeface="Arial" panose="020B0604020202020204" pitchFamily="34" charset="0"/>
              </a:rPr>
              <a:t>     - Documentation   </a:t>
            </a:r>
          </a:p>
          <a:p>
            <a:r>
              <a:rPr lang="en-US" sz="1600" dirty="0">
                <a:latin typeface="Arial" panose="020B0604020202020204" pitchFamily="34" charset="0"/>
                <a:cs typeface="Arial" panose="020B0604020202020204" pitchFamily="34" charset="0"/>
              </a:rPr>
              <a:t>       Requirements </a:t>
            </a:r>
          </a:p>
          <a:p>
            <a:r>
              <a:rPr lang="en-US" sz="1600" dirty="0">
                <a:latin typeface="Arial" panose="020B0604020202020204" pitchFamily="34" charset="0"/>
                <a:cs typeface="Arial" panose="020B0604020202020204" pitchFamily="34" charset="0"/>
              </a:rPr>
              <a:t>     - Provider </a:t>
            </a:r>
          </a:p>
          <a:p>
            <a:r>
              <a:rPr lang="en-US" sz="1600" dirty="0">
                <a:latin typeface="Arial" panose="020B0604020202020204" pitchFamily="34" charset="0"/>
                <a:cs typeface="Arial" panose="020B0604020202020204" pitchFamily="34" charset="0"/>
              </a:rPr>
              <a:t>       Taxonomy</a:t>
            </a:r>
          </a:p>
          <a:p>
            <a:r>
              <a:rPr lang="en-US" sz="1600" dirty="0">
                <a:latin typeface="Arial" panose="020B0604020202020204" pitchFamily="34" charset="0"/>
                <a:cs typeface="Arial" panose="020B0604020202020204" pitchFamily="34" charset="0"/>
              </a:rPr>
              <a:t>     - Diagnosis Codes     </a:t>
            </a:r>
          </a:p>
          <a:p>
            <a:r>
              <a:rPr lang="en-US" sz="1600" dirty="0">
                <a:latin typeface="Arial" panose="020B0604020202020204" pitchFamily="34" charset="0"/>
                <a:cs typeface="Arial" panose="020B0604020202020204" pitchFamily="34" charset="0"/>
              </a:rPr>
              <a:t>     - SLP Services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43828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0">
            <a:normAutofit/>
          </a:bodyPr>
          <a:lstStyle/>
          <a:p>
            <a:r>
              <a:rPr lang="en-US" sz="4000" dirty="0">
                <a:solidFill>
                  <a:srgbClr val="77370B"/>
                </a:solidFill>
                <a:latin typeface="Arial" panose="020B0604020202020204" pitchFamily="34" charset="0"/>
                <a:cs typeface="Arial" panose="020B0604020202020204" pitchFamily="34" charset="0"/>
              </a:rPr>
              <a:t>Website Resources</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7</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xmlns="" id="{2FADE78A-5970-4362-D7E8-6BC70620B661}"/>
              </a:ext>
            </a:extLst>
          </p:cNvPr>
          <p:cNvGrpSpPr>
            <a:grpSpLocks noChangeAspect="1"/>
          </p:cNvGrpSpPr>
          <p:nvPr/>
        </p:nvGrpSpPr>
        <p:grpSpPr bwMode="auto">
          <a:xfrm>
            <a:off x="838199" y="2220193"/>
            <a:ext cx="10596513" cy="4136157"/>
            <a:chOff x="288" y="1556"/>
            <a:chExt cx="5184" cy="1793"/>
          </a:xfrm>
        </p:grpSpPr>
        <p:sp>
          <p:nvSpPr>
            <p:cNvPr id="19" name="Freeform 48">
              <a:extLst>
                <a:ext uri="{FF2B5EF4-FFF2-40B4-BE49-F238E27FC236}">
                  <a16:creationId xmlns:a16="http://schemas.microsoft.com/office/drawing/2014/main" xmlns="" id="{ACA91053-4353-F21B-3474-9EE8FD84D4D3}"/>
                </a:ext>
              </a:extLst>
            </p:cNvPr>
            <p:cNvSpPr>
              <a:spLocks/>
            </p:cNvSpPr>
            <p:nvPr/>
          </p:nvSpPr>
          <p:spPr bwMode="auto">
            <a:xfrm>
              <a:off x="3380" y="1560"/>
              <a:ext cx="1056" cy="262"/>
            </a:xfrm>
            <a:custGeom>
              <a:avLst/>
              <a:gdLst>
                <a:gd name="T0" fmla="*/ 1002 w 1056"/>
                <a:gd name="T1" fmla="*/ 0 h 262"/>
                <a:gd name="T2" fmla="*/ 0 w 1056"/>
                <a:gd name="T3" fmla="*/ 0 h 262"/>
                <a:gd name="T4" fmla="*/ 53 w 1056"/>
                <a:gd name="T5" fmla="*/ 125 h 262"/>
                <a:gd name="T6" fmla="*/ 0 w 1056"/>
                <a:gd name="T7" fmla="*/ 262 h 262"/>
                <a:gd name="T8" fmla="*/ 1002 w 1056"/>
                <a:gd name="T9" fmla="*/ 262 h 262"/>
                <a:gd name="T10" fmla="*/ 1056 w 1056"/>
                <a:gd name="T11" fmla="*/ 125 h 262"/>
                <a:gd name="T12" fmla="*/ 1002 w 1056"/>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1056" h="262">
                  <a:moveTo>
                    <a:pt x="1002" y="0"/>
                  </a:moveTo>
                  <a:lnTo>
                    <a:pt x="0" y="0"/>
                  </a:lnTo>
                  <a:lnTo>
                    <a:pt x="53" y="125"/>
                  </a:lnTo>
                  <a:lnTo>
                    <a:pt x="0" y="262"/>
                  </a:lnTo>
                  <a:lnTo>
                    <a:pt x="1002" y="262"/>
                  </a:lnTo>
                  <a:lnTo>
                    <a:pt x="1056" y="125"/>
                  </a:lnTo>
                  <a:lnTo>
                    <a:pt x="100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2">
              <a:extLst>
                <a:ext uri="{FF2B5EF4-FFF2-40B4-BE49-F238E27FC236}">
                  <a16:creationId xmlns:a16="http://schemas.microsoft.com/office/drawing/2014/main" xmlns="" id="{5071C5C1-CBDF-5F0A-3E5E-570EC5073BA3}"/>
                </a:ext>
              </a:extLst>
            </p:cNvPr>
            <p:cNvSpPr>
              <a:spLocks/>
            </p:cNvSpPr>
            <p:nvPr/>
          </p:nvSpPr>
          <p:spPr bwMode="auto">
            <a:xfrm>
              <a:off x="4413" y="1560"/>
              <a:ext cx="1056" cy="262"/>
            </a:xfrm>
            <a:custGeom>
              <a:avLst/>
              <a:gdLst>
                <a:gd name="T0" fmla="*/ 1002 w 1056"/>
                <a:gd name="T1" fmla="*/ 0 h 262"/>
                <a:gd name="T2" fmla="*/ 0 w 1056"/>
                <a:gd name="T3" fmla="*/ 0 h 262"/>
                <a:gd name="T4" fmla="*/ 53 w 1056"/>
                <a:gd name="T5" fmla="*/ 125 h 262"/>
                <a:gd name="T6" fmla="*/ 0 w 1056"/>
                <a:gd name="T7" fmla="*/ 262 h 262"/>
                <a:gd name="T8" fmla="*/ 1002 w 1056"/>
                <a:gd name="T9" fmla="*/ 262 h 262"/>
                <a:gd name="T10" fmla="*/ 1056 w 1056"/>
                <a:gd name="T11" fmla="*/ 125 h 262"/>
                <a:gd name="T12" fmla="*/ 1002 w 1056"/>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1056" h="262">
                  <a:moveTo>
                    <a:pt x="1002" y="0"/>
                  </a:moveTo>
                  <a:lnTo>
                    <a:pt x="0" y="0"/>
                  </a:lnTo>
                  <a:lnTo>
                    <a:pt x="53" y="125"/>
                  </a:lnTo>
                  <a:lnTo>
                    <a:pt x="0" y="262"/>
                  </a:lnTo>
                  <a:lnTo>
                    <a:pt x="1002" y="262"/>
                  </a:lnTo>
                  <a:lnTo>
                    <a:pt x="1056" y="125"/>
                  </a:lnTo>
                  <a:lnTo>
                    <a:pt x="100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3">
              <a:extLst>
                <a:ext uri="{FF2B5EF4-FFF2-40B4-BE49-F238E27FC236}">
                  <a16:creationId xmlns:a16="http://schemas.microsoft.com/office/drawing/2014/main" xmlns="" id="{E578A07C-41FC-02C2-80E3-48232C72275D}"/>
                </a:ext>
              </a:extLst>
            </p:cNvPr>
            <p:cNvSpPr>
              <a:spLocks noChangeAspect="1" noChangeArrowheads="1" noTextEdit="1"/>
            </p:cNvSpPr>
            <p:nvPr/>
          </p:nvSpPr>
          <p:spPr bwMode="auto">
            <a:xfrm>
              <a:off x="288" y="1557"/>
              <a:ext cx="5184" cy="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5">
              <a:extLst>
                <a:ext uri="{FF2B5EF4-FFF2-40B4-BE49-F238E27FC236}">
                  <a16:creationId xmlns:a16="http://schemas.microsoft.com/office/drawing/2014/main" xmlns="" id="{C0FF5897-3C0D-9510-E839-B5F3C646A2BC}"/>
                </a:ext>
              </a:extLst>
            </p:cNvPr>
            <p:cNvSpPr>
              <a:spLocks/>
            </p:cNvSpPr>
            <p:nvPr/>
          </p:nvSpPr>
          <p:spPr bwMode="auto">
            <a:xfrm>
              <a:off x="1311" y="1826"/>
              <a:ext cx="1026" cy="1520"/>
            </a:xfrm>
            <a:custGeom>
              <a:avLst/>
              <a:gdLst>
                <a:gd name="T0" fmla="*/ 1026 w 1026"/>
                <a:gd name="T1" fmla="*/ 0 h 1520"/>
                <a:gd name="T2" fmla="*/ 1026 w 1026"/>
                <a:gd name="T3" fmla="*/ 1520 h 1520"/>
                <a:gd name="T4" fmla="*/ 0 w 1026"/>
                <a:gd name="T5" fmla="*/ 1520 h 1520"/>
              </a:gdLst>
              <a:ahLst/>
              <a:cxnLst>
                <a:cxn ang="0">
                  <a:pos x="T0" y="T1"/>
                </a:cxn>
                <a:cxn ang="0">
                  <a:pos x="T2" y="T3"/>
                </a:cxn>
                <a:cxn ang="0">
                  <a:pos x="T4" y="T5"/>
                </a:cxn>
              </a:cxnLst>
              <a:rect l="0" t="0" r="r" b="b"/>
              <a:pathLst>
                <a:path w="1026" h="1520">
                  <a:moveTo>
                    <a:pt x="1026" y="0"/>
                  </a:moveTo>
                  <a:lnTo>
                    <a:pt x="1026" y="1520"/>
                  </a:lnTo>
                  <a:lnTo>
                    <a:pt x="0" y="1520"/>
                  </a:lnTo>
                </a:path>
              </a:pathLst>
            </a:cu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xmlns="" id="{7A135566-8B36-9D8A-2DDC-ADAC0A8561C1}"/>
                </a:ext>
              </a:extLst>
            </p:cNvPr>
            <p:cNvSpPr>
              <a:spLocks/>
            </p:cNvSpPr>
            <p:nvPr/>
          </p:nvSpPr>
          <p:spPr bwMode="auto">
            <a:xfrm>
              <a:off x="1326" y="1556"/>
              <a:ext cx="1056" cy="262"/>
            </a:xfrm>
            <a:custGeom>
              <a:avLst/>
              <a:gdLst>
                <a:gd name="T0" fmla="*/ 1003 w 1056"/>
                <a:gd name="T1" fmla="*/ 0 h 262"/>
                <a:gd name="T2" fmla="*/ 0 w 1056"/>
                <a:gd name="T3" fmla="*/ 0 h 262"/>
                <a:gd name="T4" fmla="*/ 53 w 1056"/>
                <a:gd name="T5" fmla="*/ 125 h 262"/>
                <a:gd name="T6" fmla="*/ 0 w 1056"/>
                <a:gd name="T7" fmla="*/ 262 h 262"/>
                <a:gd name="T8" fmla="*/ 1003 w 1056"/>
                <a:gd name="T9" fmla="*/ 262 h 262"/>
                <a:gd name="T10" fmla="*/ 1056 w 1056"/>
                <a:gd name="T11" fmla="*/ 125 h 262"/>
                <a:gd name="T12" fmla="*/ 1003 w 1056"/>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1056" h="262">
                  <a:moveTo>
                    <a:pt x="1003" y="0"/>
                  </a:moveTo>
                  <a:lnTo>
                    <a:pt x="0" y="0"/>
                  </a:lnTo>
                  <a:lnTo>
                    <a:pt x="53" y="125"/>
                  </a:lnTo>
                  <a:lnTo>
                    <a:pt x="0" y="262"/>
                  </a:lnTo>
                  <a:lnTo>
                    <a:pt x="1003" y="262"/>
                  </a:lnTo>
                  <a:lnTo>
                    <a:pt x="1056" y="125"/>
                  </a:lnTo>
                  <a:lnTo>
                    <a:pt x="100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7">
              <a:extLst>
                <a:ext uri="{FF2B5EF4-FFF2-40B4-BE49-F238E27FC236}">
                  <a16:creationId xmlns:a16="http://schemas.microsoft.com/office/drawing/2014/main" xmlns="" id="{903784FF-8132-ED5C-CD8D-5E35DBDD0C6A}"/>
                </a:ext>
              </a:extLst>
            </p:cNvPr>
            <p:cNvSpPr>
              <a:spLocks noChangeArrowheads="1"/>
            </p:cNvSpPr>
            <p:nvPr/>
          </p:nvSpPr>
          <p:spPr bwMode="auto">
            <a:xfrm>
              <a:off x="1400" y="1584"/>
              <a:ext cx="9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rPr>
                <a:t>WDE Mem</a:t>
              </a:r>
              <a:r>
                <a:rPr lang="en-US" altLang="en-US" sz="1600" b="1" dirty="0">
                  <a:solidFill>
                    <a:srgbClr val="000000"/>
                  </a:solidFill>
                </a:rPr>
                <a:t>os, Rules,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rPr>
                <a:t>And Links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2" name="Freeform 8">
              <a:extLst>
                <a:ext uri="{FF2B5EF4-FFF2-40B4-BE49-F238E27FC236}">
                  <a16:creationId xmlns:a16="http://schemas.microsoft.com/office/drawing/2014/main" xmlns="" id="{D0BEABA1-0568-C72B-3677-BE314F1F30E0}"/>
                </a:ext>
              </a:extLst>
            </p:cNvPr>
            <p:cNvSpPr>
              <a:spLocks/>
            </p:cNvSpPr>
            <p:nvPr/>
          </p:nvSpPr>
          <p:spPr bwMode="auto">
            <a:xfrm>
              <a:off x="295" y="1695"/>
              <a:ext cx="1009" cy="1651"/>
            </a:xfrm>
            <a:custGeom>
              <a:avLst/>
              <a:gdLst>
                <a:gd name="T0" fmla="*/ 1009 w 1009"/>
                <a:gd name="T1" fmla="*/ 131 h 1651"/>
                <a:gd name="T2" fmla="*/ 1009 w 1009"/>
                <a:gd name="T3" fmla="*/ 1651 h 1651"/>
                <a:gd name="T4" fmla="*/ 0 w 1009"/>
                <a:gd name="T5" fmla="*/ 1651 h 1651"/>
                <a:gd name="T6" fmla="*/ 0 w 1009"/>
                <a:gd name="T7" fmla="*/ 0 h 1651"/>
              </a:gdLst>
              <a:ahLst/>
              <a:cxnLst>
                <a:cxn ang="0">
                  <a:pos x="T0" y="T1"/>
                </a:cxn>
                <a:cxn ang="0">
                  <a:pos x="T2" y="T3"/>
                </a:cxn>
                <a:cxn ang="0">
                  <a:pos x="T4" y="T5"/>
                </a:cxn>
                <a:cxn ang="0">
                  <a:pos x="T6" y="T7"/>
                </a:cxn>
              </a:cxnLst>
              <a:rect l="0" t="0" r="r" b="b"/>
              <a:pathLst>
                <a:path w="1009" h="1651">
                  <a:moveTo>
                    <a:pt x="1009" y="131"/>
                  </a:moveTo>
                  <a:lnTo>
                    <a:pt x="1009" y="1651"/>
                  </a:lnTo>
                  <a:lnTo>
                    <a:pt x="0" y="1651"/>
                  </a:lnTo>
                  <a:lnTo>
                    <a:pt x="0" y="0"/>
                  </a:lnTo>
                </a:path>
              </a:pathLst>
            </a:cu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2">
              <a:extLst>
                <a:ext uri="{FF2B5EF4-FFF2-40B4-BE49-F238E27FC236}">
                  <a16:creationId xmlns:a16="http://schemas.microsoft.com/office/drawing/2014/main" xmlns="" id="{26FA688C-3369-D365-0C3A-DD97AE6E408E}"/>
                </a:ext>
              </a:extLst>
            </p:cNvPr>
            <p:cNvSpPr>
              <a:spLocks noChangeArrowheads="1"/>
            </p:cNvSpPr>
            <p:nvPr/>
          </p:nvSpPr>
          <p:spPr bwMode="auto">
            <a:xfrm>
              <a:off x="631" y="1618"/>
              <a:ext cx="441"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FFFFFF"/>
                  </a:solidFill>
                  <a:effectLst/>
                  <a:latin typeface="Arial" panose="020B0604020202020204" pitchFamily="34" charset="0"/>
                </a:rPr>
                <a:t>Assess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Freeform 33">
              <a:extLst>
                <a:ext uri="{FF2B5EF4-FFF2-40B4-BE49-F238E27FC236}">
                  <a16:creationId xmlns:a16="http://schemas.microsoft.com/office/drawing/2014/main" xmlns="" id="{B47BCBC3-B80D-E4EB-B9D6-08CFF2D3ED40}"/>
                </a:ext>
              </a:extLst>
            </p:cNvPr>
            <p:cNvSpPr>
              <a:spLocks/>
            </p:cNvSpPr>
            <p:nvPr/>
          </p:nvSpPr>
          <p:spPr bwMode="auto">
            <a:xfrm>
              <a:off x="2340" y="1826"/>
              <a:ext cx="1026" cy="1520"/>
            </a:xfrm>
            <a:custGeom>
              <a:avLst/>
              <a:gdLst>
                <a:gd name="T0" fmla="*/ 1026 w 1026"/>
                <a:gd name="T1" fmla="*/ 0 h 1520"/>
                <a:gd name="T2" fmla="*/ 1026 w 1026"/>
                <a:gd name="T3" fmla="*/ 1520 h 1520"/>
                <a:gd name="T4" fmla="*/ 0 w 1026"/>
                <a:gd name="T5" fmla="*/ 1520 h 1520"/>
              </a:gdLst>
              <a:ahLst/>
              <a:cxnLst>
                <a:cxn ang="0">
                  <a:pos x="T0" y="T1"/>
                </a:cxn>
                <a:cxn ang="0">
                  <a:pos x="T2" y="T3"/>
                </a:cxn>
                <a:cxn ang="0">
                  <a:pos x="T4" y="T5"/>
                </a:cxn>
              </a:cxnLst>
              <a:rect l="0" t="0" r="r" b="b"/>
              <a:pathLst>
                <a:path w="1026" h="1520">
                  <a:moveTo>
                    <a:pt x="1026" y="0"/>
                  </a:moveTo>
                  <a:lnTo>
                    <a:pt x="1026" y="1520"/>
                  </a:lnTo>
                  <a:lnTo>
                    <a:pt x="0" y="1520"/>
                  </a:lnTo>
                </a:path>
              </a:pathLst>
            </a:cu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34">
              <a:extLst>
                <a:ext uri="{FF2B5EF4-FFF2-40B4-BE49-F238E27FC236}">
                  <a16:creationId xmlns:a16="http://schemas.microsoft.com/office/drawing/2014/main" xmlns="" id="{13E3A753-ED91-544E-DA8C-DC763E8AE606}"/>
                </a:ext>
              </a:extLst>
            </p:cNvPr>
            <p:cNvSpPr>
              <a:spLocks/>
            </p:cNvSpPr>
            <p:nvPr/>
          </p:nvSpPr>
          <p:spPr bwMode="auto">
            <a:xfrm>
              <a:off x="2350" y="1560"/>
              <a:ext cx="1056" cy="262"/>
            </a:xfrm>
            <a:custGeom>
              <a:avLst/>
              <a:gdLst>
                <a:gd name="T0" fmla="*/ 1003 w 1056"/>
                <a:gd name="T1" fmla="*/ 0 h 262"/>
                <a:gd name="T2" fmla="*/ 0 w 1056"/>
                <a:gd name="T3" fmla="*/ 0 h 262"/>
                <a:gd name="T4" fmla="*/ 54 w 1056"/>
                <a:gd name="T5" fmla="*/ 125 h 262"/>
                <a:gd name="T6" fmla="*/ 0 w 1056"/>
                <a:gd name="T7" fmla="*/ 262 h 262"/>
                <a:gd name="T8" fmla="*/ 1003 w 1056"/>
                <a:gd name="T9" fmla="*/ 262 h 262"/>
                <a:gd name="T10" fmla="*/ 1056 w 1056"/>
                <a:gd name="T11" fmla="*/ 125 h 262"/>
                <a:gd name="T12" fmla="*/ 1003 w 1056"/>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1056" h="262">
                  <a:moveTo>
                    <a:pt x="1003" y="0"/>
                  </a:moveTo>
                  <a:lnTo>
                    <a:pt x="0" y="0"/>
                  </a:lnTo>
                  <a:lnTo>
                    <a:pt x="54" y="125"/>
                  </a:lnTo>
                  <a:lnTo>
                    <a:pt x="0" y="262"/>
                  </a:lnTo>
                  <a:lnTo>
                    <a:pt x="1003" y="262"/>
                  </a:lnTo>
                  <a:lnTo>
                    <a:pt x="1056" y="125"/>
                  </a:lnTo>
                  <a:lnTo>
                    <a:pt x="100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35">
              <a:extLst>
                <a:ext uri="{FF2B5EF4-FFF2-40B4-BE49-F238E27FC236}">
                  <a16:creationId xmlns:a16="http://schemas.microsoft.com/office/drawing/2014/main" xmlns="" id="{B15B0093-1EB5-A3DA-EA45-4A56F652ACFF}"/>
                </a:ext>
              </a:extLst>
            </p:cNvPr>
            <p:cNvSpPr>
              <a:spLocks noChangeArrowheads="1"/>
            </p:cNvSpPr>
            <p:nvPr/>
          </p:nvSpPr>
          <p:spPr bwMode="auto">
            <a:xfrm>
              <a:off x="3527" y="1590"/>
              <a:ext cx="71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Provider Cheat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t>Sheets</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18" name="Freeform 47">
              <a:extLst>
                <a:ext uri="{FF2B5EF4-FFF2-40B4-BE49-F238E27FC236}">
                  <a16:creationId xmlns:a16="http://schemas.microsoft.com/office/drawing/2014/main" xmlns="" id="{FAAF5615-0DA1-54C8-A917-F4DBF3C2F60A}"/>
                </a:ext>
              </a:extLst>
            </p:cNvPr>
            <p:cNvSpPr>
              <a:spLocks/>
            </p:cNvSpPr>
            <p:nvPr/>
          </p:nvSpPr>
          <p:spPr bwMode="auto">
            <a:xfrm>
              <a:off x="3373" y="1826"/>
              <a:ext cx="1023" cy="1520"/>
            </a:xfrm>
            <a:custGeom>
              <a:avLst/>
              <a:gdLst>
                <a:gd name="T0" fmla="*/ 1023 w 1023"/>
                <a:gd name="T1" fmla="*/ 0 h 1520"/>
                <a:gd name="T2" fmla="*/ 1023 w 1023"/>
                <a:gd name="T3" fmla="*/ 1520 h 1520"/>
                <a:gd name="T4" fmla="*/ 0 w 1023"/>
                <a:gd name="T5" fmla="*/ 1520 h 1520"/>
              </a:gdLst>
              <a:ahLst/>
              <a:cxnLst>
                <a:cxn ang="0">
                  <a:pos x="T0" y="T1"/>
                </a:cxn>
                <a:cxn ang="0">
                  <a:pos x="T2" y="T3"/>
                </a:cxn>
                <a:cxn ang="0">
                  <a:pos x="T4" y="T5"/>
                </a:cxn>
              </a:cxnLst>
              <a:rect l="0" t="0" r="r" b="b"/>
              <a:pathLst>
                <a:path w="1023" h="1520">
                  <a:moveTo>
                    <a:pt x="1023" y="0"/>
                  </a:moveTo>
                  <a:lnTo>
                    <a:pt x="1023" y="1520"/>
                  </a:lnTo>
                  <a:lnTo>
                    <a:pt x="0" y="1520"/>
                  </a:lnTo>
                </a:path>
              </a:pathLst>
            </a:cu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49">
              <a:extLst>
                <a:ext uri="{FF2B5EF4-FFF2-40B4-BE49-F238E27FC236}">
                  <a16:creationId xmlns:a16="http://schemas.microsoft.com/office/drawing/2014/main" xmlns="" id="{D62BD3C6-1E03-122F-E055-22E39FD948A2}"/>
                </a:ext>
              </a:extLst>
            </p:cNvPr>
            <p:cNvSpPr>
              <a:spLocks noChangeArrowheads="1"/>
            </p:cNvSpPr>
            <p:nvPr/>
          </p:nvSpPr>
          <p:spPr bwMode="auto">
            <a:xfrm>
              <a:off x="4608" y="1637"/>
              <a:ext cx="5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Quick Links</a:t>
              </a:r>
            </a:p>
          </p:txBody>
        </p:sp>
        <p:sp>
          <p:nvSpPr>
            <p:cNvPr id="21" name="Freeform 61">
              <a:extLst>
                <a:ext uri="{FF2B5EF4-FFF2-40B4-BE49-F238E27FC236}">
                  <a16:creationId xmlns:a16="http://schemas.microsoft.com/office/drawing/2014/main" xmlns="" id="{1FE75851-CA24-1D53-0A8F-E63AADEC76FC}"/>
                </a:ext>
              </a:extLst>
            </p:cNvPr>
            <p:cNvSpPr>
              <a:spLocks/>
            </p:cNvSpPr>
            <p:nvPr/>
          </p:nvSpPr>
          <p:spPr bwMode="auto">
            <a:xfrm>
              <a:off x="4402" y="1789"/>
              <a:ext cx="1010" cy="1557"/>
            </a:xfrm>
            <a:custGeom>
              <a:avLst/>
              <a:gdLst>
                <a:gd name="T0" fmla="*/ 1010 w 1010"/>
                <a:gd name="T1" fmla="*/ 0 h 1557"/>
                <a:gd name="T2" fmla="*/ 1010 w 1010"/>
                <a:gd name="T3" fmla="*/ 1557 h 1557"/>
                <a:gd name="T4" fmla="*/ 0 w 1010"/>
                <a:gd name="T5" fmla="*/ 1557 h 1557"/>
              </a:gdLst>
              <a:ahLst/>
              <a:cxnLst>
                <a:cxn ang="0">
                  <a:pos x="T0" y="T1"/>
                </a:cxn>
                <a:cxn ang="0">
                  <a:pos x="T2" y="T3"/>
                </a:cxn>
                <a:cxn ang="0">
                  <a:pos x="T4" y="T5"/>
                </a:cxn>
              </a:cxnLst>
              <a:rect l="0" t="0" r="r" b="b"/>
              <a:pathLst>
                <a:path w="1010" h="1557">
                  <a:moveTo>
                    <a:pt x="1010" y="0"/>
                  </a:moveTo>
                  <a:lnTo>
                    <a:pt x="1010" y="1557"/>
                  </a:lnTo>
                  <a:lnTo>
                    <a:pt x="0" y="1557"/>
                  </a:lnTo>
                </a:path>
              </a:pathLst>
            </a:cu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63">
              <a:extLst>
                <a:ext uri="{FF2B5EF4-FFF2-40B4-BE49-F238E27FC236}">
                  <a16:creationId xmlns:a16="http://schemas.microsoft.com/office/drawing/2014/main" xmlns="" id="{E0ED1D8A-3985-72C2-4D3C-A53F1B0AB6DC}"/>
                </a:ext>
              </a:extLst>
            </p:cNvPr>
            <p:cNvSpPr>
              <a:spLocks noChangeArrowheads="1"/>
            </p:cNvSpPr>
            <p:nvPr/>
          </p:nvSpPr>
          <p:spPr bwMode="auto">
            <a:xfrm>
              <a:off x="2428" y="1601"/>
              <a:ext cx="89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SPA, Admin Rules,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t>Legislation</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24" name="Freeform 77">
              <a:extLst>
                <a:ext uri="{FF2B5EF4-FFF2-40B4-BE49-F238E27FC236}">
                  <a16:creationId xmlns:a16="http://schemas.microsoft.com/office/drawing/2014/main" xmlns="" id="{8B6CEDE7-51F7-EC26-F58D-B4F73B94200E}"/>
                </a:ext>
              </a:extLst>
            </p:cNvPr>
            <p:cNvSpPr>
              <a:spLocks/>
            </p:cNvSpPr>
            <p:nvPr/>
          </p:nvSpPr>
          <p:spPr bwMode="auto">
            <a:xfrm>
              <a:off x="288" y="1560"/>
              <a:ext cx="1060" cy="262"/>
            </a:xfrm>
            <a:custGeom>
              <a:avLst/>
              <a:gdLst>
                <a:gd name="T0" fmla="*/ 1006 w 1060"/>
                <a:gd name="T1" fmla="*/ 0 h 262"/>
                <a:gd name="T2" fmla="*/ 0 w 1060"/>
                <a:gd name="T3" fmla="*/ 0 h 262"/>
                <a:gd name="T4" fmla="*/ 0 w 1060"/>
                <a:gd name="T5" fmla="*/ 262 h 262"/>
                <a:gd name="T6" fmla="*/ 1006 w 1060"/>
                <a:gd name="T7" fmla="*/ 262 h 262"/>
                <a:gd name="T8" fmla="*/ 1060 w 1060"/>
                <a:gd name="T9" fmla="*/ 125 h 262"/>
                <a:gd name="T10" fmla="*/ 1006 w 1060"/>
                <a:gd name="T11" fmla="*/ 0 h 262"/>
              </a:gdLst>
              <a:ahLst/>
              <a:cxnLst>
                <a:cxn ang="0">
                  <a:pos x="T0" y="T1"/>
                </a:cxn>
                <a:cxn ang="0">
                  <a:pos x="T2" y="T3"/>
                </a:cxn>
                <a:cxn ang="0">
                  <a:pos x="T4" y="T5"/>
                </a:cxn>
                <a:cxn ang="0">
                  <a:pos x="T6" y="T7"/>
                </a:cxn>
                <a:cxn ang="0">
                  <a:pos x="T8" y="T9"/>
                </a:cxn>
                <a:cxn ang="0">
                  <a:pos x="T10" y="T11"/>
                </a:cxn>
              </a:cxnLst>
              <a:rect l="0" t="0" r="r" b="b"/>
              <a:pathLst>
                <a:path w="1060" h="262">
                  <a:moveTo>
                    <a:pt x="1006" y="0"/>
                  </a:moveTo>
                  <a:lnTo>
                    <a:pt x="0" y="0"/>
                  </a:lnTo>
                  <a:lnTo>
                    <a:pt x="0" y="262"/>
                  </a:lnTo>
                  <a:lnTo>
                    <a:pt x="1006" y="262"/>
                  </a:lnTo>
                  <a:lnTo>
                    <a:pt x="1060" y="125"/>
                  </a:lnTo>
                  <a:lnTo>
                    <a:pt x="100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78">
              <a:extLst>
                <a:ext uri="{FF2B5EF4-FFF2-40B4-BE49-F238E27FC236}">
                  <a16:creationId xmlns:a16="http://schemas.microsoft.com/office/drawing/2014/main" xmlns="" id="{F5DA5A70-020A-991F-A97E-19D201C202D0}"/>
                </a:ext>
              </a:extLst>
            </p:cNvPr>
            <p:cNvSpPr>
              <a:spLocks noChangeArrowheads="1"/>
            </p:cNvSpPr>
            <p:nvPr/>
          </p:nvSpPr>
          <p:spPr bwMode="auto">
            <a:xfrm>
              <a:off x="392" y="1590"/>
              <a:ext cx="7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rPr>
                <a:t>Newsletter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rPr>
                <a:t>Trainings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3" name="TextBox 2">
            <a:extLst>
              <a:ext uri="{FF2B5EF4-FFF2-40B4-BE49-F238E27FC236}">
                <a16:creationId xmlns:a16="http://schemas.microsoft.com/office/drawing/2014/main" xmlns="" id="{96302455-C9DF-FED8-DB16-DF770A45A2A5}"/>
              </a:ext>
            </a:extLst>
          </p:cNvPr>
          <p:cNvSpPr txBox="1"/>
          <p:nvPr/>
        </p:nvSpPr>
        <p:spPr>
          <a:xfrm>
            <a:off x="865766" y="2833812"/>
            <a:ext cx="194754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Past WY SBS Program newsletters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Past WY SBS Program training PowerPoints</a:t>
            </a:r>
          </a:p>
        </p:txBody>
      </p:sp>
      <p:sp>
        <p:nvSpPr>
          <p:cNvPr id="8" name="TextBox 7">
            <a:extLst>
              <a:ext uri="{FF2B5EF4-FFF2-40B4-BE49-F238E27FC236}">
                <a16:creationId xmlns:a16="http://schemas.microsoft.com/office/drawing/2014/main" xmlns="" id="{8D7C608B-05CD-8911-5CD3-60C4E8629D6D}"/>
              </a:ext>
            </a:extLst>
          </p:cNvPr>
          <p:cNvSpPr txBox="1"/>
          <p:nvPr/>
        </p:nvSpPr>
        <p:spPr>
          <a:xfrm>
            <a:off x="2934038" y="2841949"/>
            <a:ext cx="2062478"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WDE Rules Chapters 7 &amp; 44</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WDE Memos on Medicaid Eligibility Data Reporting</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WDE Website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WDE Special Education Page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WDE IDEA and SpEd Resources</a:t>
            </a:r>
          </a:p>
          <a:p>
            <a:pPr marL="285750" indent="-285750">
              <a:buFont typeface="Arial" panose="020B0604020202020204" pitchFamily="34" charset="0"/>
              <a:buChar char="•"/>
            </a:pPr>
            <a:endParaRPr lang="en-US" sz="1600" dirty="0"/>
          </a:p>
        </p:txBody>
      </p:sp>
      <p:sp>
        <p:nvSpPr>
          <p:cNvPr id="26" name="TextBox 25">
            <a:extLst>
              <a:ext uri="{FF2B5EF4-FFF2-40B4-BE49-F238E27FC236}">
                <a16:creationId xmlns:a16="http://schemas.microsoft.com/office/drawing/2014/main" xmlns="" id="{5A9B053F-00CD-4EE4-0D44-D510C20EE019}"/>
              </a:ext>
            </a:extLst>
          </p:cNvPr>
          <p:cNvSpPr txBox="1"/>
          <p:nvPr/>
        </p:nvSpPr>
        <p:spPr>
          <a:xfrm>
            <a:off x="5052793" y="2843963"/>
            <a:ext cx="2062478"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SBS Legislation SF0079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SBS Approved State Plan Amendment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SBS Approved Admin Rules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SBS Legislative Report 2021 &amp; 2022</a:t>
            </a:r>
          </a:p>
          <a:p>
            <a:pPr marL="285750" indent="-285750">
              <a:buFont typeface="Arial" panose="020B0604020202020204" pitchFamily="34" charset="0"/>
              <a:buChar char="•"/>
            </a:pPr>
            <a:endParaRPr lang="en-US" sz="1600" dirty="0"/>
          </a:p>
        </p:txBody>
      </p:sp>
      <p:sp>
        <p:nvSpPr>
          <p:cNvPr id="27" name="TextBox 26">
            <a:extLst>
              <a:ext uri="{FF2B5EF4-FFF2-40B4-BE49-F238E27FC236}">
                <a16:creationId xmlns:a16="http://schemas.microsoft.com/office/drawing/2014/main" xmlns="" id="{1F20EE51-AB8A-BD33-3E8E-C25387477DD4}"/>
              </a:ext>
            </a:extLst>
          </p:cNvPr>
          <p:cNvSpPr txBox="1"/>
          <p:nvPr/>
        </p:nvSpPr>
        <p:spPr>
          <a:xfrm>
            <a:off x="7147273" y="2842615"/>
            <a:ext cx="2062478"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Psychology and Counseling Services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Speech, Language and Hearing</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Occupational Therapy Services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Physical Therapy Services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Nursing Services</a:t>
            </a:r>
          </a:p>
          <a:p>
            <a:endParaRPr lang="en-US" sz="1600" dirty="0"/>
          </a:p>
        </p:txBody>
      </p:sp>
      <p:sp>
        <p:nvSpPr>
          <p:cNvPr id="28" name="TextBox 27">
            <a:extLst>
              <a:ext uri="{FF2B5EF4-FFF2-40B4-BE49-F238E27FC236}">
                <a16:creationId xmlns:a16="http://schemas.microsoft.com/office/drawing/2014/main" xmlns="" id="{119C73F5-FFD3-A8DE-850F-62560CB71709}"/>
              </a:ext>
            </a:extLst>
          </p:cNvPr>
          <p:cNvSpPr txBox="1"/>
          <p:nvPr/>
        </p:nvSpPr>
        <p:spPr>
          <a:xfrm>
            <a:off x="9257937" y="2841267"/>
            <a:ext cx="2040864"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SBS Fact Sheet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WY SBS Manual</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Guidance Documents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NPI Directions &amp; Application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Parental Consent Checklist, Form, and FAQ sheet </a:t>
            </a:r>
          </a:p>
        </p:txBody>
      </p:sp>
    </p:spTree>
    <p:extLst>
      <p:ext uri="{BB962C8B-B14F-4D97-AF65-F5344CB8AC3E}">
        <p14:creationId xmlns:p14="http://schemas.microsoft.com/office/powerpoint/2010/main" val="271719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0">
            <a:normAutofit/>
          </a:bodyPr>
          <a:lstStyle/>
          <a:p>
            <a:r>
              <a:rPr lang="en-US" sz="4000" dirty="0">
                <a:solidFill>
                  <a:srgbClr val="77370B"/>
                </a:solidFill>
                <a:latin typeface="Arial" panose="020B0604020202020204" pitchFamily="34" charset="0"/>
                <a:cs typeface="Arial" panose="020B0604020202020204" pitchFamily="34" charset="0"/>
              </a:rPr>
              <a:t>Website Resources – SBS Help Desk</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8</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6038D4CF-3685-86E4-28CE-937863267FA9}"/>
              </a:ext>
            </a:extLst>
          </p:cNvPr>
          <p:cNvPicPr>
            <a:picLocks noChangeAspect="1"/>
          </p:cNvPicPr>
          <p:nvPr/>
        </p:nvPicPr>
        <p:blipFill>
          <a:blip r:embed="rId2"/>
          <a:stretch>
            <a:fillRect/>
          </a:stretch>
        </p:blipFill>
        <p:spPr>
          <a:xfrm>
            <a:off x="9147078" y="2897441"/>
            <a:ext cx="2501310" cy="1616942"/>
          </a:xfrm>
          <a:prstGeom prst="rect">
            <a:avLst/>
          </a:prstGeom>
        </p:spPr>
      </p:pic>
      <p:graphicFrame>
        <p:nvGraphicFramePr>
          <p:cNvPr id="27" name="Content Placeholder 7">
            <a:extLst>
              <a:ext uri="{FF2B5EF4-FFF2-40B4-BE49-F238E27FC236}">
                <a16:creationId xmlns:a16="http://schemas.microsoft.com/office/drawing/2014/main" xmlns="" id="{BB9B5563-2CA7-718D-1FAC-B993A13622F6}"/>
              </a:ext>
            </a:extLst>
          </p:cNvPr>
          <p:cNvGraphicFramePr>
            <a:graphicFrameLocks/>
          </p:cNvGraphicFramePr>
          <p:nvPr>
            <p:extLst>
              <p:ext uri="{D42A27DB-BD31-4B8C-83A1-F6EECF244321}">
                <p14:modId xmlns:p14="http://schemas.microsoft.com/office/powerpoint/2010/main" val="1609471818"/>
              </p:ext>
            </p:extLst>
          </p:nvPr>
        </p:nvGraphicFramePr>
        <p:xfrm>
          <a:off x="543612" y="1952526"/>
          <a:ext cx="8066988" cy="431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Graphic 28" descr="Group with solid fill">
            <a:extLst>
              <a:ext uri="{FF2B5EF4-FFF2-40B4-BE49-F238E27FC236}">
                <a16:creationId xmlns:a16="http://schemas.microsoft.com/office/drawing/2014/main" xmlns="" id="{FDD1E8A0-A874-5741-8C7F-1F8A2A1398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08581" y="2211886"/>
            <a:ext cx="549111" cy="549111"/>
          </a:xfrm>
          <a:prstGeom prst="rect">
            <a:avLst/>
          </a:prstGeom>
        </p:spPr>
      </p:pic>
      <p:pic>
        <p:nvPicPr>
          <p:cNvPr id="31" name="Graphic 30" descr="Questions with solid fill">
            <a:extLst>
              <a:ext uri="{FF2B5EF4-FFF2-40B4-BE49-F238E27FC236}">
                <a16:creationId xmlns:a16="http://schemas.microsoft.com/office/drawing/2014/main" xmlns="" id="{BA6E33C6-D13C-35A8-0F65-E3C8D14E4D2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04507" y="3022835"/>
            <a:ext cx="457173" cy="457173"/>
          </a:xfrm>
          <a:prstGeom prst="rect">
            <a:avLst/>
          </a:prstGeom>
        </p:spPr>
      </p:pic>
      <p:pic>
        <p:nvPicPr>
          <p:cNvPr id="33" name="Graphic 32" descr="Monthly calendar with solid fill">
            <a:extLst>
              <a:ext uri="{FF2B5EF4-FFF2-40B4-BE49-F238E27FC236}">
                <a16:creationId xmlns:a16="http://schemas.microsoft.com/office/drawing/2014/main" xmlns="" id="{9F2AD4E7-B839-3643-BEFB-8CC3AC9C9DD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257692" y="3882132"/>
            <a:ext cx="457200" cy="457200"/>
          </a:xfrm>
          <a:prstGeom prst="rect">
            <a:avLst/>
          </a:prstGeom>
        </p:spPr>
      </p:pic>
      <p:pic>
        <p:nvPicPr>
          <p:cNvPr id="35" name="Graphic 34" descr="Internet with solid fill">
            <a:extLst>
              <a:ext uri="{FF2B5EF4-FFF2-40B4-BE49-F238E27FC236}">
                <a16:creationId xmlns:a16="http://schemas.microsoft.com/office/drawing/2014/main" xmlns="" id="{81B7DBE5-C112-AC13-F5C9-AD838435165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104480" y="4690603"/>
            <a:ext cx="457200" cy="457200"/>
          </a:xfrm>
          <a:prstGeom prst="rect">
            <a:avLst/>
          </a:prstGeom>
        </p:spPr>
      </p:pic>
      <p:pic>
        <p:nvPicPr>
          <p:cNvPr id="37" name="Graphic 36" descr="Open hand with solid fill">
            <a:extLst>
              <a:ext uri="{FF2B5EF4-FFF2-40B4-BE49-F238E27FC236}">
                <a16:creationId xmlns:a16="http://schemas.microsoft.com/office/drawing/2014/main" xmlns="" id="{2CFF2C35-8E50-D900-0708-0743CB5DF66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93655" y="5458792"/>
            <a:ext cx="564037" cy="564037"/>
          </a:xfrm>
          <a:prstGeom prst="rect">
            <a:avLst/>
          </a:prstGeom>
        </p:spPr>
      </p:pic>
    </p:spTree>
    <p:extLst>
      <p:ext uri="{BB962C8B-B14F-4D97-AF65-F5344CB8AC3E}">
        <p14:creationId xmlns:p14="http://schemas.microsoft.com/office/powerpoint/2010/main" val="186529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0">
            <a:normAutofit/>
          </a:bodyPr>
          <a:lstStyle/>
          <a:p>
            <a:r>
              <a:rPr lang="en-US" sz="4000" dirty="0">
                <a:solidFill>
                  <a:srgbClr val="77370B"/>
                </a:solidFill>
                <a:latin typeface="Arial" panose="020B0604020202020204" pitchFamily="34" charset="0"/>
                <a:cs typeface="Arial" panose="020B0604020202020204" pitchFamily="34" charset="0"/>
              </a:rPr>
              <a:t>Website Resources – Contacts</a:t>
            </a:r>
          </a:p>
        </p:txBody>
      </p:sp>
      <p:sp>
        <p:nvSpPr>
          <p:cNvPr id="5" name="Slide Number Placeholder 4">
            <a:extLst>
              <a:ext uri="{FF2B5EF4-FFF2-40B4-BE49-F238E27FC236}">
                <a16:creationId xmlns:a16="http://schemas.microsoft.com/office/drawing/2014/main" xmlns="" id="{AE89632B-F1FD-4C01-8698-A4D7807640E5}"/>
              </a:ext>
            </a:extLst>
          </p:cNvPr>
          <p:cNvSpPr>
            <a:spLocks noGrp="1"/>
          </p:cNvSpPr>
          <p:nvPr>
            <p:ph type="sldNum" sz="quarter" idx="12"/>
          </p:nvPr>
        </p:nvSpPr>
        <p:spPr/>
        <p:txBody>
          <a:bodyPr>
            <a:normAutofit/>
          </a:bodyPr>
          <a:lstStyle/>
          <a:p>
            <a:pPr>
              <a:spcAft>
                <a:spcPts val="600"/>
              </a:spcAft>
            </a:pPr>
            <a:fld id="{72AF4CBE-FEAD-4C46-AD76-96E49AC1EC67}" type="slidenum">
              <a:rPr lang="en-US">
                <a:solidFill>
                  <a:schemeClr val="tx1"/>
                </a:solidFill>
              </a:rPr>
              <a:pPr>
                <a:spcAft>
                  <a:spcPts val="600"/>
                </a:spcAft>
              </a:pPr>
              <a:t>9</a:t>
            </a:fld>
            <a:endParaRPr lang="en-US" dirty="0">
              <a:solidFill>
                <a:schemeClr val="tx1"/>
              </a:solidFill>
            </a:endParaRPr>
          </a:p>
        </p:txBody>
      </p:sp>
      <p:sp>
        <p:nvSpPr>
          <p:cNvPr id="14" name="Rectangle 13">
            <a:extLst>
              <a:ext uri="{FF2B5EF4-FFF2-40B4-BE49-F238E27FC236}">
                <a16:creationId xmlns:a16="http://schemas.microsoft.com/office/drawing/2014/main" xmlns="" id="{32B0BA30-84B2-433D-B743-367F4726D97E}"/>
              </a:ext>
            </a:extLst>
          </p:cNvPr>
          <p:cNvSpPr/>
          <p:nvPr/>
        </p:nvSpPr>
        <p:spPr>
          <a:xfrm>
            <a:off x="0" y="112767"/>
            <a:ext cx="12192000" cy="516157"/>
          </a:xfrm>
          <a:prstGeom prst="rect">
            <a:avLst/>
          </a:prstGeom>
          <a:solidFill>
            <a:srgbClr val="E6D8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8B2A305-7DDF-4BF5-94CE-16BCD34B8657}"/>
              </a:ext>
            </a:extLst>
          </p:cNvPr>
          <p:cNvSpPr/>
          <p:nvPr/>
        </p:nvSpPr>
        <p:spPr>
          <a:xfrm>
            <a:off x="0" y="-94593"/>
            <a:ext cx="12192000" cy="516157"/>
          </a:xfrm>
          <a:prstGeom prst="rect">
            <a:avLst/>
          </a:prstGeom>
          <a:solidFill>
            <a:srgbClr val="A55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FBF5BBAB-216F-4C0A-B456-852B1F9D9CBC}"/>
              </a:ext>
            </a:extLst>
          </p:cNvPr>
          <p:cNvPicPr>
            <a:picLocks noChangeAspect="1"/>
          </p:cNvPicPr>
          <p:nvPr/>
        </p:nvPicPr>
        <p:blipFill>
          <a:blip r:embed="rId2"/>
          <a:stretch>
            <a:fillRect/>
          </a:stretch>
        </p:blipFill>
        <p:spPr>
          <a:xfrm>
            <a:off x="6000750" y="1943046"/>
            <a:ext cx="5238750" cy="2505075"/>
          </a:xfrm>
          <a:prstGeom prst="rect">
            <a:avLst/>
          </a:prstGeom>
        </p:spPr>
      </p:pic>
      <p:pic>
        <p:nvPicPr>
          <p:cNvPr id="7" name="Picture 6" descr="Person holding mouse">
            <a:extLst>
              <a:ext uri="{FF2B5EF4-FFF2-40B4-BE49-F238E27FC236}">
                <a16:creationId xmlns:a16="http://schemas.microsoft.com/office/drawing/2014/main" xmlns="" id="{E8795F6F-1405-B395-D6D5-1B2476545D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02" y="3429000"/>
            <a:ext cx="4234992" cy="2823328"/>
          </a:xfrm>
          <a:prstGeom prst="rect">
            <a:avLst/>
          </a:prstGeom>
        </p:spPr>
      </p:pic>
    </p:spTree>
    <p:extLst>
      <p:ext uri="{BB962C8B-B14F-4D97-AF65-F5344CB8AC3E}">
        <p14:creationId xmlns:p14="http://schemas.microsoft.com/office/powerpoint/2010/main" val="3796964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32921</TotalTime>
  <Words>795</Words>
  <Application>Microsoft Office PowerPoint</Application>
  <PresentationFormat>Widescreen</PresentationFormat>
  <Paragraphs>184</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 Wyoming Department of Health School-Based Services (SBS) Program</vt:lpstr>
      <vt:lpstr>Agenda </vt:lpstr>
      <vt:lpstr>SBS Program Updates</vt:lpstr>
      <vt:lpstr>Updates from WDH and WDE</vt:lpstr>
      <vt:lpstr>SBS Program Resources</vt:lpstr>
      <vt:lpstr>Website Resources</vt:lpstr>
      <vt:lpstr>Website Resources</vt:lpstr>
      <vt:lpstr>Website Resources – SBS Help Desk</vt:lpstr>
      <vt:lpstr>Website Resources – Contacts</vt:lpstr>
      <vt:lpstr>Claims Data</vt:lpstr>
      <vt:lpstr>PowerPoint Presentation</vt:lpstr>
      <vt:lpstr>Remittance Advice</vt:lpstr>
      <vt:lpstr>Remittance Advice Overview </vt:lpstr>
      <vt:lpstr>Remittance Advice Organization</vt:lpstr>
      <vt:lpstr>PowerPoint Presentation</vt:lpstr>
      <vt:lpstr>PowerPoint Presentation</vt:lpstr>
      <vt:lpstr>PowerPoint Presentation</vt:lpstr>
      <vt:lpstr>PowerPoint Presentation</vt:lpstr>
      <vt:lpstr>Where to Find More Information</vt:lpstr>
      <vt:lpstr>Open Discussion/ Q&amp;A</vt:lpstr>
      <vt:lpstr>Questions &amp; Resources</vt:lpstr>
    </vt:vector>
  </TitlesOfParts>
  <Company>State Of Wyoming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Wyoming Department of Health</dc:title>
  <dc:creator>Justin Browning SBS</dc:creator>
  <cp:lastModifiedBy>Browning, Justin</cp:lastModifiedBy>
  <cp:revision>263</cp:revision>
  <dcterms:created xsi:type="dcterms:W3CDTF">2018-04-25T21:09:56Z</dcterms:created>
  <dcterms:modified xsi:type="dcterms:W3CDTF">2023-06-16T19:22:58Z</dcterms:modified>
</cp:coreProperties>
</file>