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461" r:id="rId3"/>
    <p:sldId id="405" r:id="rId4"/>
    <p:sldId id="444" r:id="rId5"/>
    <p:sldId id="459" r:id="rId6"/>
    <p:sldId id="470" r:id="rId7"/>
    <p:sldId id="480" r:id="rId8"/>
    <p:sldId id="477" r:id="rId9"/>
    <p:sldId id="479" r:id="rId10"/>
    <p:sldId id="458" r:id="rId11"/>
    <p:sldId id="469" r:id="rId12"/>
    <p:sldId id="481" r:id="rId13"/>
    <p:sldId id="478" r:id="rId14"/>
    <p:sldId id="462" r:id="rId15"/>
    <p:sldId id="474" r:id="rId16"/>
    <p:sldId id="475" r:id="rId17"/>
    <p:sldId id="465" r:id="rId18"/>
    <p:sldId id="468" r:id="rId19"/>
    <p:sldId id="471" r:id="rId20"/>
    <p:sldId id="443" r:id="rId21"/>
    <p:sldId id="39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35206-77F8-DF3D-51F5-1516C88B960D}" name="Jillian Mongetta" initials="JM" userId="Jillian Mongetta" providerId="None"/>
  <p188:author id="{47BC0A29-785E-345C-C702-97B0FE8A939A}" name="Adena Goldberg" initials="AG" userId="S::agoldberg@guidehouse.com::c8bb8565-dcec-4755-81b6-27ab9e8355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hn Azpeitia" initials="JA" lastIdx="2" clrIdx="6">
    <p:extLst>
      <p:ext uri="{19B8F6BF-5375-455C-9EA6-DF929625EA0E}">
        <p15:presenceInfo xmlns:p15="http://schemas.microsoft.com/office/powerpoint/2012/main" userId="S::john.azpeitia@guidehouse.com::4e267b2b-2ca6-483d-a837-fad7bb7ed14b" providerId="AD"/>
      </p:ext>
    </p:extLst>
  </p:cmAuthor>
  <p:cmAuthor id="1" name="Adena" initials="A" lastIdx="4" clrIdx="0">
    <p:extLst>
      <p:ext uri="{19B8F6BF-5375-455C-9EA6-DF929625EA0E}">
        <p15:presenceInfo xmlns:p15="http://schemas.microsoft.com/office/powerpoint/2012/main" userId="Adena" providerId="None"/>
      </p:ext>
    </p:extLst>
  </p:cmAuthor>
  <p:cmAuthor id="8" name="Brand, Lori" initials="BL" lastIdx="12" clrIdx="7">
    <p:extLst>
      <p:ext uri="{19B8F6BF-5375-455C-9EA6-DF929625EA0E}">
        <p15:presenceInfo xmlns:p15="http://schemas.microsoft.com/office/powerpoint/2012/main" userId="S-1-5-21-320525181-1064506334-1441440523-160613" providerId="AD"/>
      </p:ext>
    </p:extLst>
  </p:cmAuthor>
  <p:cmAuthor id="2" name="Adena Goldberg" initials="AG" lastIdx="74" clrIdx="1">
    <p:extLst>
      <p:ext uri="{19B8F6BF-5375-455C-9EA6-DF929625EA0E}">
        <p15:presenceInfo xmlns:p15="http://schemas.microsoft.com/office/powerpoint/2012/main" userId="Adena Goldberg" providerId="None"/>
      </p:ext>
    </p:extLst>
  </p:cmAuthor>
  <p:cmAuthor id="9" name="Jillian Mongetta" initials="JM" lastIdx="6" clrIdx="8">
    <p:extLst>
      <p:ext uri="{19B8F6BF-5375-455C-9EA6-DF929625EA0E}">
        <p15:presenceInfo xmlns:p15="http://schemas.microsoft.com/office/powerpoint/2012/main" userId="Jillian Mongetta" providerId="None"/>
      </p:ext>
    </p:extLst>
  </p:cmAuthor>
  <p:cmAuthor id="3" name="Holly McDonnell" initials="HM" lastIdx="14" clrIdx="2">
    <p:extLst>
      <p:ext uri="{19B8F6BF-5375-455C-9EA6-DF929625EA0E}">
        <p15:presenceInfo xmlns:p15="http://schemas.microsoft.com/office/powerpoint/2012/main" userId="S::holly.mcdonnell@guidehouse.com::e6929356-6f15-4765-83d0-d066dfee44d5" providerId="AD"/>
      </p:ext>
    </p:extLst>
  </p:cmAuthor>
  <p:cmAuthor id="4" name="Stall, Jan" initials="SJ" lastIdx="3" clrIdx="3">
    <p:extLst>
      <p:ext uri="{19B8F6BF-5375-455C-9EA6-DF929625EA0E}">
        <p15:presenceInfo xmlns:p15="http://schemas.microsoft.com/office/powerpoint/2012/main" userId="S-1-5-21-320525181-1064506334-1441440523-82516" providerId="AD"/>
      </p:ext>
    </p:extLst>
  </p:cmAuthor>
  <p:cmAuthor id="5" name="Adena Goldberg" initials="AG [2]" lastIdx="9" clrIdx="4">
    <p:extLst>
      <p:ext uri="{19B8F6BF-5375-455C-9EA6-DF929625EA0E}">
        <p15:presenceInfo xmlns:p15="http://schemas.microsoft.com/office/powerpoint/2012/main" userId="S::agoldberg@guidehouse.com::c8bb8565-dcec-4755-81b6-27ab9e835528" providerId="AD"/>
      </p:ext>
    </p:extLst>
  </p:cmAuthor>
  <p:cmAuthor id="6" name="Guidehouse" initials="GH" lastIdx="16" clrIdx="5">
    <p:extLst>
      <p:ext uri="{19B8F6BF-5375-455C-9EA6-DF929625EA0E}">
        <p15:presenceInfo xmlns:p15="http://schemas.microsoft.com/office/powerpoint/2012/main" userId="Guidehou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70B"/>
    <a:srgbClr val="EAEFF7"/>
    <a:srgbClr val="DE9230"/>
    <a:srgbClr val="E6D8C5"/>
    <a:srgbClr val="A55525"/>
    <a:srgbClr val="A67D60"/>
    <a:srgbClr val="FEC200"/>
    <a:srgbClr val="95C3DB"/>
    <a:srgbClr val="AA540F"/>
    <a:srgbClr val="DA8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6224" autoAdjust="0"/>
  </p:normalViewPr>
  <p:slideViewPr>
    <p:cSldViewPr snapToGrid="0">
      <p:cViewPr varScale="1">
        <p:scale>
          <a:sx n="112" d="100"/>
          <a:sy n="112" d="100"/>
        </p:scale>
        <p:origin x="8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1E90C1-66F5-49E1-8D84-B39EB34E2056}" type="datetimeFigureOut">
              <a:rPr lang="en-US" smtClean="0"/>
              <a:t>4/6/2023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40A72A-3D6B-4792-84F8-50B49FFCDFF8}" type="slidenum">
              <a:rPr lang="en-US" smtClean="0"/>
              <a:t>‹#›</a:t>
            </a:fld>
            <a:endParaRPr lang="en-US" dirty="0"/>
          </a:p>
        </p:txBody>
      </p:sp>
    </p:spTree>
    <p:extLst>
      <p:ext uri="{BB962C8B-B14F-4D97-AF65-F5344CB8AC3E}">
        <p14:creationId xmlns:p14="http://schemas.microsoft.com/office/powerpoint/2010/main" val="61619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0B2012-1B38-4CC1-B7E6-48E851E99371}"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393822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E0F22-61E9-4583-BBEA-333D260A7738}"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94692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9AF3A-070D-4C79-8CDB-C40F23466482}"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0573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D55FB-67A9-4AE5-A0A9-2455A8DB3015}"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1666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C53B-D8B4-4542-9E66-EE1520F34CA7}"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1330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05E677-E0FA-4173-98A4-6D4F6D9B8F57}"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0816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30C3A2-22A4-4359-8F45-28FB96FB5594}" type="datetime1">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09601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69D5A-221E-4856-8742-3B96A25FD36A}" type="datetime1">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349466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FECD8-F741-4824-85B1-F5670AF0430A}" type="datetime1">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61560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A26437-C783-4595-B505-33111209936F}"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17042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DB075D-35D9-498D-8246-904EC27852D3}"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16464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24968-C343-45D1-875A-273FF21BFE29}" type="datetime1">
              <a:rPr lang="en-US" smtClean="0"/>
              <a:t>4/6/2023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F4CBE-FEAD-4C46-AD76-96E49AC1EC67}" type="slidenum">
              <a:rPr lang="en-US" smtClean="0"/>
              <a:t>‹#›</a:t>
            </a:fld>
            <a:endParaRPr lang="en-US" dirty="0"/>
          </a:p>
        </p:txBody>
      </p:sp>
    </p:spTree>
    <p:extLst>
      <p:ext uri="{BB962C8B-B14F-4D97-AF65-F5344CB8AC3E}">
        <p14:creationId xmlns:p14="http://schemas.microsoft.com/office/powerpoint/2010/main" val="131290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health.wyo.gov/healthcarefin/medicaid/school-based-services/" TargetMode="External"/><Relationship Id="rId4" Type="http://schemas.openxmlformats.org/officeDocument/2006/relationships/hyperlink" Target="mailto:justin.browning1@wy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rules.wyo.gov/Search.aspx?mod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546D215-D876-4FE1-9CCC-B2DB50739E3E}"/>
              </a:ext>
            </a:extLst>
          </p:cNvPr>
          <p:cNvPicPr>
            <a:picLocks noChangeAspect="1"/>
          </p:cNvPicPr>
          <p:nvPr/>
        </p:nvPicPr>
        <p:blipFill rotWithShape="1">
          <a:blip r:embed="rId2">
            <a:alphaModFix amt="20000"/>
          </a:blip>
          <a:srcRect l="7324" t="10017" r="1171" b="14189"/>
          <a:stretch/>
        </p:blipFill>
        <p:spPr>
          <a:xfrm>
            <a:off x="0" y="0"/>
            <a:ext cx="12192000" cy="6891050"/>
          </a:xfrm>
          <a:prstGeom prst="rect">
            <a:avLst/>
          </a:prstGeom>
        </p:spPr>
      </p:pic>
      <p:sp>
        <p:nvSpPr>
          <p:cNvPr id="2" name="Title 1"/>
          <p:cNvSpPr>
            <a:spLocks noGrp="1"/>
          </p:cNvSpPr>
          <p:nvPr>
            <p:ph type="ctrTitle"/>
          </p:nvPr>
        </p:nvSpPr>
        <p:spPr>
          <a:xfrm>
            <a:off x="1524000" y="2001839"/>
            <a:ext cx="9144000" cy="1508124"/>
          </a:xfrm>
        </p:spPr>
        <p:txBody>
          <a:bodyPr anchor="ctr" anchorCtr="0">
            <a:normAutofit fontScale="90000"/>
          </a:bodyPr>
          <a:lstStyle/>
          <a:p>
            <a:r>
              <a:rPr lang="en-US" altLang="en-US" sz="4400" b="1" dirty="0">
                <a:solidFill>
                  <a:srgbClr val="77370B"/>
                </a:solidFill>
              </a:rPr>
              <a:t/>
            </a:r>
            <a:br>
              <a:rPr lang="en-US" altLang="en-US" sz="4400" b="1" dirty="0">
                <a:solidFill>
                  <a:srgbClr val="77370B"/>
                </a:solidFill>
              </a:rPr>
            </a:br>
            <a:r>
              <a:rPr lang="en-US" altLang="en-US" sz="4400" b="1" dirty="0">
                <a:solidFill>
                  <a:srgbClr val="77370B"/>
                </a:solidFill>
              </a:rPr>
              <a:t>Wyoming Department of Health</a:t>
            </a:r>
            <a:br>
              <a:rPr lang="en-US" altLang="en-US" sz="4400" b="1" dirty="0">
                <a:solidFill>
                  <a:srgbClr val="77370B"/>
                </a:solidFill>
              </a:rPr>
            </a:br>
            <a:r>
              <a:rPr lang="en-US" altLang="en-US" sz="4400" b="1" dirty="0">
                <a:solidFill>
                  <a:srgbClr val="77370B"/>
                </a:solidFill>
              </a:rPr>
              <a:t>School-Based Services (SBS) Program</a:t>
            </a:r>
            <a:endParaRPr lang="en-US" sz="4400" b="1" dirty="0">
              <a:solidFill>
                <a:srgbClr val="77370B"/>
              </a:solidFill>
            </a:endParaRPr>
          </a:p>
        </p:txBody>
      </p:sp>
      <p:sp>
        <p:nvSpPr>
          <p:cNvPr id="3" name="Subtitle 2"/>
          <p:cNvSpPr>
            <a:spLocks noGrp="1"/>
          </p:cNvSpPr>
          <p:nvPr>
            <p:ph type="subTitle" idx="1"/>
          </p:nvPr>
        </p:nvSpPr>
        <p:spPr/>
        <p:txBody>
          <a:bodyPr>
            <a:normAutofit/>
          </a:bodyPr>
          <a:lstStyle/>
          <a:p>
            <a:r>
              <a:rPr lang="en-US" sz="2800" dirty="0"/>
              <a:t>Pilot Group April 2023 Meeting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3612"/>
            <a:ext cx="1389888" cy="1673679"/>
          </a:xfrm>
          <a:prstGeom prst="rect">
            <a:avLst/>
          </a:prstGeom>
          <a:noFill/>
          <a:ln>
            <a:noFill/>
          </a:ln>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p:txBody>
          <a:bodyPr/>
          <a:lstStyle/>
          <a:p>
            <a:fld id="{72AF4CBE-FEAD-4C46-AD76-96E49AC1EC67}" type="slidenum">
              <a:rPr lang="en-US" smtClean="0">
                <a:solidFill>
                  <a:schemeClr val="tx1"/>
                </a:solidFill>
              </a:rPr>
              <a:t>1</a:t>
            </a:fld>
            <a:endParaRPr lang="en-US" dirty="0">
              <a:solidFill>
                <a:schemeClr val="tx1"/>
              </a:solidFill>
            </a:endParaRPr>
          </a:p>
        </p:txBody>
      </p:sp>
      <p:pic>
        <p:nvPicPr>
          <p:cNvPr id="1026" name="Picture 2" descr="State&amp;#39;s Department Of Education Working On Plans For Federal Aid | Wyoming  Public Media">
            <a:extLst>
              <a:ext uri="{FF2B5EF4-FFF2-40B4-BE49-F238E27FC236}">
                <a16:creationId xmlns:a16="http://schemas.microsoft.com/office/drawing/2014/main" xmlns="" id="{FF4F1A0A-E9D9-4A35-9D45-653B5EE91D1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54" r="12395"/>
          <a:stretch/>
        </p:blipFill>
        <p:spPr bwMode="auto">
          <a:xfrm>
            <a:off x="1874842" y="193612"/>
            <a:ext cx="1391973"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6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5878" cy="1325563"/>
          </a:xfrm>
          <a:noFill/>
        </p:spPr>
        <p:txBody>
          <a:bodyPr anchorCtr="0">
            <a:normAutofit/>
          </a:bodyPr>
          <a:lstStyle/>
          <a:p>
            <a:r>
              <a:rPr lang="en-US" sz="4000" b="1" dirty="0">
                <a:solidFill>
                  <a:srgbClr val="77370B"/>
                </a:solidFill>
              </a:rPr>
              <a:t>Ordering, Referring, or Prescribing (ORP) Practitioners </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p:txBody>
          <a:bodyPr>
            <a:noAutofit/>
          </a:bodyPr>
          <a:lstStyle/>
          <a:p>
            <a:pPr marL="0" indent="0">
              <a:spcBef>
                <a:spcPts val="0"/>
              </a:spcBef>
              <a:buNone/>
            </a:pPr>
            <a:r>
              <a:rPr lang="en-US" sz="2400" dirty="0">
                <a:latin typeface="Calibri" panose="020F0502020204030204" pitchFamily="34" charset="0"/>
                <a:ea typeface="Calibri" panose="020F0502020204030204" pitchFamily="34" charset="0"/>
              </a:rPr>
              <a:t>Per federal regulation 42 C.F.R. § 440.130(a) to receive Medicaid reimbursement, services must be ordered, referred, or prescribed by a physician or other licensed practitioner of the healing arts. </a:t>
            </a:r>
          </a:p>
          <a:p>
            <a:pPr marL="0" indent="0">
              <a:spcBef>
                <a:spcPts val="0"/>
              </a:spcBef>
              <a:buNone/>
            </a:pPr>
            <a:endParaRPr lang="en-US" sz="2400" dirty="0">
              <a:effectLst/>
              <a:latin typeface="Calibri" panose="020F0502020204030204" pitchFamily="34" charset="0"/>
              <a:ea typeface="Calibri" panose="020F0502020204030204" pitchFamily="34" charset="0"/>
            </a:endParaRPr>
          </a:p>
          <a:p>
            <a:pPr marL="457200" lvl="1" indent="0">
              <a:spcBef>
                <a:spcPts val="0"/>
              </a:spcBef>
              <a:buNone/>
            </a:pPr>
            <a:r>
              <a:rPr lang="en-US" dirty="0">
                <a:effectLst/>
                <a:latin typeface="Calibri" panose="020F0502020204030204" pitchFamily="34" charset="0"/>
                <a:ea typeface="Calibri" panose="020F0502020204030204" pitchFamily="34" charset="0"/>
              </a:rPr>
              <a:t>“Diagnostic services,” except as otherwise provided under this subpart, includes any medical procedures or supplies </a:t>
            </a:r>
            <a:r>
              <a:rPr lang="en-US" u="sng" dirty="0">
                <a:effectLst/>
                <a:latin typeface="Calibri" panose="020F0502020204030204" pitchFamily="34" charset="0"/>
                <a:ea typeface="Calibri" panose="020F0502020204030204" pitchFamily="34" charset="0"/>
              </a:rPr>
              <a:t>recommended by a physician or other licensed practitioner of the healing arts, within the scope of his practice under State law</a:t>
            </a:r>
            <a:r>
              <a:rPr lang="en-US" dirty="0">
                <a:effectLst/>
                <a:latin typeface="Calibri" panose="020F0502020204030204" pitchFamily="34" charset="0"/>
                <a:ea typeface="Calibri" panose="020F0502020204030204" pitchFamily="34" charset="0"/>
              </a:rPr>
              <a:t>, to enable him to identify the existence, nature, or extent of illness, injury, or other health deviation in a beneficiary.”</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10</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2F5F1EA6-C099-544A-A31B-943559149D58}"/>
              </a:ext>
            </a:extLst>
          </p:cNvPr>
          <p:cNvSpPr txBox="1"/>
          <p:nvPr/>
        </p:nvSpPr>
        <p:spPr>
          <a:xfrm>
            <a:off x="1204666" y="6066602"/>
            <a:ext cx="10202945" cy="400110"/>
          </a:xfrm>
          <a:prstGeom prst="rect">
            <a:avLst/>
          </a:prstGeom>
          <a:solidFill>
            <a:srgbClr val="77370B"/>
          </a:solidFill>
        </p:spPr>
        <p:txBody>
          <a:bodyPr wrap="square" rtlCol="0">
            <a:spAutoFit/>
          </a:bodyPr>
          <a:lstStyle/>
          <a:p>
            <a:r>
              <a:rPr lang="en-US" sz="2000" dirty="0">
                <a:solidFill>
                  <a:srgbClr val="EAEFF7"/>
                </a:solidFill>
              </a:rPr>
              <a:t> **ORP Practitioners are highlighted in Section 3.3 of the WY SBS Program Provider Manual**</a:t>
            </a:r>
          </a:p>
        </p:txBody>
      </p:sp>
      <p:pic>
        <p:nvPicPr>
          <p:cNvPr id="6" name="Graphic 5" descr="Postit Notes with solid fill">
            <a:extLst>
              <a:ext uri="{FF2B5EF4-FFF2-40B4-BE49-F238E27FC236}">
                <a16:creationId xmlns:a16="http://schemas.microsoft.com/office/drawing/2014/main" xmlns="" id="{253EF589-947C-0528-5717-360F2E165E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5425" y="5688067"/>
            <a:ext cx="914400" cy="914400"/>
          </a:xfrm>
          <a:prstGeom prst="rect">
            <a:avLst/>
          </a:prstGeom>
        </p:spPr>
      </p:pic>
    </p:spTree>
    <p:extLst>
      <p:ext uri="{BB962C8B-B14F-4D97-AF65-F5344CB8AC3E}">
        <p14:creationId xmlns:p14="http://schemas.microsoft.com/office/powerpoint/2010/main" val="153531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26452" cy="1325563"/>
          </a:xfrm>
          <a:noFill/>
        </p:spPr>
        <p:txBody>
          <a:bodyPr anchorCtr="0">
            <a:normAutofit/>
          </a:bodyPr>
          <a:lstStyle/>
          <a:p>
            <a:r>
              <a:rPr lang="en-US" sz="4000" b="1" dirty="0">
                <a:solidFill>
                  <a:srgbClr val="77370B"/>
                </a:solidFill>
              </a:rPr>
              <a:t>Authorization of Services – Treatments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838200" y="1556825"/>
            <a:ext cx="10515600" cy="3456256"/>
          </a:xfrm>
        </p:spPr>
        <p:txBody>
          <a:bodyPr>
            <a:noAutofit/>
          </a:bodyPr>
          <a:lstStyle/>
          <a:p>
            <a:pPr marL="0" indent="0">
              <a:spcBef>
                <a:spcPts val="0"/>
              </a:spcBef>
              <a:buNone/>
            </a:pPr>
            <a:r>
              <a:rPr lang="en-US" sz="2400" dirty="0">
                <a:latin typeface="Calibri" panose="020F0502020204030204" pitchFamily="34" charset="0"/>
                <a:ea typeface="Calibri" panose="020F0502020204030204" pitchFamily="34" charset="0"/>
              </a:rPr>
              <a:t>All SBS treatments billed to Medicaid require authorization and must be a</a:t>
            </a:r>
            <a:r>
              <a:rPr lang="en-US" sz="2400" dirty="0">
                <a:effectLst/>
                <a:latin typeface="Calibri" panose="020F0502020204030204" pitchFamily="34" charset="0"/>
                <a:ea typeface="Calibri" panose="020F0502020204030204" pitchFamily="34" charset="0"/>
              </a:rPr>
              <a:t>uthorized by a practitioner who is a</a:t>
            </a:r>
            <a:r>
              <a:rPr lang="en-US" sz="2400" dirty="0">
                <a:latin typeface="Calibri" panose="020F0502020204030204" pitchFamily="34" charset="0"/>
                <a:ea typeface="Calibri" panose="020F0502020204030204" pitchFamily="34" charset="0"/>
              </a:rPr>
              <a:t>uthorized to order, refer/recommend, or prescribe services. </a:t>
            </a:r>
          </a:p>
          <a:p>
            <a:pPr marL="0" indent="0">
              <a:spcBef>
                <a:spcPts val="0"/>
              </a:spcBef>
              <a:buNone/>
            </a:pPr>
            <a:endParaRPr lang="en-US" sz="2400" dirty="0">
              <a:latin typeface="Calibri" panose="020F0502020204030204" pitchFamily="34" charset="0"/>
              <a:ea typeface="Calibri" panose="020F0502020204030204" pitchFamily="34" charset="0"/>
            </a:endParaRPr>
          </a:p>
          <a:p>
            <a:pPr marL="227013" lvl="2" indent="-227013">
              <a:spcBef>
                <a:spcPts val="0"/>
              </a:spcBef>
            </a:pPr>
            <a:r>
              <a:rPr lang="en-US" sz="1600" u="sng" dirty="0">
                <a:latin typeface="Calibri" panose="020F0502020204030204" pitchFamily="34" charset="0"/>
                <a:ea typeface="Calibri" panose="020F0502020204030204" pitchFamily="34" charset="0"/>
              </a:rPr>
              <a:t>Prescription: </a:t>
            </a:r>
            <a:r>
              <a:rPr lang="en-US" sz="1600" dirty="0">
                <a:latin typeface="Calibri" panose="020F0502020204030204" pitchFamily="34" charset="0"/>
                <a:ea typeface="Calibri" panose="020F0502020204030204" pitchFamily="34" charset="0"/>
              </a:rPr>
              <a:t>A written order from a licensed physician, podiatrist, or dentist for specialized treatment services. </a:t>
            </a:r>
          </a:p>
          <a:p>
            <a:pPr marL="227013" lvl="2" indent="-227013">
              <a:spcBef>
                <a:spcPts val="0"/>
              </a:spcBef>
            </a:pPr>
            <a:r>
              <a:rPr lang="en-US" sz="1600" u="sng" dirty="0">
                <a:latin typeface="Calibri" panose="020F0502020204030204" pitchFamily="34" charset="0"/>
                <a:ea typeface="Calibri" panose="020F0502020204030204" pitchFamily="34" charset="0"/>
              </a:rPr>
              <a:t>Referral/Recommendation: </a:t>
            </a:r>
            <a:r>
              <a:rPr lang="en-US" sz="1600" dirty="0">
                <a:latin typeface="Calibri" panose="020F0502020204030204" pitchFamily="34" charset="0"/>
                <a:ea typeface="Calibri" panose="020F0502020204030204" pitchFamily="34" charset="0"/>
              </a:rPr>
              <a:t>Less formal than a prescription, but meets certain documentation requirements (i.e., student name, date, reason for referral, name and signature of practitioner).</a:t>
            </a:r>
          </a:p>
          <a:p>
            <a:pPr marL="227013" lvl="2" indent="-227013">
              <a:spcBef>
                <a:spcPts val="0"/>
              </a:spcBef>
            </a:pPr>
            <a:r>
              <a:rPr lang="en-US" sz="1600" u="sng" dirty="0">
                <a:latin typeface="Calibri" panose="020F0502020204030204" pitchFamily="34" charset="0"/>
                <a:ea typeface="Calibri" panose="020F0502020204030204" pitchFamily="34" charset="0"/>
              </a:rPr>
              <a:t>Order: </a:t>
            </a:r>
            <a:r>
              <a:rPr lang="en-US" sz="1600" dirty="0">
                <a:latin typeface="Calibri" panose="020F0502020204030204" pitchFamily="34" charset="0"/>
                <a:ea typeface="Calibri" panose="020F0502020204030204" pitchFamily="34" charset="0"/>
              </a:rPr>
              <a:t>May consist of a note in the student’s file that indicates the observations/reasons for recommendation, practitioner type, name, and signature. </a:t>
            </a:r>
            <a:endParaRPr lang="en-US" sz="2500" dirty="0">
              <a:latin typeface="Calibri" panose="020F0502020204030204" pitchFamily="34" charset="0"/>
              <a:ea typeface="Calibri" panose="020F0502020204030204" pitchFamily="34" charset="0"/>
            </a:endParaRPr>
          </a:p>
          <a:p>
            <a:pPr marL="0" lvl="2" indent="0">
              <a:spcBef>
                <a:spcPts val="0"/>
              </a:spcBef>
              <a:buNone/>
            </a:pPr>
            <a:endParaRPr lang="en-US" sz="2500" dirty="0">
              <a:latin typeface="Calibri" panose="020F0502020204030204" pitchFamily="34" charset="0"/>
              <a:ea typeface="Calibri" panose="020F0502020204030204" pitchFamily="34" charset="0"/>
            </a:endParaRPr>
          </a:p>
          <a:p>
            <a:pPr marL="0" lvl="2" indent="0">
              <a:spcBef>
                <a:spcPts val="0"/>
              </a:spcBef>
              <a:buNone/>
            </a:pPr>
            <a:r>
              <a:rPr lang="en-US" sz="2400" dirty="0">
                <a:latin typeface="Calibri" panose="020F0502020204030204" pitchFamily="34" charset="0"/>
                <a:ea typeface="Calibri" panose="020F0502020204030204" pitchFamily="34" charset="0"/>
              </a:rPr>
              <a:t>So long as the ORP Provider is part of the IEP team and signs the IEP, the IEP can be considered the necessary authorization for all services except for nursing services.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11</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B327BC7F-7030-6A8A-EF2C-9EAF35B1699A}"/>
              </a:ext>
            </a:extLst>
          </p:cNvPr>
          <p:cNvSpPr txBox="1"/>
          <p:nvPr/>
        </p:nvSpPr>
        <p:spPr>
          <a:xfrm>
            <a:off x="1420305" y="5846543"/>
            <a:ext cx="9762241" cy="646331"/>
          </a:xfrm>
          <a:prstGeom prst="rect">
            <a:avLst/>
          </a:prstGeom>
          <a:solidFill>
            <a:srgbClr val="77370B"/>
          </a:solidFill>
        </p:spPr>
        <p:txBody>
          <a:bodyPr wrap="square" rtlCol="0">
            <a:spAutoFit/>
          </a:bodyPr>
          <a:lstStyle/>
          <a:p>
            <a:r>
              <a:rPr lang="en-US" dirty="0">
                <a:solidFill>
                  <a:schemeClr val="bg1"/>
                </a:solidFill>
              </a:rPr>
              <a:t>All documentation supporting the IEP authorization such as assessments, evaluations, recommendations, should be included in the student’s file.</a:t>
            </a:r>
          </a:p>
        </p:txBody>
      </p:sp>
      <p:pic>
        <p:nvPicPr>
          <p:cNvPr id="6" name="Graphic 5" descr="Meeting with solid fill">
            <a:extLst>
              <a:ext uri="{FF2B5EF4-FFF2-40B4-BE49-F238E27FC236}">
                <a16:creationId xmlns:a16="http://schemas.microsoft.com/office/drawing/2014/main" xmlns="" id="{B382C5AB-443E-73F0-74C3-6330B5601C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1000" y="5712509"/>
            <a:ext cx="914400" cy="914400"/>
          </a:xfrm>
          <a:prstGeom prst="rect">
            <a:avLst/>
          </a:prstGeom>
        </p:spPr>
      </p:pic>
    </p:spTree>
    <p:extLst>
      <p:ext uri="{BB962C8B-B14F-4D97-AF65-F5344CB8AC3E}">
        <p14:creationId xmlns:p14="http://schemas.microsoft.com/office/powerpoint/2010/main" val="2251611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26452" cy="1325563"/>
          </a:xfrm>
          <a:noFill/>
        </p:spPr>
        <p:txBody>
          <a:bodyPr anchorCtr="0">
            <a:normAutofit/>
          </a:bodyPr>
          <a:lstStyle/>
          <a:p>
            <a:r>
              <a:rPr lang="en-US" sz="4000" b="1" dirty="0">
                <a:solidFill>
                  <a:srgbClr val="77370B"/>
                </a:solidFill>
              </a:rPr>
              <a:t>Authorization of Services – Nursing Services </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838200" y="1556825"/>
            <a:ext cx="10515600" cy="3456256"/>
          </a:xfrm>
        </p:spPr>
        <p:txBody>
          <a:bodyPr>
            <a:noAutofit/>
          </a:bodyPr>
          <a:lstStyle/>
          <a:p>
            <a:pPr marL="0" lvl="2" indent="0">
              <a:spcBef>
                <a:spcPts val="0"/>
              </a:spcBef>
              <a:buNone/>
            </a:pPr>
            <a:endParaRPr lang="en-US" sz="2500" dirty="0">
              <a:latin typeface="Calibri" panose="020F0502020204030204" pitchFamily="34" charset="0"/>
              <a:ea typeface="Calibri" panose="020F0502020204030204" pitchFamily="34" charset="0"/>
            </a:endParaRPr>
          </a:p>
          <a:p>
            <a:pPr marL="0" lvl="2" indent="0">
              <a:spcBef>
                <a:spcPts val="0"/>
              </a:spcBef>
              <a:buNone/>
            </a:pPr>
            <a:r>
              <a:rPr lang="en-US" sz="2400" dirty="0">
                <a:latin typeface="Calibri" panose="020F0502020204030204" pitchFamily="34" charset="0"/>
                <a:ea typeface="Calibri" panose="020F0502020204030204" pitchFamily="34" charset="0"/>
              </a:rPr>
              <a:t>So long as the ORP Provider is part of the IEP team and signs the IEP, the IEP can be considered the necessary authorization for all services except for nursing services.</a:t>
            </a:r>
          </a:p>
          <a:p>
            <a:pPr marL="0" lvl="2" indent="0">
              <a:spcBef>
                <a:spcPts val="0"/>
              </a:spcBef>
              <a:buNone/>
            </a:pPr>
            <a:endParaRPr lang="en-US" sz="2400" dirty="0">
              <a:latin typeface="Calibri" panose="020F0502020204030204" pitchFamily="34" charset="0"/>
              <a:ea typeface="Calibri" panose="020F0502020204030204" pitchFamily="34" charset="0"/>
            </a:endParaRPr>
          </a:p>
          <a:p>
            <a:pPr marL="0" lvl="2" indent="0">
              <a:spcBef>
                <a:spcPts val="0"/>
              </a:spcBef>
              <a:buNone/>
            </a:pPr>
            <a:endParaRPr lang="en-US" sz="2400" dirty="0">
              <a:latin typeface="Calibri" panose="020F0502020204030204" pitchFamily="34" charset="0"/>
              <a:ea typeface="Calibri" panose="020F0502020204030204" pitchFamily="34" charset="0"/>
            </a:endParaRPr>
          </a:p>
          <a:p>
            <a:pPr marL="0" lvl="2" indent="0">
              <a:spcBef>
                <a:spcPts val="0"/>
              </a:spcBef>
              <a:buNone/>
            </a:pPr>
            <a:r>
              <a:rPr lang="en-US" sz="2400" dirty="0">
                <a:latin typeface="Calibri" panose="020F0502020204030204" pitchFamily="34" charset="0"/>
                <a:ea typeface="Calibri" panose="020F0502020204030204" pitchFamily="34" charset="0"/>
              </a:rPr>
              <a:t>For nursing services, an additional written order/prescription (in addition to the IEP) is required by a Licensed Registered Nurse, School Nurse RN, Licensed Advanced Practice Registered Nurse, physician assistant, or physician within the scope of their practice under State law.</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12</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B327BC7F-7030-6A8A-EF2C-9EAF35B1699A}"/>
              </a:ext>
            </a:extLst>
          </p:cNvPr>
          <p:cNvSpPr txBox="1"/>
          <p:nvPr/>
        </p:nvSpPr>
        <p:spPr>
          <a:xfrm>
            <a:off x="1295400" y="5846543"/>
            <a:ext cx="9762241" cy="646331"/>
          </a:xfrm>
          <a:prstGeom prst="rect">
            <a:avLst/>
          </a:prstGeom>
          <a:solidFill>
            <a:srgbClr val="77370B"/>
          </a:solidFill>
        </p:spPr>
        <p:txBody>
          <a:bodyPr wrap="square" rtlCol="0">
            <a:spAutoFit/>
          </a:bodyPr>
          <a:lstStyle/>
          <a:p>
            <a:r>
              <a:rPr lang="en-US" dirty="0">
                <a:solidFill>
                  <a:schemeClr val="bg1"/>
                </a:solidFill>
              </a:rPr>
              <a:t>All documentation supporting the IEP authorization such as assessments, evaluations, recommendations, should be included in the student’s file.</a:t>
            </a:r>
          </a:p>
        </p:txBody>
      </p:sp>
      <p:pic>
        <p:nvPicPr>
          <p:cNvPr id="6" name="Graphic 5" descr="Meeting with solid fill">
            <a:extLst>
              <a:ext uri="{FF2B5EF4-FFF2-40B4-BE49-F238E27FC236}">
                <a16:creationId xmlns:a16="http://schemas.microsoft.com/office/drawing/2014/main" xmlns="" id="{B382C5AB-443E-73F0-74C3-6330B5601C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1000" y="5712509"/>
            <a:ext cx="914400" cy="914400"/>
          </a:xfrm>
          <a:prstGeom prst="rect">
            <a:avLst/>
          </a:prstGeom>
        </p:spPr>
      </p:pic>
    </p:spTree>
    <p:extLst>
      <p:ext uri="{BB962C8B-B14F-4D97-AF65-F5344CB8AC3E}">
        <p14:creationId xmlns:p14="http://schemas.microsoft.com/office/powerpoint/2010/main" val="193464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5878" cy="1325563"/>
          </a:xfrm>
          <a:noFill/>
        </p:spPr>
        <p:txBody>
          <a:bodyPr anchorCtr="0">
            <a:normAutofit/>
          </a:bodyPr>
          <a:lstStyle/>
          <a:p>
            <a:r>
              <a:rPr lang="en-US" sz="4000" b="1" dirty="0">
                <a:solidFill>
                  <a:srgbClr val="77370B"/>
                </a:solidFill>
              </a:rPr>
              <a:t>ORP Providers for IEP/IFSP Treatment Services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838200" y="1825625"/>
            <a:ext cx="10515600" cy="1325563"/>
          </a:xfrm>
        </p:spPr>
        <p:txBody>
          <a:bodyPr>
            <a:noAutofit/>
          </a:bodyPr>
          <a:lstStyle/>
          <a:p>
            <a:pPr marL="0" indent="0">
              <a:spcBef>
                <a:spcPts val="0"/>
              </a:spcBef>
              <a:buNone/>
            </a:pPr>
            <a:r>
              <a:rPr lang="en-US" sz="2400" dirty="0">
                <a:effectLst/>
                <a:latin typeface="Calibri" panose="020F0502020204030204" pitchFamily="34" charset="0"/>
                <a:ea typeface="Calibri" panose="020F0502020204030204" pitchFamily="34" charset="0"/>
              </a:rPr>
              <a:t>For the SBS Program</a:t>
            </a:r>
            <a:r>
              <a:rPr lang="en-US" sz="2400" dirty="0">
                <a:latin typeface="Calibri" panose="020F0502020204030204" pitchFamily="34" charset="0"/>
                <a:ea typeface="Calibri" panose="020F0502020204030204" pitchFamily="34" charset="0"/>
              </a:rPr>
              <a:t>, the following providers may order, refer/recommend, prescribe services for an IEP/IFSP per their scope of practice. </a:t>
            </a:r>
          </a:p>
          <a:p>
            <a:pPr marL="0" indent="0">
              <a:spcBef>
                <a:spcPts val="0"/>
              </a:spcBef>
              <a:buNone/>
            </a:pPr>
            <a:endParaRPr lang="en-US" sz="1800" dirty="0">
              <a:latin typeface="Calibri" panose="020F0502020204030204" pitchFamily="34" charset="0"/>
              <a:ea typeface="Calibri" panose="020F0502020204030204" pitchFamily="34" charset="0"/>
            </a:endParaRPr>
          </a:p>
          <a:p>
            <a:pPr marL="0" indent="0">
              <a:spcBef>
                <a:spcPts val="0"/>
              </a:spcBef>
              <a:buNone/>
            </a:pPr>
            <a:endParaRPr lang="en-US" sz="1800" dirty="0">
              <a:latin typeface="Calibri" panose="020F0502020204030204" pitchFamily="34" charset="0"/>
              <a:ea typeface="Calibri" panose="020F0502020204030204" pitchFamily="34" charset="0"/>
            </a:endParaRPr>
          </a:p>
          <a:p>
            <a:pPr marL="0" indent="0">
              <a:spcBef>
                <a:spcPts val="0"/>
              </a:spcBef>
              <a:buNone/>
            </a:pPr>
            <a:endParaRPr lang="en-US" sz="1800" dirty="0">
              <a:latin typeface="Calibri" panose="020F0502020204030204" pitchFamily="34" charset="0"/>
              <a:ea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rPr>
              <a:t>Occupational Therapist</a:t>
            </a:r>
          </a:p>
          <a:p>
            <a:pPr>
              <a:spcBef>
                <a:spcPts val="0"/>
              </a:spcBef>
            </a:pPr>
            <a:r>
              <a:rPr lang="en-US" sz="1800" dirty="0">
                <a:latin typeface="Calibri" panose="020F0502020204030204" pitchFamily="34" charset="0"/>
                <a:ea typeface="Calibri" panose="020F0502020204030204" pitchFamily="34" charset="0"/>
              </a:rPr>
              <a:t>Licensed Registered Nurse</a:t>
            </a:r>
          </a:p>
          <a:p>
            <a:pPr>
              <a:spcBef>
                <a:spcPts val="0"/>
              </a:spcBef>
            </a:pPr>
            <a:r>
              <a:rPr lang="en-US" sz="1800" dirty="0">
                <a:effectLst/>
                <a:latin typeface="Calibri" panose="020F0502020204030204" pitchFamily="34" charset="0"/>
                <a:ea typeface="Calibri" panose="020F0502020204030204" pitchFamily="34" charset="0"/>
              </a:rPr>
              <a:t>School Nurse RN</a:t>
            </a:r>
          </a:p>
          <a:p>
            <a:pPr>
              <a:spcBef>
                <a:spcPts val="0"/>
              </a:spcBef>
            </a:pPr>
            <a:r>
              <a:rPr lang="en-US" sz="1800" dirty="0">
                <a:latin typeface="Calibri" panose="020F0502020204030204" pitchFamily="34" charset="0"/>
                <a:ea typeface="Calibri" panose="020F0502020204030204" pitchFamily="34" charset="0"/>
              </a:rPr>
              <a:t>Licensed Advanced Practice Registered Nurse</a:t>
            </a:r>
          </a:p>
          <a:p>
            <a:pPr>
              <a:spcBef>
                <a:spcPts val="0"/>
              </a:spcBef>
            </a:pPr>
            <a:r>
              <a:rPr lang="en-US" sz="1800" dirty="0">
                <a:latin typeface="Calibri" panose="020F0502020204030204" pitchFamily="34" charset="0"/>
                <a:ea typeface="Calibri" panose="020F0502020204030204" pitchFamily="34" charset="0"/>
              </a:rPr>
              <a:t>Speech-Language Pathologist</a:t>
            </a:r>
          </a:p>
          <a:p>
            <a:pPr>
              <a:spcBef>
                <a:spcPts val="0"/>
              </a:spcBef>
            </a:pPr>
            <a:r>
              <a:rPr lang="en-US" sz="1800" dirty="0">
                <a:latin typeface="Calibri" panose="020F0502020204030204" pitchFamily="34" charset="0"/>
                <a:ea typeface="Calibri" panose="020F0502020204030204" pitchFamily="34" charset="0"/>
              </a:rPr>
              <a:t>Licensed Audiologist</a:t>
            </a:r>
          </a:p>
          <a:p>
            <a:pPr>
              <a:spcBef>
                <a:spcPts val="0"/>
              </a:spcBef>
            </a:pPr>
            <a:r>
              <a:rPr lang="en-US" sz="1800" dirty="0">
                <a:latin typeface="Calibri" panose="020F0502020204030204" pitchFamily="34" charset="0"/>
                <a:ea typeface="Calibri" panose="020F0502020204030204" pitchFamily="34" charset="0"/>
              </a:rPr>
              <a:t>Physical Therapist</a:t>
            </a:r>
          </a:p>
          <a:p>
            <a:pPr>
              <a:spcBef>
                <a:spcPts val="0"/>
              </a:spcBef>
            </a:pPr>
            <a:endParaRPr lang="en-US" sz="1800" dirty="0">
              <a:latin typeface="Calibri" panose="020F0502020204030204" pitchFamily="34" charset="0"/>
              <a:ea typeface="Calibri" panose="020F0502020204030204" pitchFamily="34" charset="0"/>
            </a:endParaRPr>
          </a:p>
          <a:p>
            <a:pPr>
              <a:spcBef>
                <a:spcPts val="0"/>
              </a:spcBef>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13</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2F5F1EA6-C099-544A-A31B-943559149D58}"/>
              </a:ext>
            </a:extLst>
          </p:cNvPr>
          <p:cNvSpPr txBox="1"/>
          <p:nvPr/>
        </p:nvSpPr>
        <p:spPr>
          <a:xfrm>
            <a:off x="1204666" y="6066602"/>
            <a:ext cx="10202945" cy="400110"/>
          </a:xfrm>
          <a:prstGeom prst="rect">
            <a:avLst/>
          </a:prstGeom>
          <a:solidFill>
            <a:srgbClr val="77370B"/>
          </a:solidFill>
        </p:spPr>
        <p:txBody>
          <a:bodyPr wrap="square" rtlCol="0">
            <a:spAutoFit/>
          </a:bodyPr>
          <a:lstStyle/>
          <a:p>
            <a:r>
              <a:rPr lang="en-US" sz="2000" dirty="0">
                <a:solidFill>
                  <a:srgbClr val="EAEFF7"/>
                </a:solidFill>
              </a:rPr>
              <a:t> **ORP Practitioners are highlighted in Section 3.3 of the WY SBS Program Provider Manual**</a:t>
            </a:r>
          </a:p>
        </p:txBody>
      </p:sp>
      <p:pic>
        <p:nvPicPr>
          <p:cNvPr id="6" name="Graphic 5" descr="Postit Notes with solid fill">
            <a:extLst>
              <a:ext uri="{FF2B5EF4-FFF2-40B4-BE49-F238E27FC236}">
                <a16:creationId xmlns:a16="http://schemas.microsoft.com/office/drawing/2014/main" xmlns="" id="{253EF589-947C-0528-5717-360F2E165E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5425" y="5688067"/>
            <a:ext cx="914400" cy="914400"/>
          </a:xfrm>
          <a:prstGeom prst="rect">
            <a:avLst/>
          </a:prstGeom>
        </p:spPr>
      </p:pic>
      <p:sp>
        <p:nvSpPr>
          <p:cNvPr id="4" name="TextBox 3">
            <a:extLst>
              <a:ext uri="{FF2B5EF4-FFF2-40B4-BE49-F238E27FC236}">
                <a16:creationId xmlns:a16="http://schemas.microsoft.com/office/drawing/2014/main" xmlns="" id="{11185733-1D40-F075-73D6-A1DA89D2E466}"/>
              </a:ext>
            </a:extLst>
          </p:cNvPr>
          <p:cNvSpPr txBox="1"/>
          <p:nvPr/>
        </p:nvSpPr>
        <p:spPr>
          <a:xfrm>
            <a:off x="5910606" y="3250512"/>
            <a:ext cx="478881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Licensed Clinical Psychologist</a:t>
            </a:r>
          </a:p>
          <a:p>
            <a:pPr marL="285750" indent="-285750">
              <a:buFont typeface="Arial" panose="020B0604020202020204" pitchFamily="34" charset="0"/>
              <a:buChar char="•"/>
            </a:pPr>
            <a:r>
              <a:rPr lang="en-US" dirty="0"/>
              <a:t>Credentialed School Psychologist</a:t>
            </a:r>
          </a:p>
          <a:p>
            <a:pPr marL="285750" indent="-285750">
              <a:buFont typeface="Arial" panose="020B0604020202020204" pitchFamily="34" charset="0"/>
              <a:buChar char="•"/>
            </a:pPr>
            <a:r>
              <a:rPr lang="en-US" dirty="0"/>
              <a:t>Licensed Clinical Social Worker</a:t>
            </a:r>
          </a:p>
          <a:p>
            <a:pPr marL="285750" indent="-285750">
              <a:buFont typeface="Arial" panose="020B0604020202020204" pitchFamily="34" charset="0"/>
              <a:buChar char="•"/>
            </a:pPr>
            <a:r>
              <a:rPr lang="en-US" dirty="0"/>
              <a:t>Licensed Marriage and Family Therapist</a:t>
            </a:r>
          </a:p>
          <a:p>
            <a:pPr marL="285750" indent="-285750">
              <a:buFont typeface="Arial" panose="020B0604020202020204" pitchFamily="34" charset="0"/>
              <a:buChar char="•"/>
            </a:pPr>
            <a:r>
              <a:rPr lang="en-US" dirty="0"/>
              <a:t>Licensed Professional Counselor</a:t>
            </a:r>
          </a:p>
          <a:p>
            <a:pPr marL="285750" indent="-285750">
              <a:buFont typeface="Arial" panose="020B0604020202020204" pitchFamily="34" charset="0"/>
              <a:buChar char="•"/>
            </a:pPr>
            <a:r>
              <a:rPr lang="en-US" dirty="0"/>
              <a:t>Licensed Behavior Analyst </a:t>
            </a:r>
          </a:p>
        </p:txBody>
      </p:sp>
    </p:spTree>
    <p:extLst>
      <p:ext uri="{BB962C8B-B14F-4D97-AF65-F5344CB8AC3E}">
        <p14:creationId xmlns:p14="http://schemas.microsoft.com/office/powerpoint/2010/main" val="641066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Licensed ORP Practitioners for the SBS Program</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14</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xmlns="" id="{F3623ED1-FE6A-4F4F-064D-18A1C85768C0}"/>
              </a:ext>
            </a:extLst>
          </p:cNvPr>
          <p:cNvGraphicFramePr>
            <a:graphicFrameLocks noGrp="1"/>
          </p:cNvGraphicFramePr>
          <p:nvPr/>
        </p:nvGraphicFramePr>
        <p:xfrm>
          <a:off x="2549807" y="1825625"/>
          <a:ext cx="7092385" cy="4351338"/>
        </p:xfrm>
        <a:graphic>
          <a:graphicData uri="http://schemas.openxmlformats.org/drawingml/2006/table">
            <a:tbl>
              <a:tblPr/>
              <a:tblGrid>
                <a:gridCol w="236807">
                  <a:extLst>
                    <a:ext uri="{9D8B030D-6E8A-4147-A177-3AD203B41FA5}">
                      <a16:colId xmlns:a16="http://schemas.microsoft.com/office/drawing/2014/main" xmlns="" val="3893550409"/>
                    </a:ext>
                  </a:extLst>
                </a:gridCol>
                <a:gridCol w="1728695">
                  <a:extLst>
                    <a:ext uri="{9D8B030D-6E8A-4147-A177-3AD203B41FA5}">
                      <a16:colId xmlns:a16="http://schemas.microsoft.com/office/drawing/2014/main" xmlns="" val="1139013891"/>
                    </a:ext>
                  </a:extLst>
                </a:gridCol>
                <a:gridCol w="1539249">
                  <a:extLst>
                    <a:ext uri="{9D8B030D-6E8A-4147-A177-3AD203B41FA5}">
                      <a16:colId xmlns:a16="http://schemas.microsoft.com/office/drawing/2014/main" xmlns="" val="3947814160"/>
                    </a:ext>
                  </a:extLst>
                </a:gridCol>
                <a:gridCol w="840667">
                  <a:extLst>
                    <a:ext uri="{9D8B030D-6E8A-4147-A177-3AD203B41FA5}">
                      <a16:colId xmlns:a16="http://schemas.microsoft.com/office/drawing/2014/main" xmlns="" val="2903745965"/>
                    </a:ext>
                  </a:extLst>
                </a:gridCol>
                <a:gridCol w="1041953">
                  <a:extLst>
                    <a:ext uri="{9D8B030D-6E8A-4147-A177-3AD203B41FA5}">
                      <a16:colId xmlns:a16="http://schemas.microsoft.com/office/drawing/2014/main" xmlns="" val="3652864350"/>
                    </a:ext>
                  </a:extLst>
                </a:gridCol>
                <a:gridCol w="1705014">
                  <a:extLst>
                    <a:ext uri="{9D8B030D-6E8A-4147-A177-3AD203B41FA5}">
                      <a16:colId xmlns:a16="http://schemas.microsoft.com/office/drawing/2014/main" xmlns="" val="1162166586"/>
                    </a:ext>
                  </a:extLst>
                </a:gridCol>
              </a:tblGrid>
              <a:tr h="668981">
                <a:tc>
                  <a:txBody>
                    <a:bodyPr/>
                    <a:lstStyle/>
                    <a:p>
                      <a:pPr algn="ctr" fontAlgn="ctr"/>
                      <a:r>
                        <a:rPr lang="en-US" sz="1300" b="1" i="0" u="none" strike="noStrike" dirty="0">
                          <a:solidFill>
                            <a:srgbClr val="FFFFFF"/>
                          </a:solidFill>
                          <a:effectLst/>
                          <a:latin typeface="Arial" panose="020B0604020202020204" pitchFamily="34" charset="0"/>
                        </a:rPr>
                        <a:t>#</a:t>
                      </a:r>
                    </a:p>
                  </a:txBody>
                  <a:tcPr marL="5920" marR="5920" marT="59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Service</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Provider Title</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NPI Needed?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Taxonomy</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Ordering, Referring, Prescribing Provider</a:t>
                      </a:r>
                    </a:p>
                  </a:txBody>
                  <a:tcPr marL="5920" marR="5920" marT="592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3395454734"/>
                  </a:ext>
                </a:extLst>
              </a:tr>
              <a:tr h="367052">
                <a:tc>
                  <a:txBody>
                    <a:bodyPr/>
                    <a:lstStyle/>
                    <a:p>
                      <a:pPr algn="ctr" fontAlgn="b"/>
                      <a:r>
                        <a:rPr lang="en-US" sz="1100" b="0" i="0" u="none" strike="noStrike" dirty="0">
                          <a:solidFill>
                            <a:srgbClr val="000000"/>
                          </a:solidFill>
                          <a:effectLst/>
                          <a:latin typeface="Arial" panose="020B0604020202020204" pitchFamily="34" charset="0"/>
                        </a:rPr>
                        <a:t>1</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1100" b="0" i="0" u="none" strike="noStrike" dirty="0">
                          <a:solidFill>
                            <a:srgbClr val="000000"/>
                          </a:solidFill>
                          <a:effectLst/>
                          <a:latin typeface="Arial" panose="020B0604020202020204" pitchFamily="34" charset="0"/>
                        </a:rPr>
                        <a:t>Occupational Therapy</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Occupational Therapist</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225X00000X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540205834"/>
                  </a:ext>
                </a:extLst>
              </a:tr>
              <a:tr h="556498">
                <a:tc>
                  <a:txBody>
                    <a:bodyPr/>
                    <a:lstStyle/>
                    <a:p>
                      <a:pPr algn="ctr" fontAlgn="b"/>
                      <a:r>
                        <a:rPr lang="en-US" sz="1100" b="0" i="0" u="none" strike="noStrike" dirty="0">
                          <a:solidFill>
                            <a:srgbClr val="000000"/>
                          </a:solidFill>
                          <a:effectLst/>
                          <a:latin typeface="Arial" panose="020B0604020202020204" pitchFamily="34" charset="0"/>
                        </a:rPr>
                        <a:t>2</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Occupational Therapy Assistant</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21910808"/>
                  </a:ext>
                </a:extLst>
              </a:tr>
              <a:tr h="367052">
                <a:tc>
                  <a:txBody>
                    <a:bodyPr/>
                    <a:lstStyle/>
                    <a:p>
                      <a:pPr algn="ctr" fontAlgn="b"/>
                      <a:r>
                        <a:rPr lang="en-US" sz="1100" b="0" i="0" u="none" strike="noStrike" dirty="0">
                          <a:solidFill>
                            <a:srgbClr val="000000"/>
                          </a:solidFill>
                          <a:effectLst/>
                          <a:latin typeface="Arial" panose="020B0604020202020204" pitchFamily="34" charset="0"/>
                        </a:rPr>
                        <a:t>1</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6">
                  <a:txBody>
                    <a:bodyPr/>
                    <a:lstStyle/>
                    <a:p>
                      <a:pPr algn="ctr" fontAlgn="ctr"/>
                      <a:r>
                        <a:rPr lang="en-US" sz="1100" b="0" i="0" u="none" strike="noStrike" dirty="0">
                          <a:solidFill>
                            <a:srgbClr val="000000"/>
                          </a:solidFill>
                          <a:effectLst/>
                          <a:latin typeface="Arial" panose="020B0604020202020204" pitchFamily="34" charset="0"/>
                        </a:rPr>
                        <a:t>Nursing Services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Licensed Registered Nurse (RN)</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163W00000X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516399506"/>
                  </a:ext>
                </a:extLst>
              </a:tr>
              <a:tr h="367052">
                <a:tc>
                  <a:txBody>
                    <a:bodyPr/>
                    <a:lstStyle/>
                    <a:p>
                      <a:pPr algn="ctr" fontAlgn="b"/>
                      <a:r>
                        <a:rPr lang="en-US" sz="1100" b="0" i="0" u="none" strike="noStrike" dirty="0">
                          <a:solidFill>
                            <a:srgbClr val="000000"/>
                          </a:solidFill>
                          <a:effectLst/>
                          <a:latin typeface="Arial" panose="020B0604020202020204" pitchFamily="34" charset="0"/>
                        </a:rPr>
                        <a:t>2</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School Nurse RN</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163WS0200X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70374854"/>
                  </a:ext>
                </a:extLst>
              </a:tr>
              <a:tr h="550577">
                <a:tc>
                  <a:txBody>
                    <a:bodyPr/>
                    <a:lstStyle/>
                    <a:p>
                      <a:pPr algn="ctr" fontAlgn="b"/>
                      <a:r>
                        <a:rPr lang="en-US" sz="1100" b="0" i="0" u="none" strike="noStrike" dirty="0">
                          <a:solidFill>
                            <a:srgbClr val="000000"/>
                          </a:solidFill>
                          <a:effectLst/>
                          <a:latin typeface="Arial" panose="020B0604020202020204" pitchFamily="34" charset="0"/>
                        </a:rPr>
                        <a:t>3</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Licensed Advanced Practice Registered Nurse (APRN)</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364SP0808X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400483023"/>
                  </a:ext>
                </a:extLst>
              </a:tr>
              <a:tr h="550577">
                <a:tc>
                  <a:txBody>
                    <a:bodyPr/>
                    <a:lstStyle/>
                    <a:p>
                      <a:pPr algn="ctr" fontAlgn="b"/>
                      <a:r>
                        <a:rPr lang="en-US" sz="1100" b="0" i="0" u="none" strike="noStrike" dirty="0">
                          <a:solidFill>
                            <a:srgbClr val="000000"/>
                          </a:solidFill>
                          <a:effectLst/>
                          <a:latin typeface="Arial" panose="020B0604020202020204" pitchFamily="34" charset="0"/>
                        </a:rPr>
                        <a:t>4</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 Licensed Practical Nurse (LPN)</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164W00000X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896479898"/>
                  </a:ext>
                </a:extLst>
              </a:tr>
              <a:tr h="550577">
                <a:tc>
                  <a:txBody>
                    <a:bodyPr/>
                    <a:lstStyle/>
                    <a:p>
                      <a:pPr algn="ctr" fontAlgn="b"/>
                      <a:r>
                        <a:rPr lang="en-US" sz="1100" b="0" i="0" u="none" strike="noStrike" dirty="0">
                          <a:solidFill>
                            <a:srgbClr val="000000"/>
                          </a:solidFill>
                          <a:effectLst/>
                          <a:latin typeface="Arial" panose="020B0604020202020204" pitchFamily="34" charset="0"/>
                        </a:rPr>
                        <a:t>5</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School Nurse LPN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164X00000X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1422342"/>
                  </a:ext>
                </a:extLst>
              </a:tr>
              <a:tr h="372972">
                <a:tc>
                  <a:txBody>
                    <a:bodyPr/>
                    <a:lstStyle/>
                    <a:p>
                      <a:pPr algn="ctr" fontAlgn="b"/>
                      <a:r>
                        <a:rPr lang="en-US" sz="1100" b="0" i="0" u="none" strike="noStrike" dirty="0">
                          <a:solidFill>
                            <a:srgbClr val="000000"/>
                          </a:solidFill>
                          <a:effectLst/>
                          <a:latin typeface="Arial" panose="020B0604020202020204" pitchFamily="34" charset="0"/>
                        </a:rPr>
                        <a:t>6</a:t>
                      </a:r>
                    </a:p>
                  </a:txBody>
                  <a:tcPr marL="5920" marR="5920" marT="59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Qualified Certified Nurse Assistant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376K00000X</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20" marR="5920" marT="5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713135979"/>
                  </a:ext>
                </a:extLst>
              </a:tr>
            </a:tbl>
          </a:graphicData>
        </a:graphic>
      </p:graphicFrame>
    </p:spTree>
    <p:extLst>
      <p:ext uri="{BB962C8B-B14F-4D97-AF65-F5344CB8AC3E}">
        <p14:creationId xmlns:p14="http://schemas.microsoft.com/office/powerpoint/2010/main" val="176123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Licensed ORP Practitioners for the SBS Program</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15</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xmlns="" id="{6573BDF8-37AB-BE4D-42FC-1D475DB44C06}"/>
              </a:ext>
            </a:extLst>
          </p:cNvPr>
          <p:cNvGraphicFramePr>
            <a:graphicFrameLocks noGrp="1"/>
          </p:cNvGraphicFramePr>
          <p:nvPr/>
        </p:nvGraphicFramePr>
        <p:xfrm>
          <a:off x="2520620" y="1825625"/>
          <a:ext cx="7150759" cy="4351338"/>
        </p:xfrm>
        <a:graphic>
          <a:graphicData uri="http://schemas.openxmlformats.org/drawingml/2006/table">
            <a:tbl>
              <a:tblPr/>
              <a:tblGrid>
                <a:gridCol w="238757">
                  <a:extLst>
                    <a:ext uri="{9D8B030D-6E8A-4147-A177-3AD203B41FA5}">
                      <a16:colId xmlns:a16="http://schemas.microsoft.com/office/drawing/2014/main" xmlns="" val="17282788"/>
                    </a:ext>
                  </a:extLst>
                </a:gridCol>
                <a:gridCol w="1742923">
                  <a:extLst>
                    <a:ext uri="{9D8B030D-6E8A-4147-A177-3AD203B41FA5}">
                      <a16:colId xmlns:a16="http://schemas.microsoft.com/office/drawing/2014/main" xmlns="" val="3803677701"/>
                    </a:ext>
                  </a:extLst>
                </a:gridCol>
                <a:gridCol w="1551917">
                  <a:extLst>
                    <a:ext uri="{9D8B030D-6E8A-4147-A177-3AD203B41FA5}">
                      <a16:colId xmlns:a16="http://schemas.microsoft.com/office/drawing/2014/main" xmlns="" val="1209641754"/>
                    </a:ext>
                  </a:extLst>
                </a:gridCol>
                <a:gridCol w="847586">
                  <a:extLst>
                    <a:ext uri="{9D8B030D-6E8A-4147-A177-3AD203B41FA5}">
                      <a16:colId xmlns:a16="http://schemas.microsoft.com/office/drawing/2014/main" xmlns="" val="3951600535"/>
                    </a:ext>
                  </a:extLst>
                </a:gridCol>
                <a:gridCol w="1050529">
                  <a:extLst>
                    <a:ext uri="{9D8B030D-6E8A-4147-A177-3AD203B41FA5}">
                      <a16:colId xmlns:a16="http://schemas.microsoft.com/office/drawing/2014/main" xmlns="" val="2009810297"/>
                    </a:ext>
                  </a:extLst>
                </a:gridCol>
                <a:gridCol w="1719047">
                  <a:extLst>
                    <a:ext uri="{9D8B030D-6E8A-4147-A177-3AD203B41FA5}">
                      <a16:colId xmlns:a16="http://schemas.microsoft.com/office/drawing/2014/main" xmlns="" val="3640837481"/>
                    </a:ext>
                  </a:extLst>
                </a:gridCol>
              </a:tblGrid>
              <a:tr h="674487">
                <a:tc>
                  <a:txBody>
                    <a:bodyPr/>
                    <a:lstStyle/>
                    <a:p>
                      <a:pPr algn="ctr" fontAlgn="ctr"/>
                      <a:r>
                        <a:rPr lang="en-US" sz="1300" b="1" i="0" u="none" strike="noStrike" dirty="0">
                          <a:solidFill>
                            <a:srgbClr val="FFFFFF"/>
                          </a:solidFill>
                          <a:effectLst/>
                          <a:latin typeface="Arial" panose="020B0604020202020204" pitchFamily="34" charset="0"/>
                        </a:rPr>
                        <a:t>#</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Service</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Provider Title</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NPI Needed? </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Taxonomy</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300" b="1" i="0" u="none" strike="noStrike" dirty="0">
                          <a:solidFill>
                            <a:srgbClr val="FFFFFF"/>
                          </a:solidFill>
                          <a:effectLst/>
                          <a:latin typeface="Arial" panose="020B0604020202020204" pitchFamily="34" charset="0"/>
                        </a:rPr>
                        <a:t>Ordering, Referring, Prescribing Provider</a:t>
                      </a:r>
                    </a:p>
                  </a:txBody>
                  <a:tcPr marL="5969" marR="5969" marT="596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05496"/>
                    </a:solidFill>
                  </a:tcPr>
                </a:tc>
                <a:extLst>
                  <a:ext uri="{0D108BD9-81ED-4DB2-BD59-A6C34878D82A}">
                    <a16:rowId xmlns:a16="http://schemas.microsoft.com/office/drawing/2014/main" xmlns="" val="3382211495"/>
                  </a:ext>
                </a:extLst>
              </a:tr>
              <a:tr h="555109">
                <a:tc>
                  <a:txBody>
                    <a:bodyPr/>
                    <a:lstStyle/>
                    <a:p>
                      <a:pPr algn="ctr" fontAlgn="b"/>
                      <a:r>
                        <a:rPr lang="en-US" sz="1100" b="0" i="0" u="none" strike="noStrike" dirty="0">
                          <a:solidFill>
                            <a:srgbClr val="000000"/>
                          </a:solidFill>
                          <a:effectLst/>
                          <a:latin typeface="Arial" panose="020B0604020202020204" pitchFamily="34" charset="0"/>
                        </a:rPr>
                        <a:t>1</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rowSpan="4">
                  <a:txBody>
                    <a:bodyPr/>
                    <a:lstStyle/>
                    <a:p>
                      <a:pPr algn="ctr" fontAlgn="ctr"/>
                      <a:r>
                        <a:rPr lang="en-US" sz="1100" b="0" i="0" u="none" strike="noStrike" dirty="0">
                          <a:solidFill>
                            <a:srgbClr val="000000"/>
                          </a:solidFill>
                          <a:effectLst/>
                          <a:latin typeface="Arial" panose="020B0604020202020204" pitchFamily="34" charset="0"/>
                        </a:rPr>
                        <a:t>Speech Language and Hearing Services </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Speech-Language Pathologist </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235Z00000X</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576161661"/>
                  </a:ext>
                </a:extLst>
              </a:tr>
              <a:tr h="340228">
                <a:tc>
                  <a:txBody>
                    <a:bodyPr/>
                    <a:lstStyle/>
                    <a:p>
                      <a:pPr algn="ctr" fontAlgn="b"/>
                      <a:r>
                        <a:rPr lang="en-US" sz="1100" b="0" i="0" u="none" strike="noStrike" dirty="0">
                          <a:solidFill>
                            <a:srgbClr val="000000"/>
                          </a:solidFill>
                          <a:effectLst/>
                          <a:latin typeface="Arial" panose="020B0604020202020204" pitchFamily="34" charset="0"/>
                        </a:rPr>
                        <a:t>2</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Licensed Audiologist</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231H00000X</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694406195"/>
                  </a:ext>
                </a:extLst>
              </a:tr>
              <a:tr h="555109">
                <a:tc>
                  <a:txBody>
                    <a:bodyPr/>
                    <a:lstStyle/>
                    <a:p>
                      <a:pPr algn="ctr" fontAlgn="b"/>
                      <a:r>
                        <a:rPr lang="en-US" sz="1100" b="0" i="0" u="none" strike="noStrike" dirty="0">
                          <a:solidFill>
                            <a:srgbClr val="000000"/>
                          </a:solidFill>
                          <a:effectLst/>
                          <a:latin typeface="Arial" panose="020B0604020202020204" pitchFamily="34" charset="0"/>
                        </a:rPr>
                        <a:t>3</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Speech-Language Pathology Assistant</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70848371"/>
                  </a:ext>
                </a:extLst>
              </a:tr>
              <a:tr h="555109">
                <a:tc>
                  <a:txBody>
                    <a:bodyPr/>
                    <a:lstStyle/>
                    <a:p>
                      <a:pPr algn="ctr" fontAlgn="b"/>
                      <a:r>
                        <a:rPr lang="en-US" sz="1100" b="0" i="0" u="none" strike="noStrike" dirty="0">
                          <a:solidFill>
                            <a:srgbClr val="000000"/>
                          </a:solidFill>
                          <a:effectLst/>
                          <a:latin typeface="Arial" panose="020B0604020202020204" pitchFamily="34" charset="0"/>
                        </a:rPr>
                        <a:t>4</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Speech-Language Pathology Aide </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082277044"/>
                  </a:ext>
                </a:extLst>
              </a:tr>
              <a:tr h="370073">
                <a:tc>
                  <a:txBody>
                    <a:bodyPr/>
                    <a:lstStyle/>
                    <a:p>
                      <a:pPr algn="ctr" fontAlgn="b"/>
                      <a:r>
                        <a:rPr lang="en-US" sz="1100" b="0" i="0" u="none" strike="noStrike" dirty="0">
                          <a:solidFill>
                            <a:srgbClr val="000000"/>
                          </a:solidFill>
                          <a:effectLst/>
                          <a:latin typeface="Arial" panose="020B0604020202020204" pitchFamily="34" charset="0"/>
                        </a:rPr>
                        <a:t>1</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en-US" sz="1100" b="0" i="0" u="none" strike="noStrike" dirty="0">
                          <a:solidFill>
                            <a:srgbClr val="000000"/>
                          </a:solidFill>
                          <a:effectLst/>
                          <a:latin typeface="Arial" panose="020B0604020202020204" pitchFamily="34" charset="0"/>
                        </a:rPr>
                        <a:t>Physical Therapy</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Physical Therapist</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225100000X</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Yes</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571270194"/>
                  </a:ext>
                </a:extLst>
              </a:tr>
              <a:tr h="555109">
                <a:tc>
                  <a:txBody>
                    <a:bodyPr/>
                    <a:lstStyle/>
                    <a:p>
                      <a:pPr algn="ctr" fontAlgn="b"/>
                      <a:r>
                        <a:rPr lang="en-US" sz="1100" b="0" i="0" u="none" strike="noStrike" dirty="0">
                          <a:solidFill>
                            <a:srgbClr val="000000"/>
                          </a:solidFill>
                          <a:effectLst/>
                          <a:latin typeface="Arial" panose="020B0604020202020204" pitchFamily="34" charset="0"/>
                        </a:rPr>
                        <a:t>2</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Physical Therapy Assistant </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543346815"/>
                  </a:ext>
                </a:extLst>
              </a:tr>
              <a:tr h="746114">
                <a:tc>
                  <a:txBody>
                    <a:bodyPr/>
                    <a:lstStyle/>
                    <a:p>
                      <a:pPr algn="ctr" fontAlgn="b"/>
                      <a:r>
                        <a:rPr lang="en-US" sz="1100" b="0" i="0" u="none" strike="noStrike" dirty="0">
                          <a:solidFill>
                            <a:srgbClr val="000000"/>
                          </a:solidFill>
                          <a:effectLst/>
                          <a:latin typeface="Arial" panose="020B0604020202020204" pitchFamily="34" charset="0"/>
                        </a:rPr>
                        <a:t>3</a:t>
                      </a:r>
                    </a:p>
                  </a:txBody>
                  <a:tcPr marL="5969" marR="5969" marT="59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rPr>
                        <a:t>Physical Therapy Aide</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Arial" panose="020B0604020202020204" pitchFamily="34" charset="0"/>
                        </a:rPr>
                        <a:t>No</a:t>
                      </a:r>
                    </a:p>
                  </a:txBody>
                  <a:tcPr marL="5969" marR="5969" marT="59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369455891"/>
                  </a:ext>
                </a:extLst>
              </a:tr>
            </a:tbl>
          </a:graphicData>
        </a:graphic>
      </p:graphicFrame>
    </p:spTree>
    <p:extLst>
      <p:ext uri="{BB962C8B-B14F-4D97-AF65-F5344CB8AC3E}">
        <p14:creationId xmlns:p14="http://schemas.microsoft.com/office/powerpoint/2010/main" val="3511450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Licensed ORP Practitioners for the SBS Program</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16</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xmlns="" id="{B8628E6A-23E3-EA6C-F2AC-E7E47C05707B}"/>
              </a:ext>
            </a:extLst>
          </p:cNvPr>
          <p:cNvGraphicFramePr>
            <a:graphicFrameLocks noGrp="1"/>
          </p:cNvGraphicFramePr>
          <p:nvPr/>
        </p:nvGraphicFramePr>
        <p:xfrm>
          <a:off x="3248353" y="1825626"/>
          <a:ext cx="5695294" cy="4351336"/>
        </p:xfrm>
        <a:graphic>
          <a:graphicData uri="http://schemas.openxmlformats.org/drawingml/2006/table">
            <a:tbl>
              <a:tblPr/>
              <a:tblGrid>
                <a:gridCol w="190160">
                  <a:extLst>
                    <a:ext uri="{9D8B030D-6E8A-4147-A177-3AD203B41FA5}">
                      <a16:colId xmlns:a16="http://schemas.microsoft.com/office/drawing/2014/main" xmlns="" val="1782533867"/>
                    </a:ext>
                  </a:extLst>
                </a:gridCol>
                <a:gridCol w="1388169">
                  <a:extLst>
                    <a:ext uri="{9D8B030D-6E8A-4147-A177-3AD203B41FA5}">
                      <a16:colId xmlns:a16="http://schemas.microsoft.com/office/drawing/2014/main" xmlns="" val="3906748945"/>
                    </a:ext>
                  </a:extLst>
                </a:gridCol>
                <a:gridCol w="1236040">
                  <a:extLst>
                    <a:ext uri="{9D8B030D-6E8A-4147-A177-3AD203B41FA5}">
                      <a16:colId xmlns:a16="http://schemas.microsoft.com/office/drawing/2014/main" xmlns="" val="2813849394"/>
                    </a:ext>
                  </a:extLst>
                </a:gridCol>
                <a:gridCol w="675068">
                  <a:extLst>
                    <a:ext uri="{9D8B030D-6E8A-4147-A177-3AD203B41FA5}">
                      <a16:colId xmlns:a16="http://schemas.microsoft.com/office/drawing/2014/main" xmlns="" val="1567442362"/>
                    </a:ext>
                  </a:extLst>
                </a:gridCol>
                <a:gridCol w="836704">
                  <a:extLst>
                    <a:ext uri="{9D8B030D-6E8A-4147-A177-3AD203B41FA5}">
                      <a16:colId xmlns:a16="http://schemas.microsoft.com/office/drawing/2014/main" xmlns="" val="867204005"/>
                    </a:ext>
                  </a:extLst>
                </a:gridCol>
                <a:gridCol w="1369153">
                  <a:extLst>
                    <a:ext uri="{9D8B030D-6E8A-4147-A177-3AD203B41FA5}">
                      <a16:colId xmlns:a16="http://schemas.microsoft.com/office/drawing/2014/main" xmlns="" val="1188746204"/>
                    </a:ext>
                  </a:extLst>
                </a:gridCol>
              </a:tblGrid>
              <a:tr h="537202">
                <a:tc>
                  <a:txBody>
                    <a:bodyPr/>
                    <a:lstStyle/>
                    <a:p>
                      <a:pPr algn="ctr" fontAlgn="ctr"/>
                      <a:r>
                        <a:rPr lang="en-US" sz="1000" b="1" i="0" u="none" strike="noStrike" dirty="0">
                          <a:solidFill>
                            <a:srgbClr val="FFFFFF"/>
                          </a:solidFill>
                          <a:effectLst/>
                          <a:latin typeface="Arial" panose="020B0604020202020204" pitchFamily="34" charset="0"/>
                        </a:rPr>
                        <a:t>#</a:t>
                      </a:r>
                    </a:p>
                  </a:txBody>
                  <a:tcPr marL="4754" marR="4754" marT="47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000" b="1" i="0" u="none" strike="noStrike" dirty="0">
                          <a:solidFill>
                            <a:srgbClr val="FFFFFF"/>
                          </a:solidFill>
                          <a:effectLst/>
                          <a:latin typeface="Arial" panose="020B0604020202020204" pitchFamily="34" charset="0"/>
                        </a:rPr>
                        <a:t>Service</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000" b="1" i="0" u="none" strike="noStrike" dirty="0">
                          <a:solidFill>
                            <a:srgbClr val="FFFFFF"/>
                          </a:solidFill>
                          <a:effectLst/>
                          <a:latin typeface="Arial" panose="020B0604020202020204" pitchFamily="34" charset="0"/>
                        </a:rPr>
                        <a:t>Provider Title</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000" b="1" i="0" u="none" strike="noStrike" dirty="0">
                          <a:solidFill>
                            <a:srgbClr val="FFFFFF"/>
                          </a:solidFill>
                          <a:effectLst/>
                          <a:latin typeface="Arial" panose="020B0604020202020204" pitchFamily="34" charset="0"/>
                        </a:rPr>
                        <a:t>NPI Needed? </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000" b="1" i="0" u="none" strike="noStrike" dirty="0">
                          <a:solidFill>
                            <a:srgbClr val="FFFFFF"/>
                          </a:solidFill>
                          <a:effectLst/>
                          <a:latin typeface="Arial" panose="020B0604020202020204" pitchFamily="34" charset="0"/>
                        </a:rPr>
                        <a:t>Taxonomy</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05496"/>
                    </a:solidFill>
                  </a:tcPr>
                </a:tc>
                <a:tc>
                  <a:txBody>
                    <a:bodyPr/>
                    <a:lstStyle/>
                    <a:p>
                      <a:pPr algn="ctr" fontAlgn="ctr"/>
                      <a:r>
                        <a:rPr lang="en-US" sz="1000" b="1" i="0" u="none" strike="noStrike" dirty="0">
                          <a:solidFill>
                            <a:srgbClr val="FFFFFF"/>
                          </a:solidFill>
                          <a:effectLst/>
                          <a:latin typeface="Arial" panose="020B0604020202020204" pitchFamily="34" charset="0"/>
                        </a:rPr>
                        <a:t>Ordering, Referring, Prescribing Provider</a:t>
                      </a:r>
                    </a:p>
                  </a:txBody>
                  <a:tcPr marL="4754" marR="4754" marT="4754"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05496"/>
                    </a:solidFill>
                  </a:tcPr>
                </a:tc>
                <a:extLst>
                  <a:ext uri="{0D108BD9-81ED-4DB2-BD59-A6C34878D82A}">
                    <a16:rowId xmlns:a16="http://schemas.microsoft.com/office/drawing/2014/main" xmlns="" val="1487060171"/>
                  </a:ext>
                </a:extLst>
              </a:tr>
              <a:tr h="294748">
                <a:tc>
                  <a:txBody>
                    <a:bodyPr/>
                    <a:lstStyle/>
                    <a:p>
                      <a:pPr algn="ctr" fontAlgn="b"/>
                      <a:r>
                        <a:rPr lang="en-US" sz="900" b="0" i="0" u="none" strike="noStrike" dirty="0">
                          <a:solidFill>
                            <a:srgbClr val="000000"/>
                          </a:solidFill>
                          <a:effectLst/>
                          <a:latin typeface="Arial" panose="020B0604020202020204" pitchFamily="34" charset="0"/>
                        </a:rPr>
                        <a:t>1</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rowSpan="11">
                  <a:txBody>
                    <a:bodyPr/>
                    <a:lstStyle/>
                    <a:p>
                      <a:pPr algn="ctr" fontAlgn="ctr"/>
                      <a:r>
                        <a:rPr lang="en-US" sz="900" b="0" i="0" u="none" strike="noStrike" dirty="0">
                          <a:solidFill>
                            <a:srgbClr val="000000"/>
                          </a:solidFill>
                          <a:effectLst/>
                          <a:latin typeface="Arial" panose="020B0604020202020204" pitchFamily="34" charset="0"/>
                        </a:rPr>
                        <a:t>Psychology and Counseling Services </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Arial" panose="020B0604020202020204" pitchFamily="34" charset="0"/>
                        </a:rPr>
                        <a:t>Licensed Clinical Psychologist </a:t>
                      </a: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103TC0700X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05849061"/>
                  </a:ext>
                </a:extLst>
              </a:tr>
              <a:tr h="665560">
                <a:tc>
                  <a:txBody>
                    <a:bodyPr/>
                    <a:lstStyle/>
                    <a:p>
                      <a:pPr algn="ctr" fontAlgn="b"/>
                      <a:r>
                        <a:rPr lang="en-US" sz="900" b="0" i="0" u="none" strike="noStrike" dirty="0">
                          <a:solidFill>
                            <a:srgbClr val="000000"/>
                          </a:solidFill>
                          <a:effectLst/>
                          <a:latin typeface="Arial" panose="020B0604020202020204" pitchFamily="34" charset="0"/>
                        </a:rPr>
                        <a:t>2</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Credentialed school psychologist with a Specialist in School Psychology credential </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103TS0200X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10148747"/>
                  </a:ext>
                </a:extLst>
              </a:tr>
              <a:tr h="294748">
                <a:tc>
                  <a:txBody>
                    <a:bodyPr/>
                    <a:lstStyle/>
                    <a:p>
                      <a:pPr algn="ctr" fontAlgn="b"/>
                      <a:r>
                        <a:rPr lang="en-US" sz="900" b="0" i="0" u="none" strike="noStrike" dirty="0">
                          <a:solidFill>
                            <a:srgbClr val="000000"/>
                          </a:solidFill>
                          <a:effectLst/>
                          <a:latin typeface="Arial" panose="020B0604020202020204" pitchFamily="34" charset="0"/>
                        </a:rPr>
                        <a:t>3</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b"/>
                      <a:r>
                        <a:rPr lang="en-US" sz="900" b="0" i="0" u="none" strike="noStrike" dirty="0">
                          <a:solidFill>
                            <a:srgbClr val="000000"/>
                          </a:solidFill>
                          <a:effectLst/>
                          <a:latin typeface="Arial" panose="020B0604020202020204" pitchFamily="34" charset="0"/>
                        </a:rPr>
                        <a:t>Licensed Clinical Social Worker</a:t>
                      </a: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1041C0700X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86722791"/>
                  </a:ext>
                </a:extLst>
              </a:tr>
              <a:tr h="318518">
                <a:tc>
                  <a:txBody>
                    <a:bodyPr/>
                    <a:lstStyle/>
                    <a:p>
                      <a:pPr algn="ctr" fontAlgn="b"/>
                      <a:r>
                        <a:rPr lang="en-US" sz="900" b="0" i="0" u="none" strike="noStrike" dirty="0">
                          <a:solidFill>
                            <a:srgbClr val="000000"/>
                          </a:solidFill>
                          <a:effectLst/>
                          <a:latin typeface="Arial" panose="020B0604020202020204" pitchFamily="34" charset="0"/>
                        </a:rPr>
                        <a:t>4</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School Social Worker</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1041S0200X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773479221"/>
                  </a:ext>
                </a:extLst>
              </a:tr>
              <a:tr h="348468">
                <a:tc>
                  <a:txBody>
                    <a:bodyPr/>
                    <a:lstStyle/>
                    <a:p>
                      <a:pPr algn="ctr" fontAlgn="b"/>
                      <a:r>
                        <a:rPr lang="en-US" sz="900" b="0" i="0" u="none" strike="noStrike" dirty="0">
                          <a:solidFill>
                            <a:srgbClr val="000000"/>
                          </a:solidFill>
                          <a:effectLst/>
                          <a:latin typeface="Arial" panose="020B0604020202020204" pitchFamily="34" charset="0"/>
                        </a:rPr>
                        <a:t>5</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b"/>
                      <a:r>
                        <a:rPr lang="en-US" sz="900" b="0" i="0" u="none" strike="noStrike" dirty="0">
                          <a:solidFill>
                            <a:srgbClr val="000000"/>
                          </a:solidFill>
                          <a:effectLst/>
                          <a:latin typeface="Arial" panose="020B0604020202020204" pitchFamily="34" charset="0"/>
                        </a:rPr>
                        <a:t>Licensed Marriage and Family Therapist</a:t>
                      </a: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106H00000X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0257945"/>
                  </a:ext>
                </a:extLst>
              </a:tr>
              <a:tr h="294748">
                <a:tc>
                  <a:txBody>
                    <a:bodyPr/>
                    <a:lstStyle/>
                    <a:p>
                      <a:pPr algn="ctr" fontAlgn="b"/>
                      <a:r>
                        <a:rPr lang="en-US" sz="900" b="0" i="0" u="none" strike="noStrike" dirty="0">
                          <a:solidFill>
                            <a:srgbClr val="000000"/>
                          </a:solidFill>
                          <a:effectLst/>
                          <a:latin typeface="Arial" panose="020B0604020202020204" pitchFamily="34" charset="0"/>
                        </a:rPr>
                        <a:t>6</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b"/>
                      <a:r>
                        <a:rPr lang="en-US" sz="900" b="0" i="0" u="none" strike="noStrike" dirty="0">
                          <a:solidFill>
                            <a:srgbClr val="000000"/>
                          </a:solidFill>
                          <a:effectLst/>
                          <a:latin typeface="Arial" panose="020B0604020202020204" pitchFamily="34" charset="0"/>
                        </a:rPr>
                        <a:t>Licensed Professional Counselor</a:t>
                      </a: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101YP2500X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68766326"/>
                  </a:ext>
                </a:extLst>
              </a:tr>
              <a:tr h="251962">
                <a:tc>
                  <a:txBody>
                    <a:bodyPr/>
                    <a:lstStyle/>
                    <a:p>
                      <a:pPr algn="ctr" fontAlgn="b"/>
                      <a:r>
                        <a:rPr lang="en-US" sz="900" b="0" i="0" u="none" strike="noStrike" dirty="0">
                          <a:solidFill>
                            <a:srgbClr val="000000"/>
                          </a:solidFill>
                          <a:effectLst/>
                          <a:latin typeface="Arial" panose="020B0604020202020204" pitchFamily="34" charset="0"/>
                        </a:rPr>
                        <a:t>7</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School Counselor </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101YS0200X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No</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497102331"/>
                  </a:ext>
                </a:extLst>
              </a:tr>
              <a:tr h="299502">
                <a:tc>
                  <a:txBody>
                    <a:bodyPr/>
                    <a:lstStyle/>
                    <a:p>
                      <a:pPr algn="ctr" fontAlgn="b"/>
                      <a:r>
                        <a:rPr lang="en-US" sz="900" b="0" i="0" u="none" strike="noStrike" dirty="0">
                          <a:solidFill>
                            <a:srgbClr val="000000"/>
                          </a:solidFill>
                          <a:effectLst/>
                          <a:latin typeface="Arial" panose="020B0604020202020204" pitchFamily="34" charset="0"/>
                        </a:rPr>
                        <a:t>8</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Certified Mental Health Worker </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101Y00000X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No</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013651084"/>
                  </a:ext>
                </a:extLst>
              </a:tr>
              <a:tr h="342288">
                <a:tc>
                  <a:txBody>
                    <a:bodyPr/>
                    <a:lstStyle/>
                    <a:p>
                      <a:pPr algn="ctr" fontAlgn="b"/>
                      <a:r>
                        <a:rPr lang="en-US" sz="900" b="0" i="0" u="none" strike="noStrike" dirty="0">
                          <a:solidFill>
                            <a:srgbClr val="000000"/>
                          </a:solidFill>
                          <a:effectLst/>
                          <a:latin typeface="Arial" panose="020B0604020202020204" pitchFamily="34" charset="0"/>
                        </a:rPr>
                        <a:t>9</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Licensed Behavior Analyst</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103K00000X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414893192"/>
                  </a:ext>
                </a:extLst>
              </a:tr>
              <a:tr h="370812">
                <a:tc>
                  <a:txBody>
                    <a:bodyPr/>
                    <a:lstStyle/>
                    <a:p>
                      <a:pPr algn="ctr" fontAlgn="b"/>
                      <a:r>
                        <a:rPr lang="en-US" sz="900" b="0" i="0" u="none" strike="noStrike" dirty="0">
                          <a:solidFill>
                            <a:srgbClr val="000000"/>
                          </a:solidFill>
                          <a:effectLst/>
                          <a:latin typeface="Arial" panose="020B0604020202020204" pitchFamily="34" charset="0"/>
                        </a:rPr>
                        <a:t>10</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Licensed Assistant  Behavior Analyst</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106E00000X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No</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372158059"/>
                  </a:ext>
                </a:extLst>
              </a:tr>
              <a:tr h="332780">
                <a:tc>
                  <a:txBody>
                    <a:bodyPr/>
                    <a:lstStyle/>
                    <a:p>
                      <a:pPr algn="ctr" fontAlgn="b"/>
                      <a:r>
                        <a:rPr lang="en-US" sz="900" b="0" i="0" u="none" strike="noStrike" dirty="0">
                          <a:solidFill>
                            <a:srgbClr val="000000"/>
                          </a:solidFill>
                          <a:effectLst/>
                          <a:latin typeface="Arial" panose="020B0604020202020204" pitchFamily="34" charset="0"/>
                        </a:rPr>
                        <a:t>11</a:t>
                      </a:r>
                    </a:p>
                  </a:txBody>
                  <a:tcPr marL="4754" marR="4754" marT="47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Registered Behavior Technician</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Yes</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106S00000X</a:t>
                      </a: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No</a:t>
                      </a:r>
                    </a:p>
                  </a:txBody>
                  <a:tcPr marL="4754" marR="4754" marT="47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83753025"/>
                  </a:ext>
                </a:extLst>
              </a:tr>
            </a:tbl>
          </a:graphicData>
        </a:graphic>
      </p:graphicFrame>
    </p:spTree>
    <p:extLst>
      <p:ext uri="{BB962C8B-B14F-4D97-AF65-F5344CB8AC3E}">
        <p14:creationId xmlns:p14="http://schemas.microsoft.com/office/powerpoint/2010/main" val="1468838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Physician Authorizations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6715125" y="1943046"/>
            <a:ext cx="4996108" cy="4351338"/>
          </a:xfrm>
        </p:spPr>
        <p:txBody>
          <a:bodyPr>
            <a:noAutofit/>
          </a:bodyPr>
          <a:lstStyle/>
          <a:p>
            <a:pPr marL="0" indent="0">
              <a:spcBef>
                <a:spcPts val="0"/>
              </a:spcBef>
              <a:buNone/>
            </a:pPr>
            <a:r>
              <a:rPr lang="en-US" sz="2400" dirty="0">
                <a:latin typeface="Calibri" panose="020F0502020204030204" pitchFamily="34" charset="0"/>
                <a:ea typeface="Calibri" panose="020F0502020204030204" pitchFamily="34" charset="0"/>
              </a:rPr>
              <a:t>A</a:t>
            </a:r>
            <a:r>
              <a:rPr lang="en-US" sz="2400" dirty="0">
                <a:effectLst/>
                <a:latin typeface="Calibri" panose="020F0502020204030204" pitchFamily="34" charset="0"/>
                <a:ea typeface="Calibri" panose="020F0502020204030204" pitchFamily="34" charset="0"/>
              </a:rPr>
              <a:t>uthorizations may be obtained from:</a:t>
            </a:r>
          </a:p>
          <a:p>
            <a:pPr marL="0" indent="0">
              <a:spcBef>
                <a:spcPts val="0"/>
              </a:spcBef>
              <a:buNone/>
            </a:pPr>
            <a:endParaRPr lang="en-US" sz="2400" dirty="0">
              <a:effectLst/>
              <a:latin typeface="Calibri" panose="020F0502020204030204" pitchFamily="34" charset="0"/>
              <a:ea typeface="Calibri" panose="020F0502020204030204" pitchFamily="34" charset="0"/>
            </a:endParaRPr>
          </a:p>
          <a:p>
            <a:pPr lvl="1">
              <a:spcBef>
                <a:spcPts val="0"/>
              </a:spcBef>
            </a:pPr>
            <a:r>
              <a:rPr lang="en-US" dirty="0">
                <a:latin typeface="Calibri" panose="020F0502020204030204" pitchFamily="34" charset="0"/>
                <a:ea typeface="Calibri" panose="020F0502020204030204" pitchFamily="34" charset="0"/>
              </a:rPr>
              <a:t>The student’s primary care physician or licensed provider</a:t>
            </a:r>
          </a:p>
          <a:p>
            <a:pPr lvl="1">
              <a:spcBef>
                <a:spcPts val="0"/>
              </a:spcBef>
            </a:pPr>
            <a:r>
              <a:rPr lang="en-US" dirty="0">
                <a:effectLst/>
                <a:latin typeface="Calibri" panose="020F0502020204030204" pitchFamily="34" charset="0"/>
                <a:ea typeface="Calibri" panose="020F0502020204030204" pitchFamily="34" charset="0"/>
              </a:rPr>
              <a:t>Physicians or licensed provider employed by the LEA</a:t>
            </a:r>
          </a:p>
          <a:p>
            <a:pPr lvl="1">
              <a:spcBef>
                <a:spcPts val="0"/>
              </a:spcBef>
            </a:pPr>
            <a:r>
              <a:rPr lang="en-US" dirty="0">
                <a:latin typeface="Calibri" panose="020F0502020204030204" pitchFamily="34" charset="0"/>
                <a:ea typeface="Calibri" panose="020F0502020204030204" pitchFamily="34" charset="0"/>
              </a:rPr>
              <a:t>Physicians or licensed provider contracted by the LEA</a:t>
            </a:r>
            <a:endParaRPr lang="en-US"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17</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sked healthcare professionals">
            <a:extLst>
              <a:ext uri="{FF2B5EF4-FFF2-40B4-BE49-F238E27FC236}">
                <a16:creationId xmlns:a16="http://schemas.microsoft.com/office/drawing/2014/main" xmlns="" id="{A4051D64-8950-9D5B-837A-827DD4E82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82" y="2399386"/>
            <a:ext cx="5387718" cy="3030718"/>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xmlns="" id="{43870591-451E-EE53-A59E-179DA16BA7AD}"/>
              </a:ext>
            </a:extLst>
          </p:cNvPr>
          <p:cNvSpPr txBox="1"/>
          <p:nvPr/>
        </p:nvSpPr>
        <p:spPr>
          <a:xfrm>
            <a:off x="1335463" y="6082883"/>
            <a:ext cx="8646737" cy="400110"/>
          </a:xfrm>
          <a:prstGeom prst="rect">
            <a:avLst/>
          </a:prstGeom>
          <a:solidFill>
            <a:srgbClr val="77370B"/>
          </a:solidFill>
        </p:spPr>
        <p:txBody>
          <a:bodyPr wrap="square" rtlCol="0">
            <a:spAutoFit/>
          </a:bodyPr>
          <a:lstStyle/>
          <a:p>
            <a:pPr algn="ctr"/>
            <a:r>
              <a:rPr lang="en-US" sz="2000" dirty="0">
                <a:solidFill>
                  <a:srgbClr val="EAEFF7"/>
                </a:solidFill>
              </a:rPr>
              <a:t>**Authorization for services is required prior to services being rendered.** </a:t>
            </a:r>
          </a:p>
        </p:txBody>
      </p:sp>
      <p:pic>
        <p:nvPicPr>
          <p:cNvPr id="6" name="Graphic 5" descr="Postit Notes with solid fill">
            <a:extLst>
              <a:ext uri="{FF2B5EF4-FFF2-40B4-BE49-F238E27FC236}">
                <a16:creationId xmlns:a16="http://schemas.microsoft.com/office/drawing/2014/main" xmlns="" id="{00FED6F6-D956-A5F5-3650-8E2B5298A2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0767" y="5963409"/>
            <a:ext cx="639058" cy="639058"/>
          </a:xfrm>
          <a:prstGeom prst="rect">
            <a:avLst/>
          </a:prstGeom>
        </p:spPr>
      </p:pic>
    </p:spTree>
    <p:extLst>
      <p:ext uri="{BB962C8B-B14F-4D97-AF65-F5344CB8AC3E}">
        <p14:creationId xmlns:p14="http://schemas.microsoft.com/office/powerpoint/2010/main" val="1067068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5878" cy="1325563"/>
          </a:xfrm>
          <a:noFill/>
        </p:spPr>
        <p:txBody>
          <a:bodyPr anchorCtr="0">
            <a:normAutofit/>
          </a:bodyPr>
          <a:lstStyle/>
          <a:p>
            <a:r>
              <a:rPr lang="en-US" sz="4000" b="1" dirty="0">
                <a:solidFill>
                  <a:srgbClr val="77370B"/>
                </a:solidFill>
              </a:rPr>
              <a:t>Ordering, Referring, or Prescribing (ORP) Practitioners </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p:txBody>
          <a:bodyPr>
            <a:noAutofit/>
          </a:bodyPr>
          <a:lstStyle/>
          <a:p>
            <a:pPr>
              <a:spcBef>
                <a:spcPts val="0"/>
              </a:spcBef>
            </a:pPr>
            <a:r>
              <a:rPr lang="en-US" sz="2400" dirty="0">
                <a:latin typeface="Calibri" panose="020F0502020204030204" pitchFamily="34" charset="0"/>
                <a:ea typeface="Calibri" panose="020F0502020204030204" pitchFamily="34" charset="0"/>
              </a:rPr>
              <a:t>Medicaid requires that ordering, referring, or prescribing (ORP) Providers, as well as rendering providers, be documented on claims and that their NPI is also included on the claim.</a:t>
            </a:r>
          </a:p>
          <a:p>
            <a:pPr>
              <a:spcBef>
                <a:spcPts val="0"/>
              </a:spcBef>
            </a:pPr>
            <a:endParaRPr lang="en-US" sz="2400" dirty="0">
              <a:latin typeface="Calibri" panose="020F0502020204030204" pitchFamily="34" charset="0"/>
              <a:ea typeface="Calibri" panose="020F0502020204030204" pitchFamily="34" charset="0"/>
            </a:endParaRPr>
          </a:p>
          <a:p>
            <a:pPr>
              <a:spcBef>
                <a:spcPts val="0"/>
              </a:spcBef>
            </a:pPr>
            <a:r>
              <a:rPr lang="en-US" sz="2400" dirty="0">
                <a:latin typeface="Calibri" panose="020F0502020204030204" pitchFamily="34" charset="0"/>
                <a:ea typeface="Calibri" panose="020F0502020204030204" pitchFamily="34" charset="0"/>
              </a:rPr>
              <a:t>The ORP and the rendering provider can be the same person depending on the service OR can be two separate people. </a:t>
            </a:r>
          </a:p>
          <a:p>
            <a:pPr marL="0" indent="0">
              <a:spcBef>
                <a:spcPts val="0"/>
              </a:spcBef>
              <a:buNone/>
            </a:pPr>
            <a:endParaRPr lang="en-US" sz="2400" dirty="0">
              <a:latin typeface="Calibri" panose="020F0502020204030204" pitchFamily="34" charset="0"/>
              <a:ea typeface="Calibri" panose="020F0502020204030204" pitchFamily="34" charset="0"/>
            </a:endParaRPr>
          </a:p>
          <a:p>
            <a:pPr>
              <a:spcBef>
                <a:spcPts val="0"/>
              </a:spcBef>
            </a:pPr>
            <a:r>
              <a:rPr lang="en-US" sz="2400" dirty="0">
                <a:latin typeface="Calibri" panose="020F0502020204030204" pitchFamily="34" charset="0"/>
                <a:ea typeface="Calibri" panose="020F0502020204030204" pitchFamily="34" charset="0"/>
              </a:rPr>
              <a:t>ORPs (and rendering providers) must be enrolled with Wyoming Medicaid.</a:t>
            </a:r>
          </a:p>
          <a:p>
            <a:pPr lvl="1">
              <a:spcBef>
                <a:spcPts val="0"/>
              </a:spcBef>
            </a:pPr>
            <a:r>
              <a:rPr lang="en-US" dirty="0">
                <a:latin typeface="Calibri" panose="020F0502020204030204" pitchFamily="34" charset="0"/>
                <a:ea typeface="Calibri" panose="020F0502020204030204" pitchFamily="34" charset="0"/>
              </a:rPr>
              <a:t>Per 42 CFR 455.410(b), “…all ordering or referring physicians or other professionals providing services under the State plan or under a waiver of the plan to be enrolled as participating providers.” </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18</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2F5F1EA6-C099-544A-A31B-943559149D58}"/>
              </a:ext>
            </a:extLst>
          </p:cNvPr>
          <p:cNvSpPr txBox="1"/>
          <p:nvPr/>
        </p:nvSpPr>
        <p:spPr>
          <a:xfrm>
            <a:off x="1204666" y="5866547"/>
            <a:ext cx="10202945" cy="400110"/>
          </a:xfrm>
          <a:prstGeom prst="rect">
            <a:avLst/>
          </a:prstGeom>
          <a:solidFill>
            <a:srgbClr val="77370B"/>
          </a:solidFill>
        </p:spPr>
        <p:txBody>
          <a:bodyPr wrap="square" rtlCol="0">
            <a:spAutoFit/>
          </a:bodyPr>
          <a:lstStyle/>
          <a:p>
            <a:r>
              <a:rPr lang="en-US" sz="2000" dirty="0">
                <a:solidFill>
                  <a:srgbClr val="EAEFF7"/>
                </a:solidFill>
              </a:rPr>
              <a:t> **ORP Practitioners are highlighted in Section 3.3 of the WY SBS Program Provider Manual**</a:t>
            </a:r>
          </a:p>
        </p:txBody>
      </p:sp>
      <p:pic>
        <p:nvPicPr>
          <p:cNvPr id="6" name="Graphic 5" descr="Postit Notes with solid fill">
            <a:extLst>
              <a:ext uri="{FF2B5EF4-FFF2-40B4-BE49-F238E27FC236}">
                <a16:creationId xmlns:a16="http://schemas.microsoft.com/office/drawing/2014/main" xmlns="" id="{253EF589-947C-0528-5717-360F2E165E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5425" y="5688067"/>
            <a:ext cx="914400" cy="914400"/>
          </a:xfrm>
          <a:prstGeom prst="rect">
            <a:avLst/>
          </a:prstGeom>
        </p:spPr>
      </p:pic>
    </p:spTree>
    <p:extLst>
      <p:ext uri="{BB962C8B-B14F-4D97-AF65-F5344CB8AC3E}">
        <p14:creationId xmlns:p14="http://schemas.microsoft.com/office/powerpoint/2010/main" val="1076886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Services Authorized in the IEP/IFSP</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p:txBody>
          <a:bodyPr>
            <a:noAutofit/>
          </a:bodyPr>
          <a:lstStyle/>
          <a:p>
            <a:pPr>
              <a:spcBef>
                <a:spcPts val="0"/>
              </a:spcBef>
            </a:pPr>
            <a:r>
              <a:rPr lang="en-US" sz="2400" dirty="0">
                <a:latin typeface="Calibri" panose="020F0502020204030204" pitchFamily="34" charset="0"/>
                <a:ea typeface="Calibri" panose="020F0502020204030204" pitchFamily="34" charset="0"/>
              </a:rPr>
              <a:t>So long as the ORP Provider is part of the IEP/IFSP team and signs the IEP/IFSP, the IEP/IFSP can be considered as authorization for the service for Medicaid reimbursement purposes with the exception of nursing services which requires an additional order or prescription.  </a:t>
            </a:r>
          </a:p>
          <a:p>
            <a:pPr marL="0" indent="0">
              <a:spcBef>
                <a:spcPts val="0"/>
              </a:spcBef>
              <a:buNone/>
            </a:pPr>
            <a:endParaRPr lang="en-US" sz="2400" dirty="0">
              <a:effectLst/>
              <a:latin typeface="Calibri" panose="020F0502020204030204" pitchFamily="34" charset="0"/>
              <a:ea typeface="Calibri" panose="020F0502020204030204" pitchFamily="34" charset="0"/>
            </a:endParaRPr>
          </a:p>
          <a:p>
            <a:pPr>
              <a:spcBef>
                <a:spcPts val="0"/>
              </a:spcBef>
            </a:pPr>
            <a:r>
              <a:rPr lang="en-US" sz="2400" dirty="0">
                <a:effectLst/>
                <a:latin typeface="Calibri" panose="020F0502020204030204" pitchFamily="34" charset="0"/>
                <a:ea typeface="Calibri" panose="020F0502020204030204" pitchFamily="34" charset="0"/>
              </a:rPr>
              <a:t>The necessity of treatment services must be identified in the student’s IEP/IFSP and include:</a:t>
            </a:r>
          </a:p>
          <a:p>
            <a:pPr lvl="1">
              <a:spcBef>
                <a:spcPts val="0"/>
              </a:spcBef>
            </a:pPr>
            <a:r>
              <a:rPr lang="en-US" dirty="0">
                <a:latin typeface="Calibri" panose="020F0502020204030204" pitchFamily="34" charset="0"/>
                <a:ea typeface="Calibri" panose="020F0502020204030204" pitchFamily="34" charset="0"/>
              </a:rPr>
              <a:t>Service type</a:t>
            </a:r>
          </a:p>
          <a:p>
            <a:pPr lvl="1">
              <a:spcBef>
                <a:spcPts val="0"/>
              </a:spcBef>
            </a:pPr>
            <a:r>
              <a:rPr lang="en-US" dirty="0">
                <a:effectLst/>
                <a:latin typeface="Calibri" panose="020F0502020204030204" pitchFamily="34" charset="0"/>
                <a:ea typeface="Calibri" panose="020F0502020204030204" pitchFamily="34" charset="0"/>
              </a:rPr>
              <a:t>Number or frequency of the treatment services</a:t>
            </a:r>
          </a:p>
          <a:p>
            <a:pPr lvl="1">
              <a:spcBef>
                <a:spcPts val="0"/>
              </a:spcBef>
            </a:pPr>
            <a:r>
              <a:rPr lang="en-US" dirty="0">
                <a:latin typeface="Calibri" panose="020F0502020204030204" pitchFamily="34" charset="0"/>
                <a:ea typeface="Calibri" panose="020F0502020204030204" pitchFamily="34" charset="0"/>
              </a:rPr>
              <a:t>Length of treatment (if applicable) </a:t>
            </a:r>
            <a:endParaRPr lang="en-US"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19</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tack of files">
            <a:extLst>
              <a:ext uri="{FF2B5EF4-FFF2-40B4-BE49-F238E27FC236}">
                <a16:creationId xmlns:a16="http://schemas.microsoft.com/office/drawing/2014/main" xmlns="" id="{49D83D72-A002-A5AB-8D8F-500102A53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9794" y="5159539"/>
            <a:ext cx="2215299" cy="1478669"/>
          </a:xfrm>
          <a:prstGeom prst="rect">
            <a:avLst/>
          </a:prstGeom>
          <a:ln>
            <a:solidFill>
              <a:schemeClr val="tx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33360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83AB7-2977-F829-1E6C-52AA8A7EA23C}"/>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latin typeface="+mn-lt"/>
              </a:rPr>
              <a:t>Agenda</a:t>
            </a:r>
            <a:r>
              <a:rPr lang="en-US" sz="3600" dirty="0"/>
              <a:t> </a:t>
            </a:r>
          </a:p>
        </p:txBody>
      </p:sp>
      <p:pic>
        <p:nvPicPr>
          <p:cNvPr id="6" name="Content Placeholder 5" descr="Yellow school bus">
            <a:extLst>
              <a:ext uri="{FF2B5EF4-FFF2-40B4-BE49-F238E27FC236}">
                <a16:creationId xmlns:a16="http://schemas.microsoft.com/office/drawing/2014/main" xmlns="" id="{CD8AA99F-8F0C-7810-4B0E-F7CAA4AB63C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602" b="2080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xmlns="" id="{11438623-BD31-ED33-007B-5AE172DED1A4}"/>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L="742950" indent="-457200">
              <a:lnSpc>
                <a:spcPct val="90000"/>
              </a:lnSpc>
              <a:spcAft>
                <a:spcPts val="600"/>
              </a:spcAft>
              <a:buFont typeface="+mj-lt"/>
              <a:buAutoNum type="arabicPeriod"/>
            </a:pPr>
            <a:r>
              <a:rPr lang="en-US" sz="2400" dirty="0"/>
              <a:t>SBS Program Updates</a:t>
            </a:r>
          </a:p>
          <a:p>
            <a:pPr marL="742950" indent="-457200">
              <a:lnSpc>
                <a:spcPct val="90000"/>
              </a:lnSpc>
              <a:spcAft>
                <a:spcPts val="600"/>
              </a:spcAft>
              <a:buFont typeface="+mj-lt"/>
              <a:buAutoNum type="arabicPeriod"/>
            </a:pPr>
            <a:r>
              <a:rPr lang="en-US" sz="2400" dirty="0"/>
              <a:t>Authorization Requirements</a:t>
            </a:r>
          </a:p>
          <a:p>
            <a:pPr marL="742950" indent="-457200">
              <a:lnSpc>
                <a:spcPct val="90000"/>
              </a:lnSpc>
              <a:spcAft>
                <a:spcPts val="600"/>
              </a:spcAft>
              <a:buFont typeface="+mj-lt"/>
              <a:buAutoNum type="arabicPeriod"/>
            </a:pPr>
            <a:r>
              <a:rPr lang="en-US" sz="2400" dirty="0"/>
              <a:t>Open Discussion </a:t>
            </a:r>
          </a:p>
        </p:txBody>
      </p:sp>
      <p:sp>
        <p:nvSpPr>
          <p:cNvPr id="4" name="Slide Number Placeholder 3">
            <a:extLst>
              <a:ext uri="{FF2B5EF4-FFF2-40B4-BE49-F238E27FC236}">
                <a16:creationId xmlns:a16="http://schemas.microsoft.com/office/drawing/2014/main" xmlns="" id="{CC9C8CD8-6B92-EF64-BC07-3BB26FD85CA3}"/>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spcAft>
                <a:spcPts val="600"/>
              </a:spcAft>
              <a:defRPr/>
            </a:pPr>
            <a:fld id="{72AF4CBE-FEAD-4C46-AD76-96E49AC1EC67}" type="slidenum">
              <a:rPr lang="en-US">
                <a:solidFill>
                  <a:schemeClr val="tx1">
                    <a:lumMod val="75000"/>
                    <a:lumOff val="25000"/>
                  </a:schemeClr>
                </a:solidFill>
                <a:latin typeface="Calibri" panose="020F0502020204030204"/>
              </a:rPr>
              <a:pPr>
                <a:spcAft>
                  <a:spcPts val="600"/>
                </a:spcAft>
                <a:defRPr/>
              </a:pPr>
              <a:t>2</a:t>
            </a:fld>
            <a:endParaRPr lang="en-US" dirty="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637215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8975" y="3124200"/>
            <a:ext cx="4984813" cy="1843084"/>
          </a:xfrm>
          <a:noFill/>
        </p:spPr>
        <p:txBody>
          <a:bodyPr anchorCtr="0">
            <a:normAutofit/>
          </a:bodyPr>
          <a:lstStyle/>
          <a:p>
            <a:r>
              <a:rPr lang="en-US" sz="5400" b="1" dirty="0">
                <a:solidFill>
                  <a:srgbClr val="77370B"/>
                </a:solidFill>
              </a:rPr>
              <a:t>Open Discussion/</a:t>
            </a:r>
            <a:br>
              <a:rPr lang="en-US" sz="5400" b="1" dirty="0">
                <a:solidFill>
                  <a:srgbClr val="77370B"/>
                </a:solidFill>
              </a:rPr>
            </a:br>
            <a:r>
              <a:rPr lang="en-US" sz="5400" b="1" dirty="0">
                <a:solidFill>
                  <a:srgbClr val="77370B"/>
                </a:solidFill>
              </a:rPr>
              <a:t>Q&amp;A</a:t>
            </a:r>
            <a:endParaRPr lang="en-US" sz="5200" b="1" dirty="0"/>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20</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894400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4000" b="1" dirty="0">
                <a:solidFill>
                  <a:srgbClr val="77370B"/>
                </a:solidFill>
              </a:rPr>
              <a:t>Questions &amp; Resources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lstStyle/>
          <a:p>
            <a:fld id="{72AF4CBE-FEAD-4C46-AD76-96E49AC1EC67}" type="slidenum">
              <a:rPr lang="en-US" smtClean="0">
                <a:solidFill>
                  <a:schemeClr val="tx1"/>
                </a:solidFill>
              </a:rPr>
              <a:t>21</a:t>
            </a:fld>
            <a:endParaRPr lang="en-US" dirty="0">
              <a:solidFill>
                <a:schemeClr val="tx1"/>
              </a:solidFill>
            </a:endParaRPr>
          </a:p>
        </p:txBody>
      </p:sp>
      <p:pic>
        <p:nvPicPr>
          <p:cNvPr id="6" name="Picture 5">
            <a:extLst>
              <a:ext uri="{FF2B5EF4-FFF2-40B4-BE49-F238E27FC236}">
                <a16:creationId xmlns:a16="http://schemas.microsoft.com/office/drawing/2014/main" xmlns="" id="{74411214-1F59-4650-AA17-5DCDFAF362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02436" y="258267"/>
            <a:ext cx="1389888" cy="1673679"/>
          </a:xfrm>
          <a:prstGeom prst="rect">
            <a:avLst/>
          </a:prstGeom>
          <a:noFill/>
          <a:ln>
            <a:noFill/>
          </a:ln>
        </p:spPr>
      </p:pic>
      <p:pic>
        <p:nvPicPr>
          <p:cNvPr id="7" name="Picture 2" descr="State&amp;#39;s Department Of Education Working On Plans For Federal Aid | Wyoming  Public Media">
            <a:extLst>
              <a:ext uri="{FF2B5EF4-FFF2-40B4-BE49-F238E27FC236}">
                <a16:creationId xmlns:a16="http://schemas.microsoft.com/office/drawing/2014/main" xmlns="" id="{F9FC44E0-887F-4BFA-A8AE-EE266E8E3B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54" r="12395"/>
          <a:stretch/>
        </p:blipFill>
        <p:spPr bwMode="auto">
          <a:xfrm>
            <a:off x="10520078" y="258267"/>
            <a:ext cx="1391973" cy="1673352"/>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xmlns="" id="{7004267A-2772-4D3D-87BB-183B3CBE3C31}"/>
              </a:ext>
            </a:extLst>
          </p:cNvPr>
          <p:cNvSpPr txBox="1">
            <a:spLocks/>
          </p:cNvSpPr>
          <p:nvPr/>
        </p:nvSpPr>
        <p:spPr>
          <a:xfrm>
            <a:off x="6022043" y="2208231"/>
            <a:ext cx="5464363" cy="2309339"/>
          </a:xfrm>
          <a:prstGeom prst="rect">
            <a:avLst/>
          </a:prstGeom>
          <a:ln w="19050">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buFont typeface="Arial" panose="020B0604020202020204" pitchFamily="34" charset="0"/>
              <a:buNone/>
            </a:pPr>
            <a:r>
              <a:rPr lang="en-US" sz="1600" u="sng" dirty="0"/>
              <a:t>WY SBS Program Contacts: </a:t>
            </a:r>
          </a:p>
          <a:p>
            <a:pPr marL="251449" indent="-342900">
              <a:lnSpc>
                <a:spcPct val="110000"/>
              </a:lnSpc>
              <a:spcBef>
                <a:spcPts val="300"/>
              </a:spcBef>
            </a:pPr>
            <a:r>
              <a:rPr lang="en-US" sz="1600" dirty="0"/>
              <a:t>Justin Browning, WDH, SBS Program Manager</a:t>
            </a:r>
          </a:p>
          <a:p>
            <a:pPr marL="708649" lvl="1" indent="-342900">
              <a:lnSpc>
                <a:spcPct val="110000"/>
              </a:lnSpc>
              <a:spcBef>
                <a:spcPts val="300"/>
              </a:spcBef>
            </a:pPr>
            <a:r>
              <a:rPr lang="en-US" sz="1600" dirty="0">
                <a:hlinkClick r:id="rId4"/>
              </a:rPr>
              <a:t>justin.browning1@wyo.gov</a:t>
            </a:r>
            <a:r>
              <a:rPr lang="en-US" sz="1600" dirty="0"/>
              <a:t>  </a:t>
            </a:r>
          </a:p>
          <a:p>
            <a:pPr marL="251449" indent="-342900">
              <a:lnSpc>
                <a:spcPct val="110000"/>
              </a:lnSpc>
              <a:spcBef>
                <a:spcPts val="300"/>
              </a:spcBef>
            </a:pPr>
            <a:r>
              <a:rPr lang="en-US" sz="1600" dirty="0"/>
              <a:t>Trent Carroll, WDE, Chief Operations Officer</a:t>
            </a:r>
          </a:p>
          <a:p>
            <a:pPr marL="251449" indent="-342900">
              <a:lnSpc>
                <a:spcPct val="110000"/>
              </a:lnSpc>
              <a:spcBef>
                <a:spcPts val="300"/>
              </a:spcBef>
            </a:pPr>
            <a:r>
              <a:rPr lang="en-US" sz="1600" dirty="0"/>
              <a:t>Shelley Hamel, WDE, Chief Academic Officer</a:t>
            </a:r>
          </a:p>
          <a:p>
            <a:pPr marL="251449" indent="-342900">
              <a:lnSpc>
                <a:spcPct val="110000"/>
              </a:lnSpc>
              <a:spcBef>
                <a:spcPts val="300"/>
              </a:spcBef>
            </a:pPr>
            <a:r>
              <a:rPr lang="en-US" sz="1600" dirty="0"/>
              <a:t>WYSBS@guidehouse.com</a:t>
            </a:r>
          </a:p>
        </p:txBody>
      </p:sp>
      <p:sp>
        <p:nvSpPr>
          <p:cNvPr id="11" name="Rectangle: Rounded Corners 10">
            <a:extLst>
              <a:ext uri="{FF2B5EF4-FFF2-40B4-BE49-F238E27FC236}">
                <a16:creationId xmlns:a16="http://schemas.microsoft.com/office/drawing/2014/main" xmlns="" id="{3C3F3B22-C41B-4094-A832-90B4D925883A}"/>
              </a:ext>
            </a:extLst>
          </p:cNvPr>
          <p:cNvSpPr/>
          <p:nvPr/>
        </p:nvSpPr>
        <p:spPr>
          <a:xfrm>
            <a:off x="6022043" y="5023822"/>
            <a:ext cx="5689607" cy="82627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fr-FR" sz="1400" b="1" dirty="0">
                <a:solidFill>
                  <a:schemeClr val="tx1"/>
                </a:solidFill>
                <a:hlinkClick r:id="rId5"/>
              </a:rPr>
              <a:t>https://health.wyo.gov/healthcarefin/medicaid/school-based-services/</a:t>
            </a:r>
            <a:r>
              <a:rPr lang="fr-FR" sz="1400" b="1" dirty="0">
                <a:solidFill>
                  <a:schemeClr val="tx1"/>
                </a:solidFill>
              </a:rPr>
              <a:t> </a:t>
            </a:r>
          </a:p>
          <a:p>
            <a:r>
              <a:rPr lang="fr-FR" sz="1400" b="1" dirty="0">
                <a:solidFill>
                  <a:schemeClr val="tx1"/>
                </a:solidFill>
              </a:rPr>
              <a:t>Wyoming School-Based Services Website Includes Resources Such As:</a:t>
            </a:r>
            <a:endParaRPr lang="fr-FR" sz="1400" dirty="0">
              <a:solidFill>
                <a:schemeClr val="tx1"/>
              </a:solidFill>
            </a:endParaRPr>
          </a:p>
          <a:p>
            <a:pPr marL="742950" lvl="1" indent="-285750">
              <a:buFont typeface="Arial" panose="020B0604020202020204" pitchFamily="34" charset="0"/>
              <a:buChar char="•"/>
            </a:pPr>
            <a:r>
              <a:rPr lang="fr-FR" sz="1400" dirty="0">
                <a:solidFill>
                  <a:schemeClr val="tx1"/>
                </a:solidFill>
              </a:rPr>
              <a:t>Provider Manual </a:t>
            </a:r>
          </a:p>
          <a:p>
            <a:pPr marL="742950" lvl="1" indent="-285750">
              <a:buFont typeface="Arial" panose="020B0604020202020204" pitchFamily="34" charset="0"/>
              <a:buChar char="•"/>
            </a:pPr>
            <a:r>
              <a:rPr lang="fr-FR" sz="1400" dirty="0">
                <a:solidFill>
                  <a:schemeClr val="tx1"/>
                </a:solidFill>
              </a:rPr>
              <a:t>Training Documents</a:t>
            </a:r>
            <a:endParaRPr lang="fr-FR" sz="1100" dirty="0"/>
          </a:p>
        </p:txBody>
      </p:sp>
      <p:pic>
        <p:nvPicPr>
          <p:cNvPr id="12" name="Picture 11">
            <a:extLst>
              <a:ext uri="{FF2B5EF4-FFF2-40B4-BE49-F238E27FC236}">
                <a16:creationId xmlns:a16="http://schemas.microsoft.com/office/drawing/2014/main" xmlns="" id="{6EC75A79-F57A-4E15-AF0D-A297C36E7369}"/>
              </a:ext>
            </a:extLst>
          </p:cNvPr>
          <p:cNvPicPr>
            <a:picLocks/>
          </p:cNvPicPr>
          <p:nvPr/>
        </p:nvPicPr>
        <p:blipFill rotWithShape="1">
          <a:blip r:embed="rId6"/>
          <a:srcRect l="1046" t="362" r="2394"/>
          <a:stretch/>
        </p:blipFill>
        <p:spPr>
          <a:xfrm>
            <a:off x="705593" y="1931619"/>
            <a:ext cx="4767943" cy="4424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2364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200" b="1" dirty="0">
                <a:solidFill>
                  <a:srgbClr val="77370B"/>
                </a:solidFill>
              </a:rPr>
              <a:t>SBS Program Updates</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3</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1360711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b="1" dirty="0">
                <a:solidFill>
                  <a:srgbClr val="77370B"/>
                </a:solidFill>
              </a:rPr>
              <a:t>Updates from WDH and WDE</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4</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451F2580-2781-42F5-B514-615DD8D2098C}"/>
              </a:ext>
            </a:extLst>
          </p:cNvPr>
          <p:cNvGrpSpPr/>
          <p:nvPr/>
        </p:nvGrpSpPr>
        <p:grpSpPr>
          <a:xfrm>
            <a:off x="410117" y="1690688"/>
            <a:ext cx="2743200" cy="4572000"/>
            <a:chOff x="483832" y="1381125"/>
            <a:chExt cx="2743200" cy="4572000"/>
          </a:xfrm>
        </p:grpSpPr>
        <p:sp>
          <p:nvSpPr>
            <p:cNvPr id="12" name="Rectangle 11">
              <a:extLst>
                <a:ext uri="{FF2B5EF4-FFF2-40B4-BE49-F238E27FC236}">
                  <a16:creationId xmlns:a16="http://schemas.microsoft.com/office/drawing/2014/main" xmlns="" id="{119939F3-BBBB-40B8-AE66-DA9718C5DF67}"/>
                </a:ext>
              </a:extLst>
            </p:cNvPr>
            <p:cNvSpPr/>
            <p:nvPr/>
          </p:nvSpPr>
          <p:spPr>
            <a:xfrm>
              <a:off x="483832" y="1381125"/>
              <a:ext cx="2743200" cy="4572000"/>
            </a:xfrm>
            <a:prstGeom prst="rect">
              <a:avLst/>
            </a:prstGeom>
            <a:solidFill>
              <a:srgbClr val="FFFFFF">
                <a:lumMod val="75000"/>
              </a:srgbClr>
            </a:solidFill>
            <a:ln>
              <a:noFill/>
            </a:ln>
            <a:effectLst/>
          </p:spPr>
          <p:txBody>
            <a:bodyPr rtlCol="0" anchor="ctr"/>
            <a:lstStyle/>
            <a:p>
              <a:pPr algn="ctr" defTabSz="914400">
                <a:defRPr/>
              </a:pPr>
              <a:endParaRPr lang="en-US" kern="0" dirty="0">
                <a:solidFill>
                  <a:srgbClr val="000000"/>
                </a:solidFill>
                <a:latin typeface="Arial"/>
              </a:endParaRPr>
            </a:p>
          </p:txBody>
        </p:sp>
        <p:grpSp>
          <p:nvGrpSpPr>
            <p:cNvPr id="13" name="Group 12">
              <a:extLst>
                <a:ext uri="{FF2B5EF4-FFF2-40B4-BE49-F238E27FC236}">
                  <a16:creationId xmlns:a16="http://schemas.microsoft.com/office/drawing/2014/main" xmlns="" id="{001AF7FC-5991-4445-9CC5-4F72DF4C8AC1}"/>
                </a:ext>
              </a:extLst>
            </p:cNvPr>
            <p:cNvGrpSpPr/>
            <p:nvPr/>
          </p:nvGrpSpPr>
          <p:grpSpPr>
            <a:xfrm>
              <a:off x="666712" y="2478405"/>
              <a:ext cx="2377440" cy="2377440"/>
              <a:chOff x="876224" y="2386965"/>
              <a:chExt cx="2743200" cy="2743200"/>
            </a:xfrm>
          </p:grpSpPr>
          <p:sp>
            <p:nvSpPr>
              <p:cNvPr id="15" name="Oval 14">
                <a:extLst>
                  <a:ext uri="{FF2B5EF4-FFF2-40B4-BE49-F238E27FC236}">
                    <a16:creationId xmlns:a16="http://schemas.microsoft.com/office/drawing/2014/main" xmlns="" id="{FDB13988-D1CC-4EAC-8DBD-C611E5E28D04}"/>
                  </a:ext>
                </a:extLst>
              </p:cNvPr>
              <p:cNvSpPr/>
              <p:nvPr/>
            </p:nvSpPr>
            <p:spPr>
              <a:xfrm>
                <a:off x="876224" y="2386965"/>
                <a:ext cx="2743200" cy="2743200"/>
              </a:xfrm>
              <a:prstGeom prst="ellipse">
                <a:avLst/>
              </a:prstGeom>
              <a:solidFill>
                <a:srgbClr val="FFFFFF"/>
              </a:solidFill>
              <a:ln w="12700" cap="sq" cmpd="sng" algn="ctr">
                <a:noFill/>
                <a:prstDash val="solid"/>
              </a:ln>
              <a:effectLst/>
            </p:spPr>
            <p:txBody>
              <a:bodyPr rtlCol="0" anchor="ctr"/>
              <a:lstStyle/>
              <a:p>
                <a:pPr algn="ctr" defTabSz="914400">
                  <a:defRPr/>
                </a:pPr>
                <a:endParaRPr lang="en-US" kern="0" dirty="0">
                  <a:solidFill>
                    <a:srgbClr val="FFFFFF"/>
                  </a:solidFill>
                  <a:latin typeface="Arial"/>
                </a:endParaRPr>
              </a:p>
            </p:txBody>
          </p:sp>
          <p:pic>
            <p:nvPicPr>
              <p:cNvPr id="16" name="Graphic 15" descr="Clipboard Partially Checked outline">
                <a:extLst>
                  <a:ext uri="{FF2B5EF4-FFF2-40B4-BE49-F238E27FC236}">
                    <a16:creationId xmlns:a16="http://schemas.microsoft.com/office/drawing/2014/main" xmlns="" id="{076F7772-F2FD-4904-9674-37424E514AC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07744" y="2668433"/>
                <a:ext cx="1280160" cy="1280160"/>
              </a:xfrm>
              <a:prstGeom prst="rect">
                <a:avLst/>
              </a:prstGeom>
            </p:spPr>
          </p:pic>
          <p:sp>
            <p:nvSpPr>
              <p:cNvPr id="17" name="TextBox 16">
                <a:extLst>
                  <a:ext uri="{FF2B5EF4-FFF2-40B4-BE49-F238E27FC236}">
                    <a16:creationId xmlns:a16="http://schemas.microsoft.com/office/drawing/2014/main" xmlns="" id="{16A9EBB9-FD25-4CEE-AB1C-801EF07B9430}"/>
                  </a:ext>
                </a:extLst>
              </p:cNvPr>
              <p:cNvSpPr txBox="1"/>
              <p:nvPr/>
            </p:nvSpPr>
            <p:spPr>
              <a:xfrm>
                <a:off x="1082916" y="3890450"/>
                <a:ext cx="2329816" cy="782401"/>
              </a:xfrm>
              <a:prstGeom prst="rect">
                <a:avLst/>
              </a:prstGeom>
              <a:noFill/>
            </p:spPr>
            <p:txBody>
              <a:bodyPr wrap="square" lIns="0" tIns="0" rIns="0" bIns="0" rtlCol="0" anchor="ctr">
                <a:noAutofit/>
              </a:bodyPr>
              <a:lstStyle/>
              <a:p>
                <a:pPr algn="ctr" defTabSz="914400">
                  <a:spcBef>
                    <a:spcPts val="1200"/>
                  </a:spcBef>
                  <a:buSzPct val="100000"/>
                  <a:defRPr/>
                </a:pPr>
                <a:r>
                  <a:rPr lang="en-US" sz="2400" b="1" kern="0" dirty="0">
                    <a:solidFill>
                      <a:srgbClr val="E7E6E6">
                        <a:lumMod val="10000"/>
                      </a:srgbClr>
                    </a:solidFill>
                    <a:cs typeface="Arial" panose="020B0604020202020204" pitchFamily="34" charset="0"/>
                  </a:rPr>
                  <a:t>Updates</a:t>
                </a:r>
              </a:p>
            </p:txBody>
          </p:sp>
        </p:grpSp>
      </p:grpSp>
      <p:cxnSp>
        <p:nvCxnSpPr>
          <p:cNvPr id="18" name="Straight Connector 17">
            <a:extLst>
              <a:ext uri="{FF2B5EF4-FFF2-40B4-BE49-F238E27FC236}">
                <a16:creationId xmlns:a16="http://schemas.microsoft.com/office/drawing/2014/main" xmlns="" id="{543E3E66-40B4-4729-85CC-DB6A8B7BA3F1}"/>
              </a:ext>
            </a:extLst>
          </p:cNvPr>
          <p:cNvCxnSpPr>
            <a:cxnSpLocks/>
          </p:cNvCxnSpPr>
          <p:nvPr/>
        </p:nvCxnSpPr>
        <p:spPr>
          <a:xfrm>
            <a:off x="3174652" y="1686278"/>
            <a:ext cx="1" cy="4576410"/>
          </a:xfrm>
          <a:prstGeom prst="line">
            <a:avLst/>
          </a:prstGeom>
          <a:noFill/>
          <a:ln w="38100" cap="sq" cmpd="sng" algn="ctr">
            <a:solidFill>
              <a:srgbClr val="000000"/>
            </a:solidFill>
            <a:prstDash val="solid"/>
          </a:ln>
          <a:effectLst/>
        </p:spPr>
      </p:cxnSp>
      <p:grpSp>
        <p:nvGrpSpPr>
          <p:cNvPr id="19" name="Group 18">
            <a:extLst>
              <a:ext uri="{FF2B5EF4-FFF2-40B4-BE49-F238E27FC236}">
                <a16:creationId xmlns:a16="http://schemas.microsoft.com/office/drawing/2014/main" xmlns="" id="{FE3C2868-DCA6-46FB-8985-B0652ABD31D4}"/>
              </a:ext>
            </a:extLst>
          </p:cNvPr>
          <p:cNvGrpSpPr/>
          <p:nvPr/>
        </p:nvGrpSpPr>
        <p:grpSpPr>
          <a:xfrm>
            <a:off x="2970437" y="1849069"/>
            <a:ext cx="4863236" cy="646931"/>
            <a:chOff x="2798445" y="2511127"/>
            <a:chExt cx="4863236" cy="646931"/>
          </a:xfrm>
        </p:grpSpPr>
        <p:sp>
          <p:nvSpPr>
            <p:cNvPr id="20" name="TextBox 19">
              <a:extLst>
                <a:ext uri="{FF2B5EF4-FFF2-40B4-BE49-F238E27FC236}">
                  <a16:creationId xmlns:a16="http://schemas.microsoft.com/office/drawing/2014/main" xmlns="" id="{B2D99935-EF41-494F-A846-07260B9BD1FD}"/>
                </a:ext>
              </a:extLst>
            </p:cNvPr>
            <p:cNvSpPr txBox="1"/>
            <p:nvPr/>
          </p:nvSpPr>
          <p:spPr>
            <a:xfrm>
              <a:off x="3514398" y="2563699"/>
              <a:ext cx="4147283" cy="594359"/>
            </a:xfrm>
            <a:prstGeom prst="rect">
              <a:avLst/>
            </a:prstGeom>
            <a:noFill/>
          </p:spPr>
          <p:txBody>
            <a:bodyPr wrap="square" lIns="0" tIns="0" rIns="0" bIns="0" rtlCol="0" anchor="ctr">
              <a:noAutofit/>
            </a:bodyPr>
            <a:lstStyle/>
            <a:p>
              <a:pPr defTabSz="914400">
                <a:spcBef>
                  <a:spcPts val="1200"/>
                </a:spcBef>
                <a:buSzPct val="100000"/>
                <a:defRPr/>
              </a:pPr>
              <a:r>
                <a:rPr lang="en-US" sz="2000" b="1" kern="0" dirty="0"/>
                <a:t>Claims Submitted</a:t>
              </a:r>
            </a:p>
          </p:txBody>
        </p:sp>
        <p:sp>
          <p:nvSpPr>
            <p:cNvPr id="21" name="Oval 20">
              <a:extLst>
                <a:ext uri="{FF2B5EF4-FFF2-40B4-BE49-F238E27FC236}">
                  <a16:creationId xmlns:a16="http://schemas.microsoft.com/office/drawing/2014/main" xmlns="" id="{7F41131D-87CA-4920-8085-F59CAE2B818D}"/>
                </a:ext>
              </a:extLst>
            </p:cNvPr>
            <p:cNvSpPr/>
            <p:nvPr/>
          </p:nvSpPr>
          <p:spPr>
            <a:xfrm>
              <a:off x="2798445" y="2511127"/>
              <a:ext cx="594360" cy="594360"/>
            </a:xfrm>
            <a:prstGeom prst="ellipse">
              <a:avLst/>
            </a:prstGeom>
            <a:solidFill>
              <a:schemeClr val="tx2"/>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1</a:t>
              </a:r>
              <a:endParaRPr kumimoji="0" lang="en-US" sz="2000" b="1" i="0" u="none" strike="noStrike" kern="0" cap="none" spc="0" normalizeH="0" baseline="0" noProof="0" dirty="0">
                <a:ln>
                  <a:noFill/>
                </a:ln>
                <a:solidFill>
                  <a:srgbClr val="FFFFFF"/>
                </a:solidFill>
                <a:effectLst/>
                <a:uLnTx/>
                <a:uFillTx/>
              </a:endParaRPr>
            </a:p>
          </p:txBody>
        </p:sp>
      </p:grpSp>
      <p:grpSp>
        <p:nvGrpSpPr>
          <p:cNvPr id="22" name="Group 21">
            <a:extLst>
              <a:ext uri="{FF2B5EF4-FFF2-40B4-BE49-F238E27FC236}">
                <a16:creationId xmlns:a16="http://schemas.microsoft.com/office/drawing/2014/main" xmlns="" id="{347FB36A-14F0-46E1-AC9A-8BE1D59E1803}"/>
              </a:ext>
            </a:extLst>
          </p:cNvPr>
          <p:cNvGrpSpPr/>
          <p:nvPr/>
        </p:nvGrpSpPr>
        <p:grpSpPr>
          <a:xfrm>
            <a:off x="2970437" y="3063999"/>
            <a:ext cx="4563128" cy="594360"/>
            <a:chOff x="2798445" y="1515615"/>
            <a:chExt cx="4563128" cy="594360"/>
          </a:xfrm>
        </p:grpSpPr>
        <p:sp>
          <p:nvSpPr>
            <p:cNvPr id="23" name="TextBox 22">
              <a:extLst>
                <a:ext uri="{FF2B5EF4-FFF2-40B4-BE49-F238E27FC236}">
                  <a16:creationId xmlns:a16="http://schemas.microsoft.com/office/drawing/2014/main" xmlns="" id="{87831304-0213-4385-A271-9DE5B9B101C5}"/>
                </a:ext>
              </a:extLst>
            </p:cNvPr>
            <p:cNvSpPr txBox="1"/>
            <p:nvPr/>
          </p:nvSpPr>
          <p:spPr>
            <a:xfrm>
              <a:off x="3514398" y="1568188"/>
              <a:ext cx="3847175" cy="489214"/>
            </a:xfrm>
            <a:prstGeom prst="rect">
              <a:avLst/>
            </a:prstGeom>
            <a:noFill/>
          </p:spPr>
          <p:txBody>
            <a:bodyPr wrap="square" lIns="0" tIns="0" rIns="0" bIns="0" rtlCol="0" anchor="ctr">
              <a:noAutofit/>
            </a:bodyPr>
            <a:lstStyle/>
            <a:p>
              <a:pPr defTabSz="914400">
                <a:spcBef>
                  <a:spcPts val="1200"/>
                </a:spcBef>
                <a:buSzPct val="100000"/>
                <a:defRPr/>
              </a:pPr>
              <a:endParaRPr lang="en-US" sz="2000" b="1" kern="0" dirty="0"/>
            </a:p>
          </p:txBody>
        </p:sp>
        <p:sp>
          <p:nvSpPr>
            <p:cNvPr id="24" name="Oval 23">
              <a:extLst>
                <a:ext uri="{FF2B5EF4-FFF2-40B4-BE49-F238E27FC236}">
                  <a16:creationId xmlns:a16="http://schemas.microsoft.com/office/drawing/2014/main" xmlns="" id="{AD6C56AD-8C9B-4A5E-B8A3-CA47572627D2}"/>
                </a:ext>
              </a:extLst>
            </p:cNvPr>
            <p:cNvSpPr/>
            <p:nvPr/>
          </p:nvSpPr>
          <p:spPr>
            <a:xfrm>
              <a:off x="2798445" y="1515615"/>
              <a:ext cx="594360" cy="594360"/>
            </a:xfrm>
            <a:prstGeom prst="ellipse">
              <a:avLst/>
            </a:prstGeom>
            <a:solidFill>
              <a:schemeClr val="accent1"/>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2</a:t>
              </a:r>
              <a:endParaRPr kumimoji="0" lang="en-US" sz="2000" b="1" i="0" u="none" strike="noStrike" kern="0" cap="none" spc="0" normalizeH="0" baseline="0" noProof="0" dirty="0">
                <a:ln>
                  <a:noFill/>
                </a:ln>
                <a:solidFill>
                  <a:srgbClr val="FFFFFF"/>
                </a:solidFill>
                <a:effectLst/>
                <a:uLnTx/>
                <a:uFillTx/>
              </a:endParaRPr>
            </a:p>
          </p:txBody>
        </p:sp>
      </p:grpSp>
      <p:grpSp>
        <p:nvGrpSpPr>
          <p:cNvPr id="26" name="Group 25">
            <a:extLst>
              <a:ext uri="{FF2B5EF4-FFF2-40B4-BE49-F238E27FC236}">
                <a16:creationId xmlns:a16="http://schemas.microsoft.com/office/drawing/2014/main" xmlns="" id="{0FB476D4-C49F-4101-9DCA-32BF71AA152A}"/>
              </a:ext>
            </a:extLst>
          </p:cNvPr>
          <p:cNvGrpSpPr/>
          <p:nvPr/>
        </p:nvGrpSpPr>
        <p:grpSpPr>
          <a:xfrm>
            <a:off x="2970437" y="4211886"/>
            <a:ext cx="4918002" cy="594360"/>
            <a:chOff x="2798445" y="4502151"/>
            <a:chExt cx="4918002" cy="594360"/>
          </a:xfrm>
        </p:grpSpPr>
        <p:sp>
          <p:nvSpPr>
            <p:cNvPr id="27" name="TextBox 26">
              <a:extLst>
                <a:ext uri="{FF2B5EF4-FFF2-40B4-BE49-F238E27FC236}">
                  <a16:creationId xmlns:a16="http://schemas.microsoft.com/office/drawing/2014/main" xmlns="" id="{98661D99-EEBA-4F52-AED7-9C086A8EEE49}"/>
                </a:ext>
              </a:extLst>
            </p:cNvPr>
            <p:cNvSpPr txBox="1"/>
            <p:nvPr/>
          </p:nvSpPr>
          <p:spPr>
            <a:xfrm>
              <a:off x="3514398" y="4516624"/>
              <a:ext cx="4202049" cy="489214"/>
            </a:xfrm>
            <a:prstGeom prst="rect">
              <a:avLst/>
            </a:prstGeom>
            <a:noFill/>
          </p:spPr>
          <p:txBody>
            <a:bodyPr wrap="square" lIns="0" tIns="0" rIns="0" bIns="0" rtlCol="0" anchor="ctr">
              <a:noAutofit/>
            </a:bodyPr>
            <a:lstStyle/>
            <a:p>
              <a:pPr>
                <a:spcBef>
                  <a:spcPts val="1200"/>
                </a:spcBef>
                <a:buSzPct val="100000"/>
                <a:defRPr/>
              </a:pPr>
              <a:r>
                <a:rPr lang="en-US" sz="2000" b="1" kern="0" dirty="0"/>
                <a:t>SBS Program Newsletter</a:t>
              </a:r>
            </a:p>
          </p:txBody>
        </p:sp>
        <p:sp>
          <p:nvSpPr>
            <p:cNvPr id="28" name="Oval 27">
              <a:extLst>
                <a:ext uri="{FF2B5EF4-FFF2-40B4-BE49-F238E27FC236}">
                  <a16:creationId xmlns:a16="http://schemas.microsoft.com/office/drawing/2014/main" xmlns="" id="{DF875734-97CB-4C8F-AC7A-A7B2FF050AAA}"/>
                </a:ext>
              </a:extLst>
            </p:cNvPr>
            <p:cNvSpPr/>
            <p:nvPr/>
          </p:nvSpPr>
          <p:spPr>
            <a:xfrm>
              <a:off x="2798445" y="4502151"/>
              <a:ext cx="594360" cy="594360"/>
            </a:xfrm>
            <a:prstGeom prst="ellipse">
              <a:avLst/>
            </a:prstGeom>
            <a:solidFill>
              <a:schemeClr val="tx2"/>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3</a:t>
              </a:r>
              <a:endParaRPr kumimoji="0" lang="en-US" sz="2000" b="1" i="0" u="none" strike="noStrike" kern="0" cap="none" spc="0" normalizeH="0" baseline="0" noProof="0" dirty="0">
                <a:ln>
                  <a:noFill/>
                </a:ln>
                <a:solidFill>
                  <a:srgbClr val="FFFFFF"/>
                </a:solidFill>
                <a:effectLst/>
                <a:uLnTx/>
                <a:uFillTx/>
              </a:endParaRPr>
            </a:p>
          </p:txBody>
        </p:sp>
      </p:grpSp>
      <p:grpSp>
        <p:nvGrpSpPr>
          <p:cNvPr id="31" name="Group 30">
            <a:extLst>
              <a:ext uri="{FF2B5EF4-FFF2-40B4-BE49-F238E27FC236}">
                <a16:creationId xmlns:a16="http://schemas.microsoft.com/office/drawing/2014/main" xmlns="" id="{C2062E07-5EB5-4692-96BD-6F71F46EEF85}"/>
              </a:ext>
            </a:extLst>
          </p:cNvPr>
          <p:cNvGrpSpPr/>
          <p:nvPr/>
        </p:nvGrpSpPr>
        <p:grpSpPr>
          <a:xfrm>
            <a:off x="2970436" y="5336145"/>
            <a:ext cx="4985785" cy="594360"/>
            <a:chOff x="2798445" y="1515615"/>
            <a:chExt cx="4563128" cy="594360"/>
          </a:xfrm>
        </p:grpSpPr>
        <p:sp>
          <p:nvSpPr>
            <p:cNvPr id="32" name="TextBox 31">
              <a:extLst>
                <a:ext uri="{FF2B5EF4-FFF2-40B4-BE49-F238E27FC236}">
                  <a16:creationId xmlns:a16="http://schemas.microsoft.com/office/drawing/2014/main" xmlns="" id="{6B28C9EB-0B07-4279-9031-7AC4B0C7C521}"/>
                </a:ext>
              </a:extLst>
            </p:cNvPr>
            <p:cNvSpPr txBox="1"/>
            <p:nvPr/>
          </p:nvSpPr>
          <p:spPr>
            <a:xfrm>
              <a:off x="3514398" y="1568188"/>
              <a:ext cx="3847175" cy="489214"/>
            </a:xfrm>
            <a:prstGeom prst="rect">
              <a:avLst/>
            </a:prstGeom>
            <a:noFill/>
          </p:spPr>
          <p:txBody>
            <a:bodyPr wrap="square" lIns="0" tIns="0" rIns="0" bIns="0" rtlCol="0" anchor="ctr">
              <a:noAutofit/>
            </a:bodyPr>
            <a:lstStyle/>
            <a:p>
              <a:pPr defTabSz="914400">
                <a:spcBef>
                  <a:spcPts val="1200"/>
                </a:spcBef>
                <a:buSzPct val="100000"/>
                <a:defRPr/>
              </a:pPr>
              <a:r>
                <a:rPr lang="en-US" sz="2000" b="1" kern="0" dirty="0"/>
                <a:t>Retro Claiming and Parental Consent</a:t>
              </a:r>
            </a:p>
          </p:txBody>
        </p:sp>
        <p:sp>
          <p:nvSpPr>
            <p:cNvPr id="33" name="Oval 32">
              <a:extLst>
                <a:ext uri="{FF2B5EF4-FFF2-40B4-BE49-F238E27FC236}">
                  <a16:creationId xmlns:a16="http://schemas.microsoft.com/office/drawing/2014/main" xmlns="" id="{D6F30742-4264-496D-A032-CCD2442DB2DA}"/>
                </a:ext>
              </a:extLst>
            </p:cNvPr>
            <p:cNvSpPr/>
            <p:nvPr/>
          </p:nvSpPr>
          <p:spPr>
            <a:xfrm>
              <a:off x="2798445" y="1515615"/>
              <a:ext cx="594360" cy="594360"/>
            </a:xfrm>
            <a:prstGeom prst="ellipse">
              <a:avLst/>
            </a:prstGeom>
            <a:solidFill>
              <a:schemeClr val="accent1"/>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4</a:t>
              </a:r>
            </a:p>
          </p:txBody>
        </p:sp>
      </p:grpSp>
      <p:pic>
        <p:nvPicPr>
          <p:cNvPr id="3" name="Picture 2">
            <a:extLst>
              <a:ext uri="{FF2B5EF4-FFF2-40B4-BE49-F238E27FC236}">
                <a16:creationId xmlns:a16="http://schemas.microsoft.com/office/drawing/2014/main" xmlns="" id="{C6C14037-DCCD-DC16-9F7D-9E39DA7856E5}"/>
              </a:ext>
            </a:extLst>
          </p:cNvPr>
          <p:cNvPicPr>
            <a:picLocks/>
          </p:cNvPicPr>
          <p:nvPr/>
        </p:nvPicPr>
        <p:blipFill rotWithShape="1">
          <a:blip r:embed="rId4"/>
          <a:srcRect l="1046" t="362" r="2394"/>
          <a:stretch/>
        </p:blipFill>
        <p:spPr>
          <a:xfrm>
            <a:off x="8084011" y="2034273"/>
            <a:ext cx="3520127" cy="343450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xmlns="" id="{4CFD7BF6-3A1A-5241-5D30-9C89B25561E9}"/>
              </a:ext>
            </a:extLst>
          </p:cNvPr>
          <p:cNvSpPr txBox="1"/>
          <p:nvPr/>
        </p:nvSpPr>
        <p:spPr>
          <a:xfrm>
            <a:off x="3604421" y="3170371"/>
            <a:ext cx="6099142" cy="400110"/>
          </a:xfrm>
          <a:prstGeom prst="rect">
            <a:avLst/>
          </a:prstGeom>
          <a:noFill/>
        </p:spPr>
        <p:txBody>
          <a:bodyPr wrap="square">
            <a:spAutoFit/>
          </a:bodyPr>
          <a:lstStyle/>
          <a:p>
            <a:pPr defTabSz="914400">
              <a:spcBef>
                <a:spcPts val="1200"/>
              </a:spcBef>
              <a:buSzPct val="100000"/>
              <a:defRPr/>
            </a:pPr>
            <a:r>
              <a:rPr lang="en-US" sz="2000" b="1" kern="0" dirty="0"/>
              <a:t>Educational Autism </a:t>
            </a:r>
          </a:p>
        </p:txBody>
      </p:sp>
    </p:spTree>
    <p:extLst>
      <p:ext uri="{BB962C8B-B14F-4D97-AF65-F5344CB8AC3E}">
        <p14:creationId xmlns:p14="http://schemas.microsoft.com/office/powerpoint/2010/main" val="339869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400" b="1" dirty="0">
                <a:solidFill>
                  <a:srgbClr val="77370B"/>
                </a:solidFill>
              </a:rPr>
              <a:t>Authorization Requirements </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5</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305747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3586" cy="1325563"/>
          </a:xfrm>
          <a:noFill/>
        </p:spPr>
        <p:txBody>
          <a:bodyPr anchorCtr="0">
            <a:normAutofit/>
          </a:bodyPr>
          <a:lstStyle/>
          <a:p>
            <a:r>
              <a:rPr lang="en-US" sz="4000" b="1" dirty="0">
                <a:solidFill>
                  <a:srgbClr val="77370B"/>
                </a:solidFill>
              </a:rPr>
              <a:t>Authorization of Services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511796" y="1624749"/>
            <a:ext cx="6237796" cy="2629945"/>
          </a:xfrm>
        </p:spPr>
        <p:txBody>
          <a:bodyPr>
            <a:noAutofit/>
          </a:bodyPr>
          <a:lstStyle/>
          <a:p>
            <a:pPr marL="457200" lvl="1" indent="0">
              <a:spcBef>
                <a:spcPts val="0"/>
              </a:spcBef>
              <a:buNone/>
            </a:pPr>
            <a:r>
              <a:rPr lang="en-US" dirty="0">
                <a:latin typeface="Calibri" panose="020F0502020204030204" pitchFamily="34" charset="0"/>
                <a:ea typeface="Calibri" panose="020F0502020204030204" pitchFamily="34" charset="0"/>
              </a:rPr>
              <a:t>All SBS services billed to Medicaid require physician (or other licensed practitioner of the healing arts) authorization to show that certain services in an Individualized Education Program (IEP)/Individualized Family Service Plan (IFSP) are medically necessary. </a:t>
            </a:r>
          </a:p>
          <a:p>
            <a:pPr marL="457200" lvl="1" indent="0">
              <a:spcBef>
                <a:spcPts val="0"/>
              </a:spcBef>
              <a:buNone/>
            </a:pPr>
            <a:endParaRPr lang="en-US" dirty="0">
              <a:latin typeface="Calibri" panose="020F0502020204030204" pitchFamily="34" charset="0"/>
              <a:ea typeface="Calibri" panose="020F0502020204030204" pitchFamily="34" charset="0"/>
            </a:endParaRPr>
          </a:p>
          <a:p>
            <a:pPr marL="914400" lvl="1" indent="-457200">
              <a:spcBef>
                <a:spcPts val="0"/>
              </a:spcBef>
              <a:buFont typeface="+mj-lt"/>
              <a:buAutoNum type="arabicPeriod"/>
            </a:pPr>
            <a:r>
              <a:rPr lang="en-US" dirty="0">
                <a:latin typeface="Calibri" panose="020F0502020204030204" pitchFamily="34" charset="0"/>
                <a:ea typeface="Calibri" panose="020F0502020204030204" pitchFamily="34" charset="0"/>
              </a:rPr>
              <a:t>Assessments/Evaluations</a:t>
            </a:r>
          </a:p>
          <a:p>
            <a:pPr marL="914400" lvl="1" indent="-457200">
              <a:spcBef>
                <a:spcPts val="0"/>
              </a:spcBef>
              <a:buFont typeface="+mj-lt"/>
              <a:buAutoNum type="arabicPeriod"/>
            </a:pPr>
            <a:r>
              <a:rPr lang="en-US" dirty="0">
                <a:latin typeface="Calibri" panose="020F0502020204030204" pitchFamily="34" charset="0"/>
                <a:ea typeface="Calibri" panose="020F0502020204030204" pitchFamily="34" charset="0"/>
              </a:rPr>
              <a:t>Treatments </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6</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Doctor in clinic explaining report on tablet to family">
            <a:extLst>
              <a:ext uri="{FF2B5EF4-FFF2-40B4-BE49-F238E27FC236}">
                <a16:creationId xmlns:a16="http://schemas.microsoft.com/office/drawing/2014/main" xmlns="" id="{86934D52-BDB1-9A96-0621-CAD0B729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433" y="1213554"/>
            <a:ext cx="3674771" cy="2449250"/>
          </a:xfrm>
          <a:prstGeom prst="rect">
            <a:avLst/>
          </a:prstGeom>
          <a:effectLst>
            <a:outerShdw blurRad="50800" dist="38100" dir="18900000" algn="bl" rotWithShape="0">
              <a:prstClr val="black">
                <a:alpha val="40000"/>
              </a:prstClr>
            </a:outerShdw>
          </a:effectLst>
        </p:spPr>
      </p:pic>
      <p:graphicFrame>
        <p:nvGraphicFramePr>
          <p:cNvPr id="3" name="Table 2">
            <a:extLst>
              <a:ext uri="{FF2B5EF4-FFF2-40B4-BE49-F238E27FC236}">
                <a16:creationId xmlns:a16="http://schemas.microsoft.com/office/drawing/2014/main" xmlns="" id="{F27E9DF9-57C0-F511-A274-FC943D58E5DD}"/>
              </a:ext>
            </a:extLst>
          </p:cNvPr>
          <p:cNvGraphicFramePr>
            <a:graphicFrameLocks noGrp="1"/>
          </p:cNvGraphicFramePr>
          <p:nvPr>
            <p:extLst>
              <p:ext uri="{D42A27DB-BD31-4B8C-83A1-F6EECF244321}">
                <p14:modId xmlns:p14="http://schemas.microsoft.com/office/powerpoint/2010/main" val="2540478034"/>
              </p:ext>
            </p:extLst>
          </p:nvPr>
        </p:nvGraphicFramePr>
        <p:xfrm>
          <a:off x="5739779" y="4384234"/>
          <a:ext cx="5940425" cy="2016760"/>
        </p:xfrm>
        <a:graphic>
          <a:graphicData uri="http://schemas.openxmlformats.org/drawingml/2006/table">
            <a:tbl>
              <a:tblPr firstRow="1" firstCol="1" bandRow="1"/>
              <a:tblGrid>
                <a:gridCol w="1170305">
                  <a:extLst>
                    <a:ext uri="{9D8B030D-6E8A-4147-A177-3AD203B41FA5}">
                      <a16:colId xmlns:a16="http://schemas.microsoft.com/office/drawing/2014/main" xmlns="" val="637611171"/>
                    </a:ext>
                  </a:extLst>
                </a:gridCol>
                <a:gridCol w="4770120">
                  <a:extLst>
                    <a:ext uri="{9D8B030D-6E8A-4147-A177-3AD203B41FA5}">
                      <a16:colId xmlns:a16="http://schemas.microsoft.com/office/drawing/2014/main" xmlns="" val="2989931669"/>
                    </a:ext>
                  </a:extLst>
                </a:gridCol>
              </a:tblGrid>
              <a:tr h="187960">
                <a:tc gridSpan="2">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cs typeface="Arial" panose="020B0604020202020204" pitchFamily="34" charset="0"/>
                        </a:rPr>
                        <a:t>Speech-Language Therapy Services</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500"/>
                    </a:solidFill>
                  </a:tcPr>
                </a:tc>
                <a:tc hMerge="1">
                  <a:txBody>
                    <a:bodyPr/>
                    <a:lstStyle/>
                    <a:p>
                      <a:endParaRPr lang="en-US"/>
                    </a:p>
                  </a:txBody>
                  <a:tcPr/>
                </a:tc>
                <a:extLst>
                  <a:ext uri="{0D108BD9-81ED-4DB2-BD59-A6C34878D82A}">
                    <a16:rowId xmlns:a16="http://schemas.microsoft.com/office/drawing/2014/main" xmlns="" val="991215253"/>
                  </a:ext>
                </a:extLst>
              </a:tr>
              <a:tr h="0">
                <a:tc>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cs typeface="Arial" panose="020B0604020202020204" pitchFamily="34" charset="0"/>
                        </a:rPr>
                        <a:t>CPT Codes</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D2"/>
                    </a:solidFill>
                  </a:tcPr>
                </a:tc>
                <a:tc>
                  <a:txBody>
                    <a:bodyPr/>
                    <a:lstStyle/>
                    <a:p>
                      <a:pPr marL="0" marR="0">
                        <a:spcBef>
                          <a:spcPts val="0"/>
                        </a:spcBef>
                        <a:spcAft>
                          <a:spcPts val="0"/>
                        </a:spcAft>
                      </a:pPr>
                      <a:r>
                        <a:rPr lang="en-US" sz="1200" b="1" dirty="0">
                          <a:solidFill>
                            <a:srgbClr val="000000"/>
                          </a:solidFill>
                          <a:effectLst/>
                          <a:latin typeface="+mn-lt"/>
                          <a:ea typeface="Calibri" panose="020F0502020204030204" pitchFamily="34" charset="0"/>
                          <a:cs typeface="Arial" panose="020B0604020202020204" pitchFamily="34" charset="0"/>
                        </a:rPr>
                        <a:t>Short Description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D2"/>
                    </a:solidFill>
                  </a:tcPr>
                </a:tc>
                <a:extLst>
                  <a:ext uri="{0D108BD9-81ED-4DB2-BD59-A6C34878D82A}">
                    <a16:rowId xmlns:a16="http://schemas.microsoft.com/office/drawing/2014/main" xmlns="" val="579995337"/>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92521</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Evaluation of Speech Fluency</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2641482"/>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92522</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Evaluation of Speech Sound Production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0450743"/>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92523</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Evaluation of Speech Sound Production; with Evaluation of Language Comprehension and Expression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6897686"/>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92610</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Eval of Oral and Pharyngeal Swallowing Function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9484434"/>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92507</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Speech, Language, Voice, Communication Therapy, Individual</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2240317"/>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92508</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Speech, Language, Voice, Communication Therapy, Group</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6812502"/>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92507</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Speech/Hearing Therapy, Individual</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6375028"/>
                  </a:ext>
                </a:extLst>
              </a:tr>
              <a:tr h="0">
                <a:tc>
                  <a:txBody>
                    <a:bodyPr/>
                    <a:lstStyle/>
                    <a:p>
                      <a:pPr marL="0" marR="0" algn="ctr">
                        <a:spcBef>
                          <a:spcPts val="0"/>
                        </a:spcBef>
                        <a:spcAft>
                          <a:spcPts val="0"/>
                        </a:spcAft>
                      </a:pPr>
                      <a:r>
                        <a:rPr lang="en-US" sz="1200" dirty="0">
                          <a:effectLst/>
                          <a:latin typeface="+mn-lt"/>
                          <a:ea typeface="Calibri" panose="020F0502020204030204" pitchFamily="34" charset="0"/>
                          <a:cs typeface="Arial" panose="020B0604020202020204" pitchFamily="34" charset="0"/>
                        </a:rPr>
                        <a:t>92508</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Speech/Hearing Therapy, Group</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5400303"/>
                  </a:ext>
                </a:extLst>
              </a:tr>
            </a:tbl>
          </a:graphicData>
        </a:graphic>
      </p:graphicFrame>
    </p:spTree>
    <p:extLst>
      <p:ext uri="{BB962C8B-B14F-4D97-AF65-F5344CB8AC3E}">
        <p14:creationId xmlns:p14="http://schemas.microsoft.com/office/powerpoint/2010/main" val="230450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28" y="370845"/>
            <a:ext cx="10973586" cy="1325563"/>
          </a:xfrm>
          <a:noFill/>
        </p:spPr>
        <p:txBody>
          <a:bodyPr anchorCtr="0">
            <a:normAutofit/>
          </a:bodyPr>
          <a:lstStyle/>
          <a:p>
            <a:r>
              <a:rPr lang="en-US" sz="4000" b="1" dirty="0">
                <a:solidFill>
                  <a:srgbClr val="77370B"/>
                </a:solidFill>
              </a:rPr>
              <a:t>Authorization and Orders - Overview</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457986" y="1635339"/>
            <a:ext cx="10621260" cy="4955961"/>
          </a:xfrm>
        </p:spPr>
        <p:txBody>
          <a:bodyPr>
            <a:noAutofit/>
          </a:bodyPr>
          <a:lstStyle/>
          <a:p>
            <a:pPr lvl="1">
              <a:spcBef>
                <a:spcPts val="0"/>
              </a:spcBef>
            </a:pPr>
            <a:r>
              <a:rPr lang="en-US" dirty="0">
                <a:latin typeface="Calibri" panose="020F0502020204030204" pitchFamily="34" charset="0"/>
                <a:ea typeface="Calibri" panose="020F0502020204030204" pitchFamily="34" charset="0"/>
              </a:rPr>
              <a:t>With the exception of nursing services, the IEP team can authorize all IEP health-related services documented in the IEP/IFSP and the IEP/IFSP can serve as the authorization (so long as the appropriate provider is a part of the IEP team).</a:t>
            </a:r>
          </a:p>
          <a:p>
            <a:pPr lvl="1">
              <a:spcBef>
                <a:spcPts val="0"/>
              </a:spcBef>
            </a:pPr>
            <a:endParaRPr lang="en-US" dirty="0">
              <a:latin typeface="Calibri" panose="020F0502020204030204" pitchFamily="34" charset="0"/>
              <a:ea typeface="Calibri" panose="020F0502020204030204" pitchFamily="34" charset="0"/>
            </a:endParaRPr>
          </a:p>
          <a:p>
            <a:pPr lvl="1">
              <a:spcBef>
                <a:spcPts val="0"/>
              </a:spcBef>
            </a:pPr>
            <a:r>
              <a:rPr lang="en-US" dirty="0">
                <a:latin typeface="Calibri" panose="020F0502020204030204" pitchFamily="34" charset="0"/>
                <a:ea typeface="Calibri" panose="020F0502020204030204" pitchFamily="34" charset="0"/>
              </a:rPr>
              <a:t>Services do not require prior authorization from a </a:t>
            </a:r>
            <a:r>
              <a:rPr lang="en-US" dirty="0" smtClean="0">
                <a:latin typeface="Calibri" panose="020F0502020204030204" pitchFamily="34" charset="0"/>
                <a:ea typeface="Calibri" panose="020F0502020204030204" pitchFamily="34" charset="0"/>
              </a:rPr>
              <a:t>Wyoming Medicaid </a:t>
            </a:r>
            <a:r>
              <a:rPr lang="en-US" dirty="0">
                <a:latin typeface="Calibri" panose="020F0502020204030204" pitchFamily="34" charset="0"/>
                <a:ea typeface="Calibri" panose="020F0502020204030204" pitchFamily="34" charset="0"/>
              </a:rPr>
              <a:t>review agent.</a:t>
            </a:r>
          </a:p>
          <a:p>
            <a:pPr lvl="1">
              <a:spcBef>
                <a:spcPts val="0"/>
              </a:spcBef>
            </a:pPr>
            <a:endParaRPr lang="en-US" dirty="0">
              <a:latin typeface="Calibri" panose="020F0502020204030204" pitchFamily="34" charset="0"/>
              <a:ea typeface="Calibri" panose="020F0502020204030204" pitchFamily="34" charset="0"/>
            </a:endParaRPr>
          </a:p>
          <a:p>
            <a:pPr lvl="1">
              <a:spcBef>
                <a:spcPts val="0"/>
              </a:spcBef>
            </a:pPr>
            <a:r>
              <a:rPr lang="en-US" dirty="0">
                <a:latin typeface="Calibri" panose="020F0502020204030204" pitchFamily="34" charset="0"/>
                <a:ea typeface="Calibri" panose="020F0502020204030204" pitchFamily="34" charset="0"/>
              </a:rPr>
              <a:t>The need for the service must be identified in the child’s IEP or IFSP, maintained in the child’s file, and updated based on the child’s needs or annually. Schools may not bill Medicaid until the required written orders are in place.</a:t>
            </a:r>
          </a:p>
          <a:p>
            <a:pPr marL="457200" lvl="1" indent="0">
              <a:spcBef>
                <a:spcPts val="0"/>
              </a:spcBef>
              <a:buNone/>
            </a:pPr>
            <a:endParaRPr lang="en-US" dirty="0">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7</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540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3586" cy="1325563"/>
          </a:xfrm>
          <a:noFill/>
        </p:spPr>
        <p:txBody>
          <a:bodyPr anchorCtr="0">
            <a:normAutofit/>
          </a:bodyPr>
          <a:lstStyle/>
          <a:p>
            <a:r>
              <a:rPr lang="en-US" sz="4000" b="1" dirty="0">
                <a:solidFill>
                  <a:srgbClr val="77370B"/>
                </a:solidFill>
              </a:rPr>
              <a:t>Prior Authorization is Not Required for SBS Services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838200" y="2211702"/>
            <a:ext cx="10515600" cy="3283420"/>
          </a:xfrm>
        </p:spPr>
        <p:txBody>
          <a:bodyPr>
            <a:noAutofit/>
          </a:bodyPr>
          <a:lstStyle/>
          <a:p>
            <a:pPr marL="0" indent="0">
              <a:spcBef>
                <a:spcPts val="0"/>
              </a:spcBef>
              <a:buNone/>
            </a:pPr>
            <a:r>
              <a:rPr lang="en-US" sz="2400" dirty="0">
                <a:latin typeface="Calibri" panose="020F0502020204030204" pitchFamily="34" charset="0"/>
                <a:ea typeface="Calibri" panose="020F0502020204030204" pitchFamily="34" charset="0"/>
              </a:rPr>
              <a:t>Prior authorization is, “A decision by your </a:t>
            </a:r>
            <a:r>
              <a:rPr lang="en-US" sz="2400" u="sng" dirty="0">
                <a:latin typeface="Calibri" panose="020F0502020204030204" pitchFamily="34" charset="0"/>
                <a:ea typeface="Calibri" panose="020F0502020204030204" pitchFamily="34" charset="0"/>
              </a:rPr>
              <a:t>health insurer or plan </a:t>
            </a:r>
            <a:r>
              <a:rPr lang="en-US" sz="2400" dirty="0">
                <a:latin typeface="Calibri" panose="020F0502020204030204" pitchFamily="34" charset="0"/>
                <a:ea typeface="Calibri" panose="020F0502020204030204" pitchFamily="34" charset="0"/>
              </a:rPr>
              <a:t>that a health care service, treatment plan, prescription drug or durable medical equipment is medically necessary.”</a:t>
            </a:r>
          </a:p>
          <a:p>
            <a:pPr marL="0" indent="0">
              <a:spcBef>
                <a:spcPts val="0"/>
              </a:spcBef>
              <a:buNone/>
            </a:pPr>
            <a:endParaRPr lang="en-US" sz="2400" dirty="0">
              <a:latin typeface="Calibri" panose="020F0502020204030204" pitchFamily="34" charset="0"/>
              <a:ea typeface="Calibri" panose="020F0502020204030204" pitchFamily="34" charset="0"/>
            </a:endParaRPr>
          </a:p>
          <a:p>
            <a:pPr>
              <a:spcBef>
                <a:spcPts val="0"/>
              </a:spcBef>
            </a:pPr>
            <a:r>
              <a:rPr lang="en-US" sz="2400" dirty="0">
                <a:latin typeface="Calibri" panose="020F0502020204030204" pitchFamily="34" charset="0"/>
                <a:ea typeface="Calibri" panose="020F0502020204030204" pitchFamily="34" charset="0"/>
              </a:rPr>
              <a:t>Prior authorization is not required for SBS services, however the claims must be supported by the appropriate documentation and authorizations.</a:t>
            </a:r>
          </a:p>
          <a:p>
            <a:pPr>
              <a:spcBef>
                <a:spcPts val="0"/>
              </a:spcBef>
            </a:pPr>
            <a:endParaRPr lang="en-US" sz="2400" dirty="0">
              <a:latin typeface="Calibri" panose="020F0502020204030204" pitchFamily="34" charset="0"/>
              <a:ea typeface="Calibri" panose="020F0502020204030204" pitchFamily="34" charset="0"/>
            </a:endParaRPr>
          </a:p>
          <a:p>
            <a:pPr>
              <a:spcBef>
                <a:spcPts val="0"/>
              </a:spcBef>
            </a:pPr>
            <a:r>
              <a:rPr lang="en-US" sz="2400" dirty="0">
                <a:latin typeface="Calibri" panose="020F0502020204030204" pitchFamily="34" charset="0"/>
                <a:ea typeface="Calibri" panose="020F0502020204030204" pitchFamily="34" charset="0"/>
              </a:rPr>
              <a:t>For SBS services, there must be a physician or other licensed practitioner of    the healing arts, that authorizes that the service is medically necessary. </a:t>
            </a:r>
          </a:p>
          <a:p>
            <a:pPr marL="0" indent="0">
              <a:spcBef>
                <a:spcPts val="0"/>
              </a:spcBef>
              <a:buNone/>
            </a:pPr>
            <a:endParaRPr lang="en-US" sz="2400" dirty="0">
              <a:latin typeface="Calibri" panose="020F0502020204030204" pitchFamily="34" charset="0"/>
              <a:ea typeface="Calibri" panose="020F0502020204030204" pitchFamily="34" charset="0"/>
            </a:endParaRPr>
          </a:p>
          <a:p>
            <a:pPr marL="0" indent="0">
              <a:spcBef>
                <a:spcPts val="0"/>
              </a:spcBef>
              <a:buNone/>
            </a:pPr>
            <a:endParaRPr lang="en-US" sz="2900" dirty="0">
              <a:latin typeface="Calibri" panose="020F0502020204030204" pitchFamily="34" charset="0"/>
              <a:ea typeface="Calibri" panose="020F0502020204030204" pitchFamily="34" charset="0"/>
            </a:endParaRPr>
          </a:p>
          <a:p>
            <a:pPr lvl="1">
              <a:spcBef>
                <a:spcPts val="0"/>
              </a:spcBef>
            </a:pPr>
            <a:endParaRPr lang="en-US" sz="2500" dirty="0">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8</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33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3586" cy="1325563"/>
          </a:xfrm>
          <a:noFill/>
        </p:spPr>
        <p:txBody>
          <a:bodyPr anchorCtr="0">
            <a:normAutofit/>
          </a:bodyPr>
          <a:lstStyle/>
          <a:p>
            <a:r>
              <a:rPr lang="en-US" sz="4000" b="1" dirty="0">
                <a:solidFill>
                  <a:srgbClr val="77370B"/>
                </a:solidFill>
              </a:rPr>
              <a:t>Assessments/Evaluations</a:t>
            </a:r>
          </a:p>
        </p:txBody>
      </p:sp>
      <p:sp>
        <p:nvSpPr>
          <p:cNvPr id="23" name="Content Placeholder 22">
            <a:extLst>
              <a:ext uri="{FF2B5EF4-FFF2-40B4-BE49-F238E27FC236}">
                <a16:creationId xmlns:a16="http://schemas.microsoft.com/office/drawing/2014/main" xmlns="" id="{E7FF4F93-6D07-1808-A80E-E5A031EDB454}"/>
              </a:ext>
            </a:extLst>
          </p:cNvPr>
          <p:cNvSpPr>
            <a:spLocks noGrp="1"/>
          </p:cNvSpPr>
          <p:nvPr>
            <p:ph idx="1"/>
          </p:nvPr>
        </p:nvSpPr>
        <p:spPr>
          <a:xfrm>
            <a:off x="838200" y="1690688"/>
            <a:ext cx="10515600" cy="3603898"/>
          </a:xfrm>
        </p:spPr>
        <p:txBody>
          <a:bodyPr>
            <a:noAutofit/>
          </a:bodyPr>
          <a:lstStyle/>
          <a:p>
            <a:pPr marL="0" indent="0">
              <a:spcBef>
                <a:spcPts val="0"/>
              </a:spcBef>
              <a:buNone/>
            </a:pPr>
            <a:r>
              <a:rPr lang="en-US" sz="2400" dirty="0">
                <a:latin typeface="Calibri" panose="020F0502020204030204" pitchFamily="34" charset="0"/>
                <a:ea typeface="Calibri" panose="020F0502020204030204" pitchFamily="34" charset="0"/>
              </a:rPr>
              <a:t>Per 34 CFR 300.301 and WDE Rules Chapter 7, Section 4(b),</a:t>
            </a:r>
          </a:p>
          <a:p>
            <a:pPr marL="0" indent="0">
              <a:spcBef>
                <a:spcPts val="0"/>
              </a:spcBef>
              <a:buNone/>
            </a:pPr>
            <a:endParaRPr lang="en-US" sz="2400" dirty="0">
              <a:latin typeface="Calibri" panose="020F0502020204030204" pitchFamily="34" charset="0"/>
              <a:ea typeface="Calibri" panose="020F0502020204030204" pitchFamily="34" charset="0"/>
            </a:endParaRPr>
          </a:p>
          <a:p>
            <a:pPr marL="0" indent="0">
              <a:spcBef>
                <a:spcPts val="0"/>
              </a:spcBef>
              <a:buNone/>
            </a:pPr>
            <a:r>
              <a:rPr lang="en-US" sz="2400" dirty="0">
                <a:latin typeface="Calibri" panose="020F0502020204030204" pitchFamily="34" charset="0"/>
                <a:ea typeface="Calibri" panose="020F0502020204030204" pitchFamily="34" charset="0"/>
              </a:rPr>
              <a:t>“…either a parent of a child or a public agency may initiate a request for an initial evaluation to determine if the child is a child with a disability.”</a:t>
            </a:r>
          </a:p>
          <a:p>
            <a:pPr marL="0" indent="0">
              <a:spcBef>
                <a:spcPts val="0"/>
              </a:spcBef>
              <a:buNone/>
            </a:pPr>
            <a:endParaRPr lang="en-US" sz="2400" dirty="0">
              <a:latin typeface="Calibri" panose="020F0502020204030204" pitchFamily="34" charset="0"/>
              <a:ea typeface="Calibri" panose="020F0502020204030204" pitchFamily="34" charset="0"/>
            </a:endParaRPr>
          </a:p>
          <a:p>
            <a:pPr marL="0" indent="0">
              <a:spcBef>
                <a:spcPts val="0"/>
              </a:spcBef>
              <a:buNone/>
            </a:pPr>
            <a:r>
              <a:rPr lang="en-US" sz="2400" dirty="0">
                <a:latin typeface="Calibri" panose="020F0502020204030204" pitchFamily="34" charset="0"/>
                <a:ea typeface="Calibri" panose="020F0502020204030204" pitchFamily="34" charset="0"/>
              </a:rPr>
              <a:t>AND </a:t>
            </a:r>
          </a:p>
          <a:p>
            <a:pPr marL="0" indent="0">
              <a:spcBef>
                <a:spcPts val="0"/>
              </a:spcBef>
              <a:buNone/>
            </a:pPr>
            <a:endParaRPr lang="en-US" sz="2400" dirty="0">
              <a:latin typeface="Calibri" panose="020F0502020204030204" pitchFamily="34" charset="0"/>
              <a:ea typeface="Calibri" panose="020F0502020204030204" pitchFamily="34" charset="0"/>
            </a:endParaRPr>
          </a:p>
          <a:p>
            <a:pPr marL="0" indent="0">
              <a:spcBef>
                <a:spcPts val="0"/>
              </a:spcBef>
              <a:buNone/>
            </a:pPr>
            <a:r>
              <a:rPr lang="en-US" sz="2400" dirty="0">
                <a:latin typeface="Calibri" panose="020F0502020204030204" pitchFamily="34" charset="0"/>
                <a:ea typeface="Calibri" panose="020F0502020204030204" pitchFamily="34" charset="0"/>
              </a:rPr>
              <a:t>if the request is determined warranted by the LEA.</a:t>
            </a:r>
          </a:p>
          <a:p>
            <a:pPr lvl="1">
              <a:spcBef>
                <a:spcPts val="0"/>
              </a:spcBef>
            </a:pPr>
            <a:endParaRPr lang="en-US" sz="2500" dirty="0">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9</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hecklist with solid fill">
            <a:extLst>
              <a:ext uri="{FF2B5EF4-FFF2-40B4-BE49-F238E27FC236}">
                <a16:creationId xmlns:a16="http://schemas.microsoft.com/office/drawing/2014/main" xmlns="" id="{20BA9A8F-F7D1-FE5D-7576-4CE5698355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6606" y="5122536"/>
            <a:ext cx="771427" cy="771427"/>
          </a:xfrm>
          <a:prstGeom prst="rect">
            <a:avLst/>
          </a:prstGeom>
        </p:spPr>
      </p:pic>
      <p:sp>
        <p:nvSpPr>
          <p:cNvPr id="3" name="TextBox 2">
            <a:extLst>
              <a:ext uri="{FF2B5EF4-FFF2-40B4-BE49-F238E27FC236}">
                <a16:creationId xmlns:a16="http://schemas.microsoft.com/office/drawing/2014/main" xmlns="" id="{00F41F74-D8AE-A4D9-8458-68307ED7F2CA}"/>
              </a:ext>
            </a:extLst>
          </p:cNvPr>
          <p:cNvSpPr txBox="1"/>
          <p:nvPr/>
        </p:nvSpPr>
        <p:spPr>
          <a:xfrm>
            <a:off x="1702323" y="5132541"/>
            <a:ext cx="9341963" cy="1200329"/>
          </a:xfrm>
          <a:prstGeom prst="rect">
            <a:avLst/>
          </a:prstGeom>
          <a:noFill/>
        </p:spPr>
        <p:txBody>
          <a:bodyPr wrap="square" rtlCol="0">
            <a:spAutoFit/>
          </a:bodyPr>
          <a:lstStyle/>
          <a:p>
            <a:pPr marL="0" indent="0">
              <a:spcBef>
                <a:spcPts val="0"/>
              </a:spcBef>
              <a:buNone/>
            </a:pPr>
            <a:r>
              <a:rPr lang="en-US" sz="2400" dirty="0">
                <a:latin typeface="Calibri" panose="020F0502020204030204" pitchFamily="34" charset="0"/>
                <a:ea typeface="Calibri" panose="020F0502020204030204" pitchFamily="34" charset="0"/>
              </a:rPr>
              <a:t>Note: Per </a:t>
            </a:r>
            <a:r>
              <a:rPr lang="en-US" sz="2400" dirty="0">
                <a:latin typeface="Calibri" panose="020F0502020204030204" pitchFamily="34" charset="0"/>
                <a:ea typeface="Calibri" panose="020F0502020204030204" pitchFamily="34" charset="0"/>
                <a:hlinkClick r:id="rId4"/>
              </a:rPr>
              <a:t>Wyoming Medicaid Rules, Chapter 52, Section 6(e)</a:t>
            </a:r>
            <a:r>
              <a:rPr lang="en-US" sz="2400" dirty="0">
                <a:latin typeface="Calibri" panose="020F0502020204030204" pitchFamily="34" charset="0"/>
                <a:ea typeface="Calibri" panose="020F0502020204030204" pitchFamily="34" charset="0"/>
              </a:rPr>
              <a:t>, “Evaluations and reevaluations are reimbursable only when they result in an IEP or IFSP in the specific service(s) being evaluated.”</a:t>
            </a:r>
          </a:p>
        </p:txBody>
      </p:sp>
    </p:spTree>
    <p:extLst>
      <p:ext uri="{BB962C8B-B14F-4D97-AF65-F5344CB8AC3E}">
        <p14:creationId xmlns:p14="http://schemas.microsoft.com/office/powerpoint/2010/main" val="593342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36217</TotalTime>
  <Words>1497</Words>
  <Application>Microsoft Office PowerPoint</Application>
  <PresentationFormat>Widescreen</PresentationFormat>
  <Paragraphs>315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 Wyoming Department of Health School-Based Services (SBS) Program</vt:lpstr>
      <vt:lpstr>Agenda </vt:lpstr>
      <vt:lpstr>SBS Program Updates</vt:lpstr>
      <vt:lpstr>Updates from WDH and WDE</vt:lpstr>
      <vt:lpstr>Authorization Requirements </vt:lpstr>
      <vt:lpstr>Authorization of Services</vt:lpstr>
      <vt:lpstr>Authorization and Orders - Overview</vt:lpstr>
      <vt:lpstr>Prior Authorization is Not Required for SBS Services</vt:lpstr>
      <vt:lpstr>Assessments/Evaluations</vt:lpstr>
      <vt:lpstr>Ordering, Referring, or Prescribing (ORP) Practitioners </vt:lpstr>
      <vt:lpstr>Authorization of Services – Treatments</vt:lpstr>
      <vt:lpstr>Authorization of Services – Nursing Services </vt:lpstr>
      <vt:lpstr>ORP Providers for IEP/IFSP Treatment Services</vt:lpstr>
      <vt:lpstr>Licensed ORP Practitioners for the SBS Program</vt:lpstr>
      <vt:lpstr>Licensed ORP Practitioners for the SBS Program</vt:lpstr>
      <vt:lpstr>Licensed ORP Practitioners for the SBS Program</vt:lpstr>
      <vt:lpstr>Physician Authorizations</vt:lpstr>
      <vt:lpstr>Ordering, Referring, or Prescribing (ORP) Practitioners </vt:lpstr>
      <vt:lpstr>Services Authorized in the IEP/IFSP</vt:lpstr>
      <vt:lpstr>Open Discussion/ Q&amp;A</vt:lpstr>
      <vt:lpstr>Questions &amp; Resources</vt:lpstr>
    </vt:vector>
  </TitlesOfParts>
  <Company>State Of Wyoming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Wyoming Department of Health</dc:title>
  <dc:creator>Justin Browning SBS</dc:creator>
  <cp:lastModifiedBy>Browning, Justin</cp:lastModifiedBy>
  <cp:revision>255</cp:revision>
  <cp:lastPrinted>2023-04-06T14:23:15Z</cp:lastPrinted>
  <dcterms:created xsi:type="dcterms:W3CDTF">2018-04-25T21:09:56Z</dcterms:created>
  <dcterms:modified xsi:type="dcterms:W3CDTF">2023-04-10T15:08:11Z</dcterms:modified>
</cp:coreProperties>
</file>