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393" r:id="rId3"/>
    <p:sldId id="405" r:id="rId4"/>
    <p:sldId id="444" r:id="rId5"/>
    <p:sldId id="450" r:id="rId6"/>
    <p:sldId id="452" r:id="rId7"/>
    <p:sldId id="451" r:id="rId8"/>
    <p:sldId id="442" r:id="rId9"/>
    <p:sldId id="443" r:id="rId10"/>
    <p:sldId id="3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835206-77F8-DF3D-51F5-1516C88B960D}" name="Jillian Mongetta" initials="JM" userId="Jillian Mongetta" providerId="None"/>
  <p188:author id="{47BC0A29-785E-345C-C702-97B0FE8A939A}" name="Adena Goldberg" initials="AG" userId="S::agoldberg@guidehouse.com::c8bb8565-dcec-4755-81b6-27ab9e8355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ohn Azpeitia" initials="JA" lastIdx="2" clrIdx="6">
    <p:extLst>
      <p:ext uri="{19B8F6BF-5375-455C-9EA6-DF929625EA0E}">
        <p15:presenceInfo xmlns:p15="http://schemas.microsoft.com/office/powerpoint/2012/main" userId="S::john.azpeitia@guidehouse.com::4e267b2b-2ca6-483d-a837-fad7bb7ed14b" providerId="AD"/>
      </p:ext>
    </p:extLst>
  </p:cmAuthor>
  <p:cmAuthor id="1" name="Adena" initials="A" lastIdx="4" clrIdx="0">
    <p:extLst>
      <p:ext uri="{19B8F6BF-5375-455C-9EA6-DF929625EA0E}">
        <p15:presenceInfo xmlns:p15="http://schemas.microsoft.com/office/powerpoint/2012/main" userId="Adena" providerId="None"/>
      </p:ext>
    </p:extLst>
  </p:cmAuthor>
  <p:cmAuthor id="2" name="Adena Goldberg" initials="AG" lastIdx="74" clrIdx="1">
    <p:extLst>
      <p:ext uri="{19B8F6BF-5375-455C-9EA6-DF929625EA0E}">
        <p15:presenceInfo xmlns:p15="http://schemas.microsoft.com/office/powerpoint/2012/main" userId="Adena Goldberg" providerId="None"/>
      </p:ext>
    </p:extLst>
  </p:cmAuthor>
  <p:cmAuthor id="3" name="Holly McDonnell" initials="HM" lastIdx="14" clrIdx="2">
    <p:extLst>
      <p:ext uri="{19B8F6BF-5375-455C-9EA6-DF929625EA0E}">
        <p15:presenceInfo xmlns:p15="http://schemas.microsoft.com/office/powerpoint/2012/main" userId="S::holly.mcdonnell@guidehouse.com::e6929356-6f15-4765-83d0-d066dfee44d5" providerId="AD"/>
      </p:ext>
    </p:extLst>
  </p:cmAuthor>
  <p:cmAuthor id="4" name="Stall, Jan" initials="SJ" lastIdx="3" clrIdx="3">
    <p:extLst>
      <p:ext uri="{19B8F6BF-5375-455C-9EA6-DF929625EA0E}">
        <p15:presenceInfo xmlns:p15="http://schemas.microsoft.com/office/powerpoint/2012/main" userId="S-1-5-21-320525181-1064506334-1441440523-82516" providerId="AD"/>
      </p:ext>
    </p:extLst>
  </p:cmAuthor>
  <p:cmAuthor id="5" name="Adena Goldberg" initials="AG [2]" lastIdx="9" clrIdx="4">
    <p:extLst>
      <p:ext uri="{19B8F6BF-5375-455C-9EA6-DF929625EA0E}">
        <p15:presenceInfo xmlns:p15="http://schemas.microsoft.com/office/powerpoint/2012/main" userId="S::agoldberg@guidehouse.com::c8bb8565-dcec-4755-81b6-27ab9e835528" providerId="AD"/>
      </p:ext>
    </p:extLst>
  </p:cmAuthor>
  <p:cmAuthor id="6" name="Guidehouse" initials="GH" lastIdx="16" clrIdx="5">
    <p:extLst>
      <p:ext uri="{19B8F6BF-5375-455C-9EA6-DF929625EA0E}">
        <p15:presenceInfo xmlns:p15="http://schemas.microsoft.com/office/powerpoint/2012/main" userId="Guidehou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230"/>
    <a:srgbClr val="E6D8C5"/>
    <a:srgbClr val="A55525"/>
    <a:srgbClr val="77370B"/>
    <a:srgbClr val="A67D60"/>
    <a:srgbClr val="FEC200"/>
    <a:srgbClr val="95C3DB"/>
    <a:srgbClr val="AA540F"/>
    <a:srgbClr val="DA8A24"/>
    <a:srgbClr val="10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6224" autoAdjust="0"/>
  </p:normalViewPr>
  <p:slideViewPr>
    <p:cSldViewPr snapToGrid="0">
      <p:cViewPr varScale="1">
        <p:scale>
          <a:sx n="58" d="100"/>
          <a:sy n="58" d="100"/>
        </p:scale>
        <p:origin x="12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5AB69-0125-4198-84C5-0CBAAD5253E2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3ED910-B18B-48FF-AE9D-6B5EC9F4FE83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Services Delivered</a:t>
          </a:r>
        </a:p>
      </dgm:t>
    </dgm:pt>
    <dgm:pt modelId="{13FF9FD7-C450-4753-B2A4-FD7CC2F46FBA}" type="parTrans" cxnId="{46E9E692-8329-412A-8FBC-211E66F7E8A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BA496-A682-4272-94E0-0EB3BF91784F}" type="sibTrans" cxnId="{46E9E692-8329-412A-8FBC-211E66F7E8AE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E7700-7B88-440E-9FA6-79A10D37CBAF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Reimbursement Occurs to the LEA </a:t>
          </a:r>
        </a:p>
      </dgm:t>
    </dgm:pt>
    <dgm:pt modelId="{4E9AC3DA-8609-478E-ADC5-C94A947DCC31}" type="parTrans" cxnId="{F67B3D61-ED94-4821-B210-BA866470DD5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AD515-37F1-4A56-A18A-743FB1C7929A}" type="sibTrans" cxnId="{F67B3D61-ED94-4821-B210-BA866470DD5B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96322-F319-45E6-BB3B-E153DAEDB29C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WDH posts Remittance Advice</a:t>
          </a:r>
        </a:p>
      </dgm:t>
    </dgm:pt>
    <dgm:pt modelId="{F059CA1A-3BB1-4A30-87D5-8471388A4124}" type="parTrans" cxnId="{F28408E0-7F03-497C-8EF6-16EACBC21D3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20DA7-46C9-49E5-9506-E844C269A967}" type="sibTrans" cxnId="{F28408E0-7F03-497C-8EF6-16EACBC21D37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8BE1FD-653E-47EC-8724-A59CECF7E7A6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LEAs Remit Funds </a:t>
          </a:r>
        </a:p>
      </dgm:t>
    </dgm:pt>
    <dgm:pt modelId="{3CCEBC81-FDF3-42E8-91D6-0D17B229949D}" type="parTrans" cxnId="{9B5201CE-0342-4CD8-8456-AAA7380C6EA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86FE48-3264-48C1-916F-5F5226C27614}" type="sibTrans" cxnId="{9B5201CE-0342-4CD8-8456-AAA7380C6EA2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184D0-5F76-43BF-B6C4-559CC19AC8FB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Funds are recirculated to WDE School Foundation Program Account </a:t>
          </a:r>
        </a:p>
      </dgm:t>
    </dgm:pt>
    <dgm:pt modelId="{37C2D431-9C8C-47BC-8C5D-B66DBE081616}" type="parTrans" cxnId="{F34E075D-EF43-4134-96DD-744393F6A13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A2B38-C98B-4160-B418-F9C95674433E}" type="sibTrans" cxnId="{F34E075D-EF43-4134-96DD-744393F6A136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971DF-5297-413B-B56D-76F63104783E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Yearly funds from the foundation get recirculated into LEAs </a:t>
          </a:r>
        </a:p>
      </dgm:t>
    </dgm:pt>
    <dgm:pt modelId="{5EF584D5-2466-4451-8B34-D1EEF93206CE}" type="parTrans" cxnId="{506D856F-F3FB-427C-B8A4-34F53077226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E0684-67CB-4A11-BEE6-0E64FED2F601}" type="sibTrans" cxnId="{506D856F-F3FB-427C-B8A4-34F53077226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9CCF7-5748-41F2-AFD9-0F47E80DA2D2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Submit Claims via BMS</a:t>
          </a:r>
        </a:p>
      </dgm:t>
    </dgm:pt>
    <dgm:pt modelId="{F0F1D9B5-6F71-442C-BAD1-35A314B857AA}" type="parTrans" cxnId="{BB001667-1DC7-487F-BADA-9830A5C2554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05259-8EB6-4648-8B35-0A6F4AB88B95}" type="sibTrans" cxnId="{BB001667-1DC7-487F-BADA-9830A5C25545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87DCF-B542-4C78-A5C2-5A9D5BF08E0F}">
      <dgm:prSet phldrT="[Text]"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BDCEC-32C6-4C7D-8FE1-255C02C40819}" type="parTrans" cxnId="{D5EFAD57-18A4-467F-827C-969EBF44539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1949-B4BE-4688-92FC-98E0CCE31968}" type="sibTrans" cxnId="{D5EFAD57-18A4-467F-827C-969EBF44539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2CD1E-DB11-4196-B7EC-9FEC9A1808F8}" type="pres">
      <dgm:prSet presAssocID="{A675AB69-0125-4198-84C5-0CBAAD5253E2}" presName="Name0" presStyleCnt="0">
        <dgm:presLayoutVars>
          <dgm:dir/>
          <dgm:resizeHandles val="exact"/>
        </dgm:presLayoutVars>
      </dgm:prSet>
      <dgm:spPr/>
    </dgm:pt>
    <dgm:pt modelId="{87D3788F-09D8-4D23-AFC1-2FB357DECA05}" type="pres">
      <dgm:prSet presAssocID="{613ED910-B18B-48FF-AE9D-6B5EC9F4FE83}" presName="node" presStyleLbl="node1" presStyleIdx="0" presStyleCnt="7">
        <dgm:presLayoutVars>
          <dgm:bulletEnabled val="1"/>
        </dgm:presLayoutVars>
      </dgm:prSet>
      <dgm:spPr/>
    </dgm:pt>
    <dgm:pt modelId="{0DDAC19E-5593-42F2-A232-0F3139372CE3}" type="pres">
      <dgm:prSet presAssocID="{02CBA496-A682-4272-94E0-0EB3BF91784F}" presName="sibTrans" presStyleLbl="sibTrans1D1" presStyleIdx="0" presStyleCnt="6"/>
      <dgm:spPr/>
    </dgm:pt>
    <dgm:pt modelId="{23AEABD9-14A8-4CC7-9520-203D5BE03B92}" type="pres">
      <dgm:prSet presAssocID="{02CBA496-A682-4272-94E0-0EB3BF91784F}" presName="connectorText" presStyleLbl="sibTrans1D1" presStyleIdx="0" presStyleCnt="6"/>
      <dgm:spPr/>
    </dgm:pt>
    <dgm:pt modelId="{B2066E7C-A89D-491B-BEEF-1930D584AA31}" type="pres">
      <dgm:prSet presAssocID="{7109CCF7-5748-41F2-AFD9-0F47E80DA2D2}" presName="node" presStyleLbl="node1" presStyleIdx="1" presStyleCnt="7">
        <dgm:presLayoutVars>
          <dgm:bulletEnabled val="1"/>
        </dgm:presLayoutVars>
      </dgm:prSet>
      <dgm:spPr/>
    </dgm:pt>
    <dgm:pt modelId="{BDF71978-3750-499F-A3C6-72D859D938BE}" type="pres">
      <dgm:prSet presAssocID="{5B005259-8EB6-4648-8B35-0A6F4AB88B95}" presName="sibTrans" presStyleLbl="sibTrans1D1" presStyleIdx="1" presStyleCnt="6"/>
      <dgm:spPr/>
    </dgm:pt>
    <dgm:pt modelId="{9D713503-F094-4187-90FD-6B9C5ABB8FA8}" type="pres">
      <dgm:prSet presAssocID="{5B005259-8EB6-4648-8B35-0A6F4AB88B95}" presName="connectorText" presStyleLbl="sibTrans1D1" presStyleIdx="1" presStyleCnt="6"/>
      <dgm:spPr/>
    </dgm:pt>
    <dgm:pt modelId="{9ED6E314-AF86-446B-8DBC-54961EA27E12}" type="pres">
      <dgm:prSet presAssocID="{394E7700-7B88-440E-9FA6-79A10D37CBAF}" presName="node" presStyleLbl="node1" presStyleIdx="2" presStyleCnt="7">
        <dgm:presLayoutVars>
          <dgm:bulletEnabled val="1"/>
        </dgm:presLayoutVars>
      </dgm:prSet>
      <dgm:spPr/>
    </dgm:pt>
    <dgm:pt modelId="{F266F778-E2AB-4768-A12F-D4098C2D68DF}" type="pres">
      <dgm:prSet presAssocID="{02DAD515-37F1-4A56-A18A-743FB1C7929A}" presName="sibTrans" presStyleLbl="sibTrans1D1" presStyleIdx="2" presStyleCnt="6"/>
      <dgm:spPr/>
    </dgm:pt>
    <dgm:pt modelId="{55CAF842-F891-454F-8622-966FAD516A87}" type="pres">
      <dgm:prSet presAssocID="{02DAD515-37F1-4A56-A18A-743FB1C7929A}" presName="connectorText" presStyleLbl="sibTrans1D1" presStyleIdx="2" presStyleCnt="6"/>
      <dgm:spPr/>
    </dgm:pt>
    <dgm:pt modelId="{8D763AB6-F4B6-4552-96E3-5C99B234932B}" type="pres">
      <dgm:prSet presAssocID="{70D96322-F319-45E6-BB3B-E153DAEDB29C}" presName="node" presStyleLbl="node1" presStyleIdx="3" presStyleCnt="7">
        <dgm:presLayoutVars>
          <dgm:bulletEnabled val="1"/>
        </dgm:presLayoutVars>
      </dgm:prSet>
      <dgm:spPr/>
    </dgm:pt>
    <dgm:pt modelId="{BDC73D0D-1107-44AD-A826-E71D38D43DC3}" type="pres">
      <dgm:prSet presAssocID="{1C120DA7-46C9-49E5-9506-E844C269A967}" presName="sibTrans" presStyleLbl="sibTrans1D1" presStyleIdx="3" presStyleCnt="6"/>
      <dgm:spPr/>
    </dgm:pt>
    <dgm:pt modelId="{64E98B05-34A7-4844-9E32-7B2184EF9D3E}" type="pres">
      <dgm:prSet presAssocID="{1C120DA7-46C9-49E5-9506-E844C269A967}" presName="connectorText" presStyleLbl="sibTrans1D1" presStyleIdx="3" presStyleCnt="6"/>
      <dgm:spPr/>
    </dgm:pt>
    <dgm:pt modelId="{DB928475-A6CC-48B5-978A-2DD96D4CC2A4}" type="pres">
      <dgm:prSet presAssocID="{218BE1FD-653E-47EC-8724-A59CECF7E7A6}" presName="node" presStyleLbl="node1" presStyleIdx="4" presStyleCnt="7">
        <dgm:presLayoutVars>
          <dgm:bulletEnabled val="1"/>
        </dgm:presLayoutVars>
      </dgm:prSet>
      <dgm:spPr/>
    </dgm:pt>
    <dgm:pt modelId="{7428ED2A-1F59-4F3C-963A-5FAF1D3C7EE1}" type="pres">
      <dgm:prSet presAssocID="{1B86FE48-3264-48C1-916F-5F5226C27614}" presName="sibTrans" presStyleLbl="sibTrans1D1" presStyleIdx="4" presStyleCnt="6"/>
      <dgm:spPr/>
    </dgm:pt>
    <dgm:pt modelId="{60FB9F6E-AFA6-4D03-B2B0-63B1D80C5817}" type="pres">
      <dgm:prSet presAssocID="{1B86FE48-3264-48C1-916F-5F5226C27614}" presName="connectorText" presStyleLbl="sibTrans1D1" presStyleIdx="4" presStyleCnt="6"/>
      <dgm:spPr/>
    </dgm:pt>
    <dgm:pt modelId="{CD44EF8A-AB96-495C-A167-7E7556235C21}" type="pres">
      <dgm:prSet presAssocID="{21A184D0-5F76-43BF-B6C4-559CC19AC8FB}" presName="node" presStyleLbl="node1" presStyleIdx="5" presStyleCnt="7">
        <dgm:presLayoutVars>
          <dgm:bulletEnabled val="1"/>
        </dgm:presLayoutVars>
      </dgm:prSet>
      <dgm:spPr/>
    </dgm:pt>
    <dgm:pt modelId="{AE280A79-4E6F-4D51-92AB-9FC1D5958870}" type="pres">
      <dgm:prSet presAssocID="{12FA2B38-C98B-4160-B418-F9C95674433E}" presName="sibTrans" presStyleLbl="sibTrans1D1" presStyleIdx="5" presStyleCnt="6"/>
      <dgm:spPr/>
    </dgm:pt>
    <dgm:pt modelId="{75CA4956-BC33-4AB0-84B4-10C83BDE6407}" type="pres">
      <dgm:prSet presAssocID="{12FA2B38-C98B-4160-B418-F9C95674433E}" presName="connectorText" presStyleLbl="sibTrans1D1" presStyleIdx="5" presStyleCnt="6"/>
      <dgm:spPr/>
    </dgm:pt>
    <dgm:pt modelId="{EC9CF636-BCFC-4A94-9334-D7596105D843}" type="pres">
      <dgm:prSet presAssocID="{400971DF-5297-413B-B56D-76F63104783E}" presName="node" presStyleLbl="node1" presStyleIdx="6" presStyleCnt="7">
        <dgm:presLayoutVars>
          <dgm:bulletEnabled val="1"/>
        </dgm:presLayoutVars>
      </dgm:prSet>
      <dgm:spPr/>
    </dgm:pt>
  </dgm:ptLst>
  <dgm:cxnLst>
    <dgm:cxn modelId="{652B8200-20C1-4F1C-AF09-E4475FE1E5F4}" type="presOf" srcId="{70D96322-F319-45E6-BB3B-E153DAEDB29C}" destId="{8D763AB6-F4B6-4552-96E3-5C99B234932B}" srcOrd="0" destOrd="0" presId="urn:microsoft.com/office/officeart/2005/8/layout/bProcess3"/>
    <dgm:cxn modelId="{82A9DA0F-B147-4705-94C1-CB256E01D746}" type="presOf" srcId="{12FA2B38-C98B-4160-B418-F9C95674433E}" destId="{75CA4956-BC33-4AB0-84B4-10C83BDE6407}" srcOrd="1" destOrd="0" presId="urn:microsoft.com/office/officeart/2005/8/layout/bProcess3"/>
    <dgm:cxn modelId="{610FC911-170F-4D30-8ACA-49CD0EF780D4}" type="presOf" srcId="{21A184D0-5F76-43BF-B6C4-559CC19AC8FB}" destId="{CD44EF8A-AB96-495C-A167-7E7556235C21}" srcOrd="0" destOrd="0" presId="urn:microsoft.com/office/officeart/2005/8/layout/bProcess3"/>
    <dgm:cxn modelId="{2B667B21-8776-4789-9555-30B439EAF002}" type="presOf" srcId="{AA087DCF-B542-4C78-A5C2-5A9D5BF08E0F}" destId="{EC9CF636-BCFC-4A94-9334-D7596105D843}" srcOrd="0" destOrd="1" presId="urn:microsoft.com/office/officeart/2005/8/layout/bProcess3"/>
    <dgm:cxn modelId="{E1808023-7B20-49BD-9BC7-157C1E6A76C7}" type="presOf" srcId="{218BE1FD-653E-47EC-8724-A59CECF7E7A6}" destId="{DB928475-A6CC-48B5-978A-2DD96D4CC2A4}" srcOrd="0" destOrd="0" presId="urn:microsoft.com/office/officeart/2005/8/layout/bProcess3"/>
    <dgm:cxn modelId="{3E723725-FCB9-4BC2-958C-EA29AF407FE5}" type="presOf" srcId="{400971DF-5297-413B-B56D-76F63104783E}" destId="{EC9CF636-BCFC-4A94-9334-D7596105D843}" srcOrd="0" destOrd="0" presId="urn:microsoft.com/office/officeart/2005/8/layout/bProcess3"/>
    <dgm:cxn modelId="{F956A02B-2407-4884-AACC-9FFA9E0E69E5}" type="presOf" srcId="{02DAD515-37F1-4A56-A18A-743FB1C7929A}" destId="{F266F778-E2AB-4768-A12F-D4098C2D68DF}" srcOrd="0" destOrd="0" presId="urn:microsoft.com/office/officeart/2005/8/layout/bProcess3"/>
    <dgm:cxn modelId="{7B0C0335-8B84-4A3C-B7CB-757A276AF8F2}" type="presOf" srcId="{1B86FE48-3264-48C1-916F-5F5226C27614}" destId="{60FB9F6E-AFA6-4D03-B2B0-63B1D80C5817}" srcOrd="1" destOrd="0" presId="urn:microsoft.com/office/officeart/2005/8/layout/bProcess3"/>
    <dgm:cxn modelId="{5717F73F-395B-480E-9538-F5DA0141EB32}" type="presOf" srcId="{5B005259-8EB6-4648-8B35-0A6F4AB88B95}" destId="{9D713503-F094-4187-90FD-6B9C5ABB8FA8}" srcOrd="1" destOrd="0" presId="urn:microsoft.com/office/officeart/2005/8/layout/bProcess3"/>
    <dgm:cxn modelId="{F34E075D-EF43-4134-96DD-744393F6A136}" srcId="{A675AB69-0125-4198-84C5-0CBAAD5253E2}" destId="{21A184D0-5F76-43BF-B6C4-559CC19AC8FB}" srcOrd="5" destOrd="0" parTransId="{37C2D431-9C8C-47BC-8C5D-B66DBE081616}" sibTransId="{12FA2B38-C98B-4160-B418-F9C95674433E}"/>
    <dgm:cxn modelId="{C1581660-9F28-48F3-9238-D31E404953A3}" type="presOf" srcId="{1C120DA7-46C9-49E5-9506-E844C269A967}" destId="{64E98B05-34A7-4844-9E32-7B2184EF9D3E}" srcOrd="1" destOrd="0" presId="urn:microsoft.com/office/officeart/2005/8/layout/bProcess3"/>
    <dgm:cxn modelId="{F67B3D61-ED94-4821-B210-BA866470DD5B}" srcId="{A675AB69-0125-4198-84C5-0CBAAD5253E2}" destId="{394E7700-7B88-440E-9FA6-79A10D37CBAF}" srcOrd="2" destOrd="0" parTransId="{4E9AC3DA-8609-478E-ADC5-C94A947DCC31}" sibTransId="{02DAD515-37F1-4A56-A18A-743FB1C7929A}"/>
    <dgm:cxn modelId="{BB001667-1DC7-487F-BADA-9830A5C25545}" srcId="{A675AB69-0125-4198-84C5-0CBAAD5253E2}" destId="{7109CCF7-5748-41F2-AFD9-0F47E80DA2D2}" srcOrd="1" destOrd="0" parTransId="{F0F1D9B5-6F71-442C-BAD1-35A314B857AA}" sibTransId="{5B005259-8EB6-4648-8B35-0A6F4AB88B95}"/>
    <dgm:cxn modelId="{C5F22168-5386-4EF9-999F-A2BC937F2C98}" type="presOf" srcId="{A675AB69-0125-4198-84C5-0CBAAD5253E2}" destId="{0C82CD1E-DB11-4196-B7EC-9FEC9A1808F8}" srcOrd="0" destOrd="0" presId="urn:microsoft.com/office/officeart/2005/8/layout/bProcess3"/>
    <dgm:cxn modelId="{5DC7AC4C-5018-4CC6-804D-F28B237CE790}" type="presOf" srcId="{5B005259-8EB6-4648-8B35-0A6F4AB88B95}" destId="{BDF71978-3750-499F-A3C6-72D859D938BE}" srcOrd="0" destOrd="0" presId="urn:microsoft.com/office/officeart/2005/8/layout/bProcess3"/>
    <dgm:cxn modelId="{506D856F-F3FB-427C-B8A4-34F530772268}" srcId="{A675AB69-0125-4198-84C5-0CBAAD5253E2}" destId="{400971DF-5297-413B-B56D-76F63104783E}" srcOrd="6" destOrd="0" parTransId="{5EF584D5-2466-4451-8B34-D1EEF93206CE}" sibTransId="{C2DE0684-67CB-4A11-BEE6-0E64FED2F601}"/>
    <dgm:cxn modelId="{41D2CB56-133A-4920-A2C1-6F801220430D}" type="presOf" srcId="{02CBA496-A682-4272-94E0-0EB3BF91784F}" destId="{23AEABD9-14A8-4CC7-9520-203D5BE03B92}" srcOrd="1" destOrd="0" presId="urn:microsoft.com/office/officeart/2005/8/layout/bProcess3"/>
    <dgm:cxn modelId="{D5EFAD57-18A4-467F-827C-969EBF44539F}" srcId="{400971DF-5297-413B-B56D-76F63104783E}" destId="{AA087DCF-B542-4C78-A5C2-5A9D5BF08E0F}" srcOrd="0" destOrd="0" parTransId="{0A2BDCEC-32C6-4C7D-8FE1-255C02C40819}" sibTransId="{FE351949-B4BE-4688-92FC-98E0CCE31968}"/>
    <dgm:cxn modelId="{3FC4DA84-3583-4E24-B59C-6E7EEAF50691}" type="presOf" srcId="{7109CCF7-5748-41F2-AFD9-0F47E80DA2D2}" destId="{B2066E7C-A89D-491B-BEEF-1930D584AA31}" srcOrd="0" destOrd="0" presId="urn:microsoft.com/office/officeart/2005/8/layout/bProcess3"/>
    <dgm:cxn modelId="{46E9E692-8329-412A-8FBC-211E66F7E8AE}" srcId="{A675AB69-0125-4198-84C5-0CBAAD5253E2}" destId="{613ED910-B18B-48FF-AE9D-6B5EC9F4FE83}" srcOrd="0" destOrd="0" parTransId="{13FF9FD7-C450-4753-B2A4-FD7CC2F46FBA}" sibTransId="{02CBA496-A682-4272-94E0-0EB3BF91784F}"/>
    <dgm:cxn modelId="{4B649797-8C6D-4A82-BC90-E7DBE587798E}" type="presOf" srcId="{02DAD515-37F1-4A56-A18A-743FB1C7929A}" destId="{55CAF842-F891-454F-8622-966FAD516A87}" srcOrd="1" destOrd="0" presId="urn:microsoft.com/office/officeart/2005/8/layout/bProcess3"/>
    <dgm:cxn modelId="{20902A9B-F095-4066-A00F-70618A72D9D0}" type="presOf" srcId="{1C120DA7-46C9-49E5-9506-E844C269A967}" destId="{BDC73D0D-1107-44AD-A826-E71D38D43DC3}" srcOrd="0" destOrd="0" presId="urn:microsoft.com/office/officeart/2005/8/layout/bProcess3"/>
    <dgm:cxn modelId="{C08C3EA6-B202-45CF-9873-0B2B1A78F3A7}" type="presOf" srcId="{12FA2B38-C98B-4160-B418-F9C95674433E}" destId="{AE280A79-4E6F-4D51-92AB-9FC1D5958870}" srcOrd="0" destOrd="0" presId="urn:microsoft.com/office/officeart/2005/8/layout/bProcess3"/>
    <dgm:cxn modelId="{9B5201CE-0342-4CD8-8456-AAA7380C6EA2}" srcId="{A675AB69-0125-4198-84C5-0CBAAD5253E2}" destId="{218BE1FD-653E-47EC-8724-A59CECF7E7A6}" srcOrd="4" destOrd="0" parTransId="{3CCEBC81-FDF3-42E8-91D6-0D17B229949D}" sibTransId="{1B86FE48-3264-48C1-916F-5F5226C27614}"/>
    <dgm:cxn modelId="{099D7BD3-BA52-4C9D-8733-6D04D4713DD2}" type="presOf" srcId="{394E7700-7B88-440E-9FA6-79A10D37CBAF}" destId="{9ED6E314-AF86-446B-8DBC-54961EA27E12}" srcOrd="0" destOrd="0" presId="urn:microsoft.com/office/officeart/2005/8/layout/bProcess3"/>
    <dgm:cxn modelId="{EDCBD2D3-4DA9-450C-9225-F07F3F537995}" type="presOf" srcId="{02CBA496-A682-4272-94E0-0EB3BF91784F}" destId="{0DDAC19E-5593-42F2-A232-0F3139372CE3}" srcOrd="0" destOrd="0" presId="urn:microsoft.com/office/officeart/2005/8/layout/bProcess3"/>
    <dgm:cxn modelId="{B449E0D6-C19B-4C43-B59D-ADECC2CAFDD2}" type="presOf" srcId="{1B86FE48-3264-48C1-916F-5F5226C27614}" destId="{7428ED2A-1F59-4F3C-963A-5FAF1D3C7EE1}" srcOrd="0" destOrd="0" presId="urn:microsoft.com/office/officeart/2005/8/layout/bProcess3"/>
    <dgm:cxn modelId="{CF01F7DF-046E-44C3-A5D3-769D5369697B}" type="presOf" srcId="{613ED910-B18B-48FF-AE9D-6B5EC9F4FE83}" destId="{87D3788F-09D8-4D23-AFC1-2FB357DECA05}" srcOrd="0" destOrd="0" presId="urn:microsoft.com/office/officeart/2005/8/layout/bProcess3"/>
    <dgm:cxn modelId="{F28408E0-7F03-497C-8EF6-16EACBC21D37}" srcId="{A675AB69-0125-4198-84C5-0CBAAD5253E2}" destId="{70D96322-F319-45E6-BB3B-E153DAEDB29C}" srcOrd="3" destOrd="0" parTransId="{F059CA1A-3BB1-4A30-87D5-8471388A4124}" sibTransId="{1C120DA7-46C9-49E5-9506-E844C269A967}"/>
    <dgm:cxn modelId="{438DD073-B7ED-4927-8FDF-9FB65AC4EAA9}" type="presParOf" srcId="{0C82CD1E-DB11-4196-B7EC-9FEC9A1808F8}" destId="{87D3788F-09D8-4D23-AFC1-2FB357DECA05}" srcOrd="0" destOrd="0" presId="urn:microsoft.com/office/officeart/2005/8/layout/bProcess3"/>
    <dgm:cxn modelId="{9019FDC0-A0AC-40D2-B23A-08E85D01863A}" type="presParOf" srcId="{0C82CD1E-DB11-4196-B7EC-9FEC9A1808F8}" destId="{0DDAC19E-5593-42F2-A232-0F3139372CE3}" srcOrd="1" destOrd="0" presId="urn:microsoft.com/office/officeart/2005/8/layout/bProcess3"/>
    <dgm:cxn modelId="{070FBEE4-0D28-4CAC-9F45-C2E276C4F3A4}" type="presParOf" srcId="{0DDAC19E-5593-42F2-A232-0F3139372CE3}" destId="{23AEABD9-14A8-4CC7-9520-203D5BE03B92}" srcOrd="0" destOrd="0" presId="urn:microsoft.com/office/officeart/2005/8/layout/bProcess3"/>
    <dgm:cxn modelId="{28E7CBDB-CDDC-4D8E-857B-A8D950DCA0D4}" type="presParOf" srcId="{0C82CD1E-DB11-4196-B7EC-9FEC9A1808F8}" destId="{B2066E7C-A89D-491B-BEEF-1930D584AA31}" srcOrd="2" destOrd="0" presId="urn:microsoft.com/office/officeart/2005/8/layout/bProcess3"/>
    <dgm:cxn modelId="{A4EF21BC-5C8F-4A19-AEC7-1640EA1F8E92}" type="presParOf" srcId="{0C82CD1E-DB11-4196-B7EC-9FEC9A1808F8}" destId="{BDF71978-3750-499F-A3C6-72D859D938BE}" srcOrd="3" destOrd="0" presId="urn:microsoft.com/office/officeart/2005/8/layout/bProcess3"/>
    <dgm:cxn modelId="{41D6674E-6C0E-408E-85D9-4775BD09A991}" type="presParOf" srcId="{BDF71978-3750-499F-A3C6-72D859D938BE}" destId="{9D713503-F094-4187-90FD-6B9C5ABB8FA8}" srcOrd="0" destOrd="0" presId="urn:microsoft.com/office/officeart/2005/8/layout/bProcess3"/>
    <dgm:cxn modelId="{F2BC6090-0FEC-43F4-9944-398D46EC27C8}" type="presParOf" srcId="{0C82CD1E-DB11-4196-B7EC-9FEC9A1808F8}" destId="{9ED6E314-AF86-446B-8DBC-54961EA27E12}" srcOrd="4" destOrd="0" presId="urn:microsoft.com/office/officeart/2005/8/layout/bProcess3"/>
    <dgm:cxn modelId="{CC66A4AD-5EAA-4523-BC11-65D47A74EE28}" type="presParOf" srcId="{0C82CD1E-DB11-4196-B7EC-9FEC9A1808F8}" destId="{F266F778-E2AB-4768-A12F-D4098C2D68DF}" srcOrd="5" destOrd="0" presId="urn:microsoft.com/office/officeart/2005/8/layout/bProcess3"/>
    <dgm:cxn modelId="{A7359449-1C92-4A22-8BCD-B04464123F94}" type="presParOf" srcId="{F266F778-E2AB-4768-A12F-D4098C2D68DF}" destId="{55CAF842-F891-454F-8622-966FAD516A87}" srcOrd="0" destOrd="0" presId="urn:microsoft.com/office/officeart/2005/8/layout/bProcess3"/>
    <dgm:cxn modelId="{BCA28BF6-69E7-4B1A-BF6F-09CEF43AA91E}" type="presParOf" srcId="{0C82CD1E-DB11-4196-B7EC-9FEC9A1808F8}" destId="{8D763AB6-F4B6-4552-96E3-5C99B234932B}" srcOrd="6" destOrd="0" presId="urn:microsoft.com/office/officeart/2005/8/layout/bProcess3"/>
    <dgm:cxn modelId="{257D5758-A458-4266-8ACD-EE5B0AF3B43F}" type="presParOf" srcId="{0C82CD1E-DB11-4196-B7EC-9FEC9A1808F8}" destId="{BDC73D0D-1107-44AD-A826-E71D38D43DC3}" srcOrd="7" destOrd="0" presId="urn:microsoft.com/office/officeart/2005/8/layout/bProcess3"/>
    <dgm:cxn modelId="{D378A65D-15C2-4DFA-ADA0-2B75E302EE20}" type="presParOf" srcId="{BDC73D0D-1107-44AD-A826-E71D38D43DC3}" destId="{64E98B05-34A7-4844-9E32-7B2184EF9D3E}" srcOrd="0" destOrd="0" presId="urn:microsoft.com/office/officeart/2005/8/layout/bProcess3"/>
    <dgm:cxn modelId="{020CAD4B-EFDB-4E00-AF31-1D95C236AC33}" type="presParOf" srcId="{0C82CD1E-DB11-4196-B7EC-9FEC9A1808F8}" destId="{DB928475-A6CC-48B5-978A-2DD96D4CC2A4}" srcOrd="8" destOrd="0" presId="urn:microsoft.com/office/officeart/2005/8/layout/bProcess3"/>
    <dgm:cxn modelId="{F2FBBBCC-62F3-4C6F-A597-BC44F938F498}" type="presParOf" srcId="{0C82CD1E-DB11-4196-B7EC-9FEC9A1808F8}" destId="{7428ED2A-1F59-4F3C-963A-5FAF1D3C7EE1}" srcOrd="9" destOrd="0" presId="urn:microsoft.com/office/officeart/2005/8/layout/bProcess3"/>
    <dgm:cxn modelId="{5C29C344-CFCA-4B5E-A5D7-3DAE49D1E000}" type="presParOf" srcId="{7428ED2A-1F59-4F3C-963A-5FAF1D3C7EE1}" destId="{60FB9F6E-AFA6-4D03-B2B0-63B1D80C5817}" srcOrd="0" destOrd="0" presId="urn:microsoft.com/office/officeart/2005/8/layout/bProcess3"/>
    <dgm:cxn modelId="{FC3ED714-CC95-4D65-AC3D-4DBE55AF3A77}" type="presParOf" srcId="{0C82CD1E-DB11-4196-B7EC-9FEC9A1808F8}" destId="{CD44EF8A-AB96-495C-A167-7E7556235C21}" srcOrd="10" destOrd="0" presId="urn:microsoft.com/office/officeart/2005/8/layout/bProcess3"/>
    <dgm:cxn modelId="{9606F0AB-B1DD-4CCE-A15D-1E1537C85BB5}" type="presParOf" srcId="{0C82CD1E-DB11-4196-B7EC-9FEC9A1808F8}" destId="{AE280A79-4E6F-4D51-92AB-9FC1D5958870}" srcOrd="11" destOrd="0" presId="urn:microsoft.com/office/officeart/2005/8/layout/bProcess3"/>
    <dgm:cxn modelId="{0F27B406-E845-4189-8191-E5FC38D9F6A2}" type="presParOf" srcId="{AE280A79-4E6F-4D51-92AB-9FC1D5958870}" destId="{75CA4956-BC33-4AB0-84B4-10C83BDE6407}" srcOrd="0" destOrd="0" presId="urn:microsoft.com/office/officeart/2005/8/layout/bProcess3"/>
    <dgm:cxn modelId="{66644F17-7849-42D9-9463-CF9FEEC69C81}" type="presParOf" srcId="{0C82CD1E-DB11-4196-B7EC-9FEC9A1808F8}" destId="{EC9CF636-BCFC-4A94-9334-D7596105D843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AC19E-5593-42F2-A232-0F3139372CE3}">
      <dsp:nvSpPr>
        <dsp:cNvPr id="0" name=""/>
        <dsp:cNvSpPr/>
      </dsp:nvSpPr>
      <dsp:spPr>
        <a:xfrm>
          <a:off x="1709850" y="381622"/>
          <a:ext cx="294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40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8929" y="425715"/>
        <a:ext cx="16250" cy="3253"/>
      </dsp:txXfrm>
    </dsp:sp>
    <dsp:sp modelId="{87D3788F-09D8-4D23-AFC1-2FB357DECA05}">
      <dsp:nvSpPr>
        <dsp:cNvPr id="0" name=""/>
        <dsp:cNvSpPr/>
      </dsp:nvSpPr>
      <dsp:spPr>
        <a:xfrm>
          <a:off x="298569" y="3418"/>
          <a:ext cx="1413081" cy="8478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Services Delivered</a:t>
          </a:r>
        </a:p>
      </dsp:txBody>
      <dsp:txXfrm>
        <a:off x="298569" y="3418"/>
        <a:ext cx="1413081" cy="847848"/>
      </dsp:txXfrm>
    </dsp:sp>
    <dsp:sp modelId="{BDF71978-3750-499F-A3C6-72D859D938BE}">
      <dsp:nvSpPr>
        <dsp:cNvPr id="0" name=""/>
        <dsp:cNvSpPr/>
      </dsp:nvSpPr>
      <dsp:spPr>
        <a:xfrm>
          <a:off x="3447940" y="381622"/>
          <a:ext cx="294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408" y="45720"/>
              </a:lnTo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7019" y="425715"/>
        <a:ext cx="16250" cy="3253"/>
      </dsp:txXfrm>
    </dsp:sp>
    <dsp:sp modelId="{B2066E7C-A89D-491B-BEEF-1930D584AA31}">
      <dsp:nvSpPr>
        <dsp:cNvPr id="0" name=""/>
        <dsp:cNvSpPr/>
      </dsp:nvSpPr>
      <dsp:spPr>
        <a:xfrm>
          <a:off x="2036659" y="3418"/>
          <a:ext cx="1413081" cy="847848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Submit Claims via BMS</a:t>
          </a:r>
        </a:p>
      </dsp:txBody>
      <dsp:txXfrm>
        <a:off x="2036659" y="3418"/>
        <a:ext cx="1413081" cy="847848"/>
      </dsp:txXfrm>
    </dsp:sp>
    <dsp:sp modelId="{F266F778-E2AB-4768-A12F-D4098C2D68DF}">
      <dsp:nvSpPr>
        <dsp:cNvPr id="0" name=""/>
        <dsp:cNvSpPr/>
      </dsp:nvSpPr>
      <dsp:spPr>
        <a:xfrm>
          <a:off x="1005110" y="849466"/>
          <a:ext cx="3476179" cy="294408"/>
        </a:xfrm>
        <a:custGeom>
          <a:avLst/>
          <a:gdLst/>
          <a:ahLst/>
          <a:cxnLst/>
          <a:rect l="0" t="0" r="0" b="0"/>
          <a:pathLst>
            <a:path>
              <a:moveTo>
                <a:pt x="3476179" y="0"/>
              </a:moveTo>
              <a:lnTo>
                <a:pt x="3476179" y="164304"/>
              </a:lnTo>
              <a:lnTo>
                <a:pt x="0" y="164304"/>
              </a:lnTo>
              <a:lnTo>
                <a:pt x="0" y="294408"/>
              </a:lnTo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5916" y="995044"/>
        <a:ext cx="174567" cy="3253"/>
      </dsp:txXfrm>
    </dsp:sp>
    <dsp:sp modelId="{9ED6E314-AF86-446B-8DBC-54961EA27E12}">
      <dsp:nvSpPr>
        <dsp:cNvPr id="0" name=""/>
        <dsp:cNvSpPr/>
      </dsp:nvSpPr>
      <dsp:spPr>
        <a:xfrm>
          <a:off x="3774749" y="3418"/>
          <a:ext cx="1413081" cy="84784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Reimbursement Occurs to the LEA </a:t>
          </a:r>
        </a:p>
      </dsp:txBody>
      <dsp:txXfrm>
        <a:off x="3774749" y="3418"/>
        <a:ext cx="1413081" cy="847848"/>
      </dsp:txXfrm>
    </dsp:sp>
    <dsp:sp modelId="{BDC73D0D-1107-44AD-A826-E71D38D43DC3}">
      <dsp:nvSpPr>
        <dsp:cNvPr id="0" name=""/>
        <dsp:cNvSpPr/>
      </dsp:nvSpPr>
      <dsp:spPr>
        <a:xfrm>
          <a:off x="1709850" y="1554480"/>
          <a:ext cx="294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408" y="45720"/>
              </a:lnTo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8929" y="1598573"/>
        <a:ext cx="16250" cy="3253"/>
      </dsp:txXfrm>
    </dsp:sp>
    <dsp:sp modelId="{8D763AB6-F4B6-4552-96E3-5C99B234932B}">
      <dsp:nvSpPr>
        <dsp:cNvPr id="0" name=""/>
        <dsp:cNvSpPr/>
      </dsp:nvSpPr>
      <dsp:spPr>
        <a:xfrm>
          <a:off x="298569" y="1176275"/>
          <a:ext cx="1413081" cy="84784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WDH posts Remittance Advice</a:t>
          </a:r>
        </a:p>
      </dsp:txBody>
      <dsp:txXfrm>
        <a:off x="298569" y="1176275"/>
        <a:ext cx="1413081" cy="847848"/>
      </dsp:txXfrm>
    </dsp:sp>
    <dsp:sp modelId="{7428ED2A-1F59-4F3C-963A-5FAF1D3C7EE1}">
      <dsp:nvSpPr>
        <dsp:cNvPr id="0" name=""/>
        <dsp:cNvSpPr/>
      </dsp:nvSpPr>
      <dsp:spPr>
        <a:xfrm>
          <a:off x="3447940" y="1554480"/>
          <a:ext cx="294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408" y="45720"/>
              </a:lnTo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7019" y="1598573"/>
        <a:ext cx="16250" cy="3253"/>
      </dsp:txXfrm>
    </dsp:sp>
    <dsp:sp modelId="{DB928475-A6CC-48B5-978A-2DD96D4CC2A4}">
      <dsp:nvSpPr>
        <dsp:cNvPr id="0" name=""/>
        <dsp:cNvSpPr/>
      </dsp:nvSpPr>
      <dsp:spPr>
        <a:xfrm>
          <a:off x="2036659" y="1176275"/>
          <a:ext cx="1413081" cy="84784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LEAs Remit Funds </a:t>
          </a:r>
        </a:p>
      </dsp:txBody>
      <dsp:txXfrm>
        <a:off x="2036659" y="1176275"/>
        <a:ext cx="1413081" cy="847848"/>
      </dsp:txXfrm>
    </dsp:sp>
    <dsp:sp modelId="{AE280A79-4E6F-4D51-92AB-9FC1D5958870}">
      <dsp:nvSpPr>
        <dsp:cNvPr id="0" name=""/>
        <dsp:cNvSpPr/>
      </dsp:nvSpPr>
      <dsp:spPr>
        <a:xfrm>
          <a:off x="1005110" y="2022324"/>
          <a:ext cx="3476179" cy="294408"/>
        </a:xfrm>
        <a:custGeom>
          <a:avLst/>
          <a:gdLst/>
          <a:ahLst/>
          <a:cxnLst/>
          <a:rect l="0" t="0" r="0" b="0"/>
          <a:pathLst>
            <a:path>
              <a:moveTo>
                <a:pt x="3476179" y="0"/>
              </a:moveTo>
              <a:lnTo>
                <a:pt x="3476179" y="164304"/>
              </a:lnTo>
              <a:lnTo>
                <a:pt x="0" y="164304"/>
              </a:lnTo>
              <a:lnTo>
                <a:pt x="0" y="294408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5916" y="2167902"/>
        <a:ext cx="174567" cy="3253"/>
      </dsp:txXfrm>
    </dsp:sp>
    <dsp:sp modelId="{CD44EF8A-AB96-495C-A167-7E7556235C21}">
      <dsp:nvSpPr>
        <dsp:cNvPr id="0" name=""/>
        <dsp:cNvSpPr/>
      </dsp:nvSpPr>
      <dsp:spPr>
        <a:xfrm>
          <a:off x="3774749" y="1176275"/>
          <a:ext cx="1413081" cy="847848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Funds are recirculated to WDE School Foundation Program Account </a:t>
          </a:r>
        </a:p>
      </dsp:txBody>
      <dsp:txXfrm>
        <a:off x="3774749" y="1176275"/>
        <a:ext cx="1413081" cy="847848"/>
      </dsp:txXfrm>
    </dsp:sp>
    <dsp:sp modelId="{EC9CF636-BCFC-4A94-9334-D7596105D843}">
      <dsp:nvSpPr>
        <dsp:cNvPr id="0" name=""/>
        <dsp:cNvSpPr/>
      </dsp:nvSpPr>
      <dsp:spPr>
        <a:xfrm>
          <a:off x="298569" y="2349133"/>
          <a:ext cx="1413081" cy="84784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Yearly funds from the foundation get recirculated into LEAs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569" y="2349133"/>
        <a:ext cx="1413081" cy="847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E90C1-66F5-49E1-8D84-B39EB34E205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0A72A-3D6B-4792-84F8-50B49FFCD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9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12-1B38-4CC1-B7E6-48E851E99371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2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0F22-61E9-4583-BBEA-333D260A7738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AF3A-070D-4C79-8CDB-C40F23466482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3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06A5F74-19FF-46D6-A68E-584E3C80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393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A89924-9D28-4878-8118-BDCDFE1CE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00649"/>
            <a:ext cx="11277600" cy="39326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8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043486-FE7C-43AD-88F9-95C9C36E5C67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oundRect">
            <a:avLst/>
          </a:prstGeom>
          <a:solidFill>
            <a:srgbClr val="93D5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aa-ET" sz="1800"/>
          </a:p>
        </p:txBody>
      </p:sp>
    </p:spTree>
    <p:extLst>
      <p:ext uri="{BB962C8B-B14F-4D97-AF65-F5344CB8AC3E}">
        <p14:creationId xmlns:p14="http://schemas.microsoft.com/office/powerpoint/2010/main" val="9305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orient="horz" pos="383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55FB-67A9-4AE5-A0A9-2455A8DB3015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6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C53B-D8B4-4542-9E66-EE1520F34CA7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8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677-E0FA-4173-98A4-6D4F6D9B8F57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6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C3A2-22A4-4359-8F45-28FB96FB5594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1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9D5A-221E-4856-8742-3B96A25FD36A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6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ECD8-F741-4824-85B1-F5670AF0430A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0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6437-C783-4595-B505-33111209936F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075D-35D9-498D-8246-904EC27852D3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4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4968-C343-45D1-875A-273FF21BFE29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4CBE-FEAD-4C46-AD76-96E49AC1E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health.wyo.gov/healthcarefin/medicaid/school-based-services/" TargetMode="External"/><Relationship Id="rId4" Type="http://schemas.openxmlformats.org/officeDocument/2006/relationships/hyperlink" Target="mailto:justin.browning1@wyo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Ji0F9UAPywrvpA-xOwRwumVXYGPKSjUOERkC0VV2B_1-DSg/viewfor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46D215-D876-4FE1-9CCC-B2DB50739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7324" t="10017" r="1171" b="14189"/>
          <a:stretch/>
        </p:blipFill>
        <p:spPr>
          <a:xfrm>
            <a:off x="0" y="0"/>
            <a:ext cx="12192000" cy="689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1839"/>
            <a:ext cx="9144000" cy="1508124"/>
          </a:xfrm>
        </p:spPr>
        <p:txBody>
          <a:bodyPr anchor="ctr" anchorCtr="0">
            <a:normAutofit fontScale="90000"/>
          </a:bodyPr>
          <a:lstStyle/>
          <a:p>
            <a:br>
              <a:rPr lang="en-US" altLang="en-US" sz="4400" b="1" dirty="0">
                <a:solidFill>
                  <a:srgbClr val="77370B"/>
                </a:solidFill>
              </a:rPr>
            </a:br>
            <a:r>
              <a:rPr lang="en-US" altLang="en-US" sz="4400" b="1" dirty="0">
                <a:solidFill>
                  <a:srgbClr val="77370B"/>
                </a:solidFill>
              </a:rPr>
              <a:t>Wyoming Department of Health</a:t>
            </a:r>
            <a:br>
              <a:rPr lang="en-US" altLang="en-US" sz="4400" b="1" dirty="0">
                <a:solidFill>
                  <a:srgbClr val="77370B"/>
                </a:solidFill>
              </a:rPr>
            </a:br>
            <a:r>
              <a:rPr lang="en-US" altLang="en-US" sz="4400" b="1" dirty="0">
                <a:solidFill>
                  <a:srgbClr val="77370B"/>
                </a:solidFill>
              </a:rPr>
              <a:t>School-Based Services (SBS) Program</a:t>
            </a:r>
            <a:endParaRPr lang="en-US" sz="4400" b="1" dirty="0">
              <a:solidFill>
                <a:srgbClr val="77370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Pilot Group January 2023 Meeting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612"/>
            <a:ext cx="1389888" cy="1673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198B8-B261-4193-8F98-4F03EC53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State&amp;#39;s Department Of Education Working On Plans For Federal Aid | Wyoming  Public Media">
            <a:extLst>
              <a:ext uri="{FF2B5EF4-FFF2-40B4-BE49-F238E27FC236}">
                <a16:creationId xmlns:a16="http://schemas.microsoft.com/office/drawing/2014/main" id="{FF4F1A0A-E9D9-4A35-9D45-653B5EE91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r="12395"/>
          <a:stretch/>
        </p:blipFill>
        <p:spPr bwMode="auto">
          <a:xfrm>
            <a:off x="1874842" y="193612"/>
            <a:ext cx="1391973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6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rgbClr val="77370B"/>
                </a:solidFill>
              </a:rPr>
              <a:t>Questions &amp;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9632B-F1FD-4C01-8698-A4D78076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4CBE-FEAD-4C46-AD76-96E49AC1EC67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11214-1F59-4650-AA17-5DCDFAF362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6" y="258267"/>
            <a:ext cx="1389888" cy="16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State&amp;#39;s Department Of Education Working On Plans For Federal Aid | Wyoming  Public Media">
            <a:extLst>
              <a:ext uri="{FF2B5EF4-FFF2-40B4-BE49-F238E27FC236}">
                <a16:creationId xmlns:a16="http://schemas.microsoft.com/office/drawing/2014/main" id="{F9FC44E0-887F-4BFA-A8AE-EE266E8E3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r="12395"/>
          <a:stretch/>
        </p:blipFill>
        <p:spPr bwMode="auto">
          <a:xfrm>
            <a:off x="10520078" y="258267"/>
            <a:ext cx="1391973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004267A-2772-4D3D-87BB-183B3CBE3C31}"/>
              </a:ext>
            </a:extLst>
          </p:cNvPr>
          <p:cNvSpPr txBox="1">
            <a:spLocks/>
          </p:cNvSpPr>
          <p:nvPr/>
        </p:nvSpPr>
        <p:spPr>
          <a:xfrm>
            <a:off x="6022043" y="2208231"/>
            <a:ext cx="5464363" cy="230933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600" u="sng" dirty="0"/>
              <a:t>WY SBS Program Contacts: </a:t>
            </a:r>
          </a:p>
          <a:p>
            <a:pPr marL="251449" indent="-342900">
              <a:lnSpc>
                <a:spcPct val="110000"/>
              </a:lnSpc>
              <a:spcBef>
                <a:spcPts val="300"/>
              </a:spcBef>
            </a:pPr>
            <a:r>
              <a:rPr lang="en-US" sz="1600" dirty="0"/>
              <a:t>Justin Browning, WDH, SBS Program Manager</a:t>
            </a:r>
          </a:p>
          <a:p>
            <a:pPr marL="708649" lvl="1" indent="-342900">
              <a:lnSpc>
                <a:spcPct val="110000"/>
              </a:lnSpc>
              <a:spcBef>
                <a:spcPts val="300"/>
              </a:spcBef>
            </a:pPr>
            <a:r>
              <a:rPr lang="en-US" sz="1600" dirty="0">
                <a:hlinkClick r:id="rId4"/>
              </a:rPr>
              <a:t>justin.browning1@wyo.gov</a:t>
            </a:r>
            <a:r>
              <a:rPr lang="en-US" sz="1600" dirty="0"/>
              <a:t>  </a:t>
            </a:r>
          </a:p>
          <a:p>
            <a:pPr marL="251449" indent="-342900">
              <a:lnSpc>
                <a:spcPct val="110000"/>
              </a:lnSpc>
              <a:spcBef>
                <a:spcPts val="300"/>
              </a:spcBef>
            </a:pPr>
            <a:r>
              <a:rPr lang="en-US" sz="1600" dirty="0"/>
              <a:t>Trent Carroll, WDE, Chief Operations Officer</a:t>
            </a:r>
          </a:p>
          <a:p>
            <a:pPr marL="251449" indent="-342900">
              <a:lnSpc>
                <a:spcPct val="110000"/>
              </a:lnSpc>
              <a:spcBef>
                <a:spcPts val="300"/>
              </a:spcBef>
            </a:pPr>
            <a:r>
              <a:rPr lang="en-US" sz="1600" dirty="0"/>
              <a:t>Shelley Hamel, WDE, Chief Academic Officer</a:t>
            </a:r>
          </a:p>
          <a:p>
            <a:pPr marL="251449" indent="-342900">
              <a:lnSpc>
                <a:spcPct val="110000"/>
              </a:lnSpc>
              <a:spcBef>
                <a:spcPts val="300"/>
              </a:spcBef>
            </a:pPr>
            <a:r>
              <a:rPr lang="en-US" sz="1600" dirty="0"/>
              <a:t>WYSBS@guidehouse.com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3F3B22-C41B-4094-A832-90B4D925883A}"/>
              </a:ext>
            </a:extLst>
          </p:cNvPr>
          <p:cNvSpPr/>
          <p:nvPr/>
        </p:nvSpPr>
        <p:spPr>
          <a:xfrm>
            <a:off x="5909420" y="5437480"/>
            <a:ext cx="5689607" cy="8262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1400" b="1" dirty="0">
                <a:solidFill>
                  <a:schemeClr val="tx1"/>
                </a:solidFill>
                <a:hlinkClick r:id="rId5"/>
              </a:rPr>
              <a:t>https://health.wyo.gov/healthcarefin/medicaid/school-based-services/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</a:p>
          <a:p>
            <a:r>
              <a:rPr lang="fr-FR" sz="1400" b="1" dirty="0">
                <a:solidFill>
                  <a:schemeClr val="tx1"/>
                </a:solidFill>
              </a:rPr>
              <a:t>Wyoming School-Based Services Website Includes Resources Such As:</a:t>
            </a:r>
            <a:endParaRPr lang="fr-FR" sz="1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Provider Manual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Training Documents</a:t>
            </a:r>
            <a:endParaRPr lang="fr-FR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C75A79-F57A-4E15-AF0D-A297C36E7369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046" t="362" r="2394"/>
          <a:stretch/>
        </p:blipFill>
        <p:spPr>
          <a:xfrm>
            <a:off x="705593" y="1931619"/>
            <a:ext cx="4767943" cy="4424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36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Ctr="0">
            <a:normAutofit/>
          </a:bodyPr>
          <a:lstStyle/>
          <a:p>
            <a:r>
              <a:rPr lang="en-US" sz="4000" b="1" dirty="0">
                <a:solidFill>
                  <a:srgbClr val="77370B"/>
                </a:solidFill>
              </a:rPr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73870" y="1644932"/>
            <a:ext cx="4602654" cy="4104018"/>
          </a:xfrm>
          <a:ln>
            <a:solidFill>
              <a:srgbClr val="DE923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SBS Program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of Access Incident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Claims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 with SPED Advantage &amp; Brent Stanger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Discussion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9632B-F1FD-4C01-8698-A4D78076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AF4CBE-FEAD-4C46-AD76-96E49AC1EC67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B0BA30-84B2-433D-B743-367F4726D97E}"/>
              </a:ext>
            </a:extLst>
          </p:cNvPr>
          <p:cNvSpPr/>
          <p:nvPr/>
        </p:nvSpPr>
        <p:spPr>
          <a:xfrm>
            <a:off x="0" y="112767"/>
            <a:ext cx="12192000" cy="516157"/>
          </a:xfrm>
          <a:prstGeom prst="rect">
            <a:avLst/>
          </a:prstGeom>
          <a:solidFill>
            <a:srgbClr val="E6D8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2A305-7DDF-4BF5-94CE-16BCD34B8657}"/>
              </a:ext>
            </a:extLst>
          </p:cNvPr>
          <p:cNvSpPr/>
          <p:nvPr/>
        </p:nvSpPr>
        <p:spPr>
          <a:xfrm>
            <a:off x="0" y="-94593"/>
            <a:ext cx="12192000" cy="516157"/>
          </a:xfrm>
          <a:prstGeom prst="rect">
            <a:avLst/>
          </a:prstGeom>
          <a:solidFill>
            <a:srgbClr val="A5552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Yellow school bus">
            <a:extLst>
              <a:ext uri="{FF2B5EF4-FFF2-40B4-BE49-F238E27FC236}">
                <a16:creationId xmlns:a16="http://schemas.microsoft.com/office/drawing/2014/main" id="{1407D70C-E942-4D7B-A826-C0A650049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48" y="2335490"/>
            <a:ext cx="3280528" cy="21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3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8832" y="1468892"/>
            <a:ext cx="4984813" cy="3157080"/>
          </a:xfrm>
          <a:noFill/>
        </p:spPr>
        <p:txBody>
          <a:bodyPr anchorCtr="0">
            <a:normAutofit/>
          </a:bodyPr>
          <a:lstStyle/>
          <a:p>
            <a:pPr algn="l"/>
            <a:r>
              <a:rPr lang="en-US" sz="5200" b="1" dirty="0">
                <a:solidFill>
                  <a:srgbClr val="77370B"/>
                </a:solidFill>
              </a:rPr>
              <a:t>SBS Program Updates</a:t>
            </a:r>
          </a:p>
        </p:txBody>
      </p:sp>
      <p:pic>
        <p:nvPicPr>
          <p:cNvPr id="4" name="Picture 3" descr="Grass by the mountains">
            <a:extLst>
              <a:ext uri="{FF2B5EF4-FFF2-40B4-BE49-F238E27FC236}">
                <a16:creationId xmlns:a16="http://schemas.microsoft.com/office/drawing/2014/main" id="{8482A299-96CC-4ABD-94BA-57D7DD1B6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r="15880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198B8-B261-4193-8F98-4F03EC53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56350"/>
            <a:ext cx="11668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AF4CBE-FEAD-4C46-AD76-96E49AC1EC67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303C30-434C-48AA-BB59-2743707A37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25" y="136525"/>
            <a:ext cx="1389888" cy="16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CDF70-F436-4AAD-85CD-FC6060E4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253" y="139755"/>
            <a:ext cx="139000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1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Ctr="0">
            <a:normAutofit/>
          </a:bodyPr>
          <a:lstStyle/>
          <a:p>
            <a:r>
              <a:rPr lang="en-US" sz="4000" b="1" dirty="0">
                <a:solidFill>
                  <a:srgbClr val="77370B"/>
                </a:solidFill>
              </a:rPr>
              <a:t>Updates from WDH and WDE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9632B-F1FD-4C01-8698-A4D78076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AF4CBE-FEAD-4C46-AD76-96E49AC1EC67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A7152-C3CB-4E3C-A658-7EFDAFCB9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507" r="34542" b="8928"/>
          <a:stretch/>
        </p:blipFill>
        <p:spPr>
          <a:xfrm>
            <a:off x="7955933" y="1873055"/>
            <a:ext cx="3371162" cy="30141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B0BA30-84B2-433D-B743-367F4726D97E}"/>
              </a:ext>
            </a:extLst>
          </p:cNvPr>
          <p:cNvSpPr/>
          <p:nvPr/>
        </p:nvSpPr>
        <p:spPr>
          <a:xfrm>
            <a:off x="0" y="112767"/>
            <a:ext cx="12192000" cy="516157"/>
          </a:xfrm>
          <a:prstGeom prst="rect">
            <a:avLst/>
          </a:prstGeom>
          <a:solidFill>
            <a:srgbClr val="E6D8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2A305-7DDF-4BF5-94CE-16BCD34B8657}"/>
              </a:ext>
            </a:extLst>
          </p:cNvPr>
          <p:cNvSpPr/>
          <p:nvPr/>
        </p:nvSpPr>
        <p:spPr>
          <a:xfrm>
            <a:off x="0" y="-94593"/>
            <a:ext cx="12192000" cy="516157"/>
          </a:xfrm>
          <a:prstGeom prst="rect">
            <a:avLst/>
          </a:prstGeom>
          <a:solidFill>
            <a:srgbClr val="A5552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DC3E9-E517-449A-8048-738D5F277623}"/>
              </a:ext>
            </a:extLst>
          </p:cNvPr>
          <p:cNvSpPr txBox="1"/>
          <p:nvPr/>
        </p:nvSpPr>
        <p:spPr>
          <a:xfrm>
            <a:off x="7229279" y="5008931"/>
            <a:ext cx="482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Help Desk Form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1F2580-2781-42F5-B514-615DD8D2098C}"/>
              </a:ext>
            </a:extLst>
          </p:cNvPr>
          <p:cNvGrpSpPr/>
          <p:nvPr/>
        </p:nvGrpSpPr>
        <p:grpSpPr>
          <a:xfrm>
            <a:off x="410117" y="1690688"/>
            <a:ext cx="2743200" cy="4572000"/>
            <a:chOff x="483832" y="1381125"/>
            <a:chExt cx="2743200" cy="4572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9939F3-BBBB-40B8-AE66-DA9718C5DF67}"/>
                </a:ext>
              </a:extLst>
            </p:cNvPr>
            <p:cNvSpPr/>
            <p:nvPr/>
          </p:nvSpPr>
          <p:spPr>
            <a:xfrm>
              <a:off x="483832" y="1381125"/>
              <a:ext cx="2743200" cy="45720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1AF7FC-5991-4445-9CC5-4F72DF4C8AC1}"/>
                </a:ext>
              </a:extLst>
            </p:cNvPr>
            <p:cNvGrpSpPr/>
            <p:nvPr/>
          </p:nvGrpSpPr>
          <p:grpSpPr>
            <a:xfrm>
              <a:off x="666712" y="2478405"/>
              <a:ext cx="2377440" cy="2377440"/>
              <a:chOff x="876224" y="2386965"/>
              <a:chExt cx="2743200" cy="27432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DB13988-D1CC-4EAC-8DBD-C611E5E28D04}"/>
                  </a:ext>
                </a:extLst>
              </p:cNvPr>
              <p:cNvSpPr/>
              <p:nvPr/>
            </p:nvSpPr>
            <p:spPr>
              <a:xfrm>
                <a:off x="876224" y="2386965"/>
                <a:ext cx="2743200" cy="2743200"/>
              </a:xfrm>
              <a:prstGeom prst="ellipse">
                <a:avLst/>
              </a:prstGeom>
              <a:solidFill>
                <a:srgbClr val="FFFFFF"/>
              </a:solidFill>
              <a:ln w="12700" cap="sq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6" name="Graphic 15" descr="Clipboard Partially Checked outline">
                <a:extLst>
                  <a:ext uri="{FF2B5EF4-FFF2-40B4-BE49-F238E27FC236}">
                    <a16:creationId xmlns:a16="http://schemas.microsoft.com/office/drawing/2014/main" id="{076F7772-F2FD-4904-9674-37424E514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07744" y="2668433"/>
                <a:ext cx="1280160" cy="128016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A9EBB9-FD25-4CEE-AB1C-801EF07B9430}"/>
                  </a:ext>
                </a:extLst>
              </p:cNvPr>
              <p:cNvSpPr txBox="1"/>
              <p:nvPr/>
            </p:nvSpPr>
            <p:spPr>
              <a:xfrm>
                <a:off x="1082916" y="3890450"/>
                <a:ext cx="2329816" cy="78240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400">
                  <a:spcBef>
                    <a:spcPts val="1200"/>
                  </a:spcBef>
                  <a:buSzPct val="100000"/>
                  <a:defRPr/>
                </a:pPr>
                <a:r>
                  <a:rPr lang="en-US" sz="2000" b="1" kern="0" dirty="0">
                    <a:solidFill>
                      <a:srgbClr val="E7E6E6">
                        <a:lumMod val="10000"/>
                      </a:srgbClr>
                    </a:solidFill>
                    <a:latin typeface="Arial"/>
                  </a:rPr>
                  <a:t>Updates</a:t>
                </a:r>
              </a:p>
            </p:txBody>
          </p:sp>
        </p:grp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3E3E66-40B4-4729-85CC-DB6A8B7BA3F1}"/>
              </a:ext>
            </a:extLst>
          </p:cNvPr>
          <p:cNvCxnSpPr>
            <a:cxnSpLocks/>
          </p:cNvCxnSpPr>
          <p:nvPr/>
        </p:nvCxnSpPr>
        <p:spPr>
          <a:xfrm>
            <a:off x="3174652" y="1686278"/>
            <a:ext cx="1" cy="4576410"/>
          </a:xfrm>
          <a:prstGeom prst="line">
            <a:avLst/>
          </a:prstGeom>
          <a:noFill/>
          <a:ln w="38100" cap="sq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3C2868-DCA6-46FB-8985-B0652ABD31D4}"/>
              </a:ext>
            </a:extLst>
          </p:cNvPr>
          <p:cNvGrpSpPr/>
          <p:nvPr/>
        </p:nvGrpSpPr>
        <p:grpSpPr>
          <a:xfrm>
            <a:off x="2970437" y="1849069"/>
            <a:ext cx="4863236" cy="646931"/>
            <a:chOff x="2798445" y="2511127"/>
            <a:chExt cx="4863236" cy="6469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D99935-EF41-494F-A846-07260B9BD1FD}"/>
                </a:ext>
              </a:extLst>
            </p:cNvPr>
            <p:cNvSpPr txBox="1"/>
            <p:nvPr/>
          </p:nvSpPr>
          <p:spPr>
            <a:xfrm>
              <a:off x="3514398" y="2563699"/>
              <a:ext cx="4147283" cy="59435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spcBef>
                  <a:spcPts val="1200"/>
                </a:spcBef>
                <a:buSzPct val="100000"/>
                <a:defRPr/>
              </a:pPr>
              <a:r>
                <a:rPr lang="en-US" sz="2000" b="1" kern="0" dirty="0">
                  <a:latin typeface="Arial"/>
                </a:rPr>
                <a:t>Initial Submission of Claims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41131D-87CA-4920-8085-F59CAE2B818D}"/>
                </a:ext>
              </a:extLst>
            </p:cNvPr>
            <p:cNvSpPr/>
            <p:nvPr/>
          </p:nvSpPr>
          <p:spPr>
            <a:xfrm>
              <a:off x="2798445" y="2511127"/>
              <a:ext cx="594360" cy="59436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rgbClr val="FFFFFF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Arial"/>
                </a:rPr>
                <a:t>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7FB36A-14F0-46E1-AC9A-8BE1D59E1803}"/>
              </a:ext>
            </a:extLst>
          </p:cNvPr>
          <p:cNvGrpSpPr/>
          <p:nvPr/>
        </p:nvGrpSpPr>
        <p:grpSpPr>
          <a:xfrm>
            <a:off x="2970437" y="3063999"/>
            <a:ext cx="4563128" cy="594360"/>
            <a:chOff x="2798445" y="1515615"/>
            <a:chExt cx="4563128" cy="5943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831304-0213-4385-A271-9DE5B9B101C5}"/>
                </a:ext>
              </a:extLst>
            </p:cNvPr>
            <p:cNvSpPr txBox="1"/>
            <p:nvPr/>
          </p:nvSpPr>
          <p:spPr>
            <a:xfrm>
              <a:off x="3514398" y="1568188"/>
              <a:ext cx="3847175" cy="4892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spcBef>
                  <a:spcPts val="1200"/>
                </a:spcBef>
                <a:buSzPct val="100000"/>
                <a:defRPr/>
              </a:pPr>
              <a:r>
                <a:rPr lang="en-US" sz="2000" b="1" kern="0" dirty="0">
                  <a:latin typeface="Arial"/>
                </a:rPr>
                <a:t>Trainings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6C56AD-8C9B-4A5E-B8A3-CA47572627D2}"/>
                </a:ext>
              </a:extLst>
            </p:cNvPr>
            <p:cNvSpPr/>
            <p:nvPr/>
          </p:nvSpPr>
          <p:spPr>
            <a:xfrm>
              <a:off x="2798445" y="1515615"/>
              <a:ext cx="594360" cy="5943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Arial"/>
                </a:rPr>
                <a:t>2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B476D4-C49F-4101-9DCA-32BF71AA152A}"/>
              </a:ext>
            </a:extLst>
          </p:cNvPr>
          <p:cNvGrpSpPr/>
          <p:nvPr/>
        </p:nvGrpSpPr>
        <p:grpSpPr>
          <a:xfrm>
            <a:off x="2970437" y="4211886"/>
            <a:ext cx="4918002" cy="594360"/>
            <a:chOff x="2798445" y="4502151"/>
            <a:chExt cx="4918002" cy="59436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661D99-EEBA-4F52-AED7-9C086A8EEE49}"/>
                </a:ext>
              </a:extLst>
            </p:cNvPr>
            <p:cNvSpPr txBox="1"/>
            <p:nvPr/>
          </p:nvSpPr>
          <p:spPr>
            <a:xfrm>
              <a:off x="3514398" y="4516624"/>
              <a:ext cx="4202049" cy="4892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spcBef>
                  <a:spcPts val="1200"/>
                </a:spcBef>
                <a:buSzPct val="100000"/>
                <a:defRPr/>
              </a:pPr>
              <a:r>
                <a:rPr lang="en-US" sz="2000" b="1" kern="0" dirty="0">
                  <a:latin typeface="Arial"/>
                </a:rPr>
                <a:t>Help Desk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875734-97CB-4C8F-AC7A-A7B2FF050AAA}"/>
                </a:ext>
              </a:extLst>
            </p:cNvPr>
            <p:cNvSpPr/>
            <p:nvPr/>
          </p:nvSpPr>
          <p:spPr>
            <a:xfrm>
              <a:off x="2798445" y="4502151"/>
              <a:ext cx="594360" cy="59436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rgbClr val="FFFFFF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Arial"/>
                </a:rPr>
                <a:t>3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062E07-5EB5-4692-96BD-6F71F46EEF85}"/>
              </a:ext>
            </a:extLst>
          </p:cNvPr>
          <p:cNvGrpSpPr/>
          <p:nvPr/>
        </p:nvGrpSpPr>
        <p:grpSpPr>
          <a:xfrm>
            <a:off x="2970437" y="5336145"/>
            <a:ext cx="4563128" cy="594360"/>
            <a:chOff x="2798445" y="1515615"/>
            <a:chExt cx="4563128" cy="5943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28C9EB-0B07-4279-9031-7AC4B0C7C521}"/>
                </a:ext>
              </a:extLst>
            </p:cNvPr>
            <p:cNvSpPr txBox="1"/>
            <p:nvPr/>
          </p:nvSpPr>
          <p:spPr>
            <a:xfrm>
              <a:off x="3514398" y="1568188"/>
              <a:ext cx="3847175" cy="4892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spcBef>
                  <a:spcPts val="1200"/>
                </a:spcBef>
                <a:buSzPct val="100000"/>
                <a:defRPr/>
              </a:pPr>
              <a:r>
                <a:rPr lang="en-US" sz="2000" b="1" kern="0" dirty="0">
                  <a:latin typeface="Arial"/>
                </a:rPr>
                <a:t>SBS Program Provider Manual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6F30742-4264-496D-A032-CCD2442DB2DA}"/>
                </a:ext>
              </a:extLst>
            </p:cNvPr>
            <p:cNvSpPr/>
            <p:nvPr/>
          </p:nvSpPr>
          <p:spPr>
            <a:xfrm>
              <a:off x="2798445" y="1515615"/>
              <a:ext cx="594360" cy="5943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69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825" y="2190643"/>
            <a:ext cx="4984813" cy="3157080"/>
          </a:xfrm>
          <a:noFill/>
        </p:spPr>
        <p:txBody>
          <a:bodyPr anchorCtr="0">
            <a:normAutofit/>
          </a:bodyPr>
          <a:lstStyle/>
          <a:p>
            <a:pPr algn="l"/>
            <a:r>
              <a:rPr lang="en-US" sz="4800" b="1" dirty="0">
                <a:solidFill>
                  <a:srgbClr val="77370B"/>
                </a:solidFill>
              </a:rPr>
              <a:t>Discussion of Access Incident</a:t>
            </a:r>
            <a:endParaRPr lang="en-US" sz="5200" b="1" dirty="0"/>
          </a:p>
        </p:txBody>
      </p:sp>
      <p:pic>
        <p:nvPicPr>
          <p:cNvPr id="4" name="Picture 3" descr="Grass by the mountains">
            <a:extLst>
              <a:ext uri="{FF2B5EF4-FFF2-40B4-BE49-F238E27FC236}">
                <a16:creationId xmlns:a16="http://schemas.microsoft.com/office/drawing/2014/main" id="{8482A299-96CC-4ABD-94BA-57D7DD1B6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r="15880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198B8-B261-4193-8F98-4F03EC53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56350"/>
            <a:ext cx="11668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AF4CBE-FEAD-4C46-AD76-96E49AC1EC67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303C30-434C-48AA-BB59-2743707A37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25" y="136525"/>
            <a:ext cx="1389888" cy="16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CDF70-F436-4AAD-85CD-FC6060E4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253" y="139755"/>
            <a:ext cx="139000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825" y="2190643"/>
            <a:ext cx="4984813" cy="3157080"/>
          </a:xfrm>
          <a:noFill/>
        </p:spPr>
        <p:txBody>
          <a:bodyPr anchorCtr="0">
            <a:normAutofit/>
          </a:bodyPr>
          <a:lstStyle/>
          <a:p>
            <a:pPr algn="l"/>
            <a:r>
              <a:rPr lang="en-US" sz="4800" b="1" dirty="0">
                <a:solidFill>
                  <a:srgbClr val="77370B"/>
                </a:solidFill>
              </a:rPr>
              <a:t>Claims Challenges</a:t>
            </a:r>
          </a:p>
        </p:txBody>
      </p:sp>
      <p:pic>
        <p:nvPicPr>
          <p:cNvPr id="4" name="Picture 3" descr="Grass by the mountains">
            <a:extLst>
              <a:ext uri="{FF2B5EF4-FFF2-40B4-BE49-F238E27FC236}">
                <a16:creationId xmlns:a16="http://schemas.microsoft.com/office/drawing/2014/main" id="{8482A299-96CC-4ABD-94BA-57D7DD1B6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r="15880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198B8-B261-4193-8F98-4F03EC53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56350"/>
            <a:ext cx="11668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AF4CBE-FEAD-4C46-AD76-96E49AC1EC67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303C30-434C-48AA-BB59-2743707A37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25" y="136525"/>
            <a:ext cx="1389888" cy="16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CDF70-F436-4AAD-85CD-FC6060E4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253" y="139755"/>
            <a:ext cx="139000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Ctr="0">
            <a:normAutofit/>
          </a:bodyPr>
          <a:lstStyle/>
          <a:p>
            <a:r>
              <a:rPr lang="en-US" sz="4000" b="1" dirty="0">
                <a:solidFill>
                  <a:srgbClr val="77370B"/>
                </a:solidFill>
              </a:rPr>
              <a:t>Discussion of Claims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9632B-F1FD-4C01-8698-A4D78076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AF4CBE-FEAD-4C46-AD76-96E49AC1EC67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B0BA30-84B2-433D-B743-367F4726D97E}"/>
              </a:ext>
            </a:extLst>
          </p:cNvPr>
          <p:cNvSpPr/>
          <p:nvPr/>
        </p:nvSpPr>
        <p:spPr>
          <a:xfrm>
            <a:off x="0" y="112767"/>
            <a:ext cx="12192000" cy="516157"/>
          </a:xfrm>
          <a:prstGeom prst="rect">
            <a:avLst/>
          </a:prstGeom>
          <a:solidFill>
            <a:srgbClr val="E6D8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2A305-7DDF-4BF5-94CE-16BCD34B8657}"/>
              </a:ext>
            </a:extLst>
          </p:cNvPr>
          <p:cNvSpPr/>
          <p:nvPr/>
        </p:nvSpPr>
        <p:spPr>
          <a:xfrm>
            <a:off x="0" y="-94593"/>
            <a:ext cx="12192000" cy="516157"/>
          </a:xfrm>
          <a:prstGeom prst="rect">
            <a:avLst/>
          </a:prstGeom>
          <a:solidFill>
            <a:srgbClr val="A5552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3195C-19B7-4978-8713-E2AE7DFF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5028" cy="4351338"/>
          </a:xfrm>
        </p:spPr>
        <p:txBody>
          <a:bodyPr>
            <a:normAutofit/>
          </a:bodyPr>
          <a:lstStyle/>
          <a:p>
            <a:r>
              <a:rPr lang="en-US" sz="2600" dirty="0"/>
              <a:t>The first SBS Program Claims were submitted on December 3, 2022.</a:t>
            </a:r>
            <a:endParaRPr lang="en-US" sz="2600" dirty="0">
              <a:highlight>
                <a:srgbClr val="FFFF00"/>
              </a:highlight>
            </a:endParaRPr>
          </a:p>
          <a:p>
            <a:r>
              <a:rPr lang="en-US" sz="2600" dirty="0"/>
              <a:t>It was discovered that the VC number in PRESM may not be correct for all five of the enrolled </a:t>
            </a:r>
            <a:r>
              <a:rPr lang="en-US" sz="2600"/>
              <a:t>LEAs.</a:t>
            </a:r>
          </a:p>
          <a:p>
            <a:r>
              <a:rPr lang="en-US" sz="2600"/>
              <a:t>WDH </a:t>
            </a:r>
            <a:r>
              <a:rPr lang="en-US" sz="2600" dirty="0"/>
              <a:t>&amp; WDE are working to remediate the situation. </a:t>
            </a:r>
          </a:p>
          <a:p>
            <a:pPr lvl="1"/>
            <a:r>
              <a:rPr lang="en-US" sz="2600" dirty="0"/>
              <a:t>WDH is updating the correct VCs into PRESM.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88F1122-D2CC-48AA-8AE7-F6849742E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239569"/>
              </p:ext>
            </p:extLst>
          </p:nvPr>
        </p:nvGraphicFramePr>
        <p:xfrm>
          <a:off x="6473228" y="2153661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CFCCFDA-B676-4854-A00D-70B743CD90BE}"/>
              </a:ext>
            </a:extLst>
          </p:cNvPr>
          <p:cNvSpPr txBox="1">
            <a:spLocks/>
          </p:cNvSpPr>
          <p:nvPr/>
        </p:nvSpPr>
        <p:spPr>
          <a:xfrm>
            <a:off x="6775764" y="1464550"/>
            <a:ext cx="5635028" cy="171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Flow of Funds in WY SBS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35CC97-B43F-48A5-88BC-5CD786FCCA14}"/>
              </a:ext>
            </a:extLst>
          </p:cNvPr>
          <p:cNvCxnSpPr>
            <a:cxnSpLocks/>
          </p:cNvCxnSpPr>
          <p:nvPr/>
        </p:nvCxnSpPr>
        <p:spPr>
          <a:xfrm>
            <a:off x="6473228" y="1260765"/>
            <a:ext cx="1" cy="457641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3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825" y="2190643"/>
            <a:ext cx="4984813" cy="3157080"/>
          </a:xfrm>
          <a:noFill/>
        </p:spPr>
        <p:txBody>
          <a:bodyPr anchorCtr="0">
            <a:normAutofit/>
          </a:bodyPr>
          <a:lstStyle/>
          <a:p>
            <a:pPr algn="l"/>
            <a:r>
              <a:rPr lang="en-US" sz="4800" b="1" dirty="0">
                <a:solidFill>
                  <a:srgbClr val="77370B"/>
                </a:solidFill>
              </a:rPr>
              <a:t>Discussion with SPED Advantage </a:t>
            </a:r>
            <a:endParaRPr lang="en-US" sz="5200" b="1" dirty="0"/>
          </a:p>
        </p:txBody>
      </p:sp>
      <p:pic>
        <p:nvPicPr>
          <p:cNvPr id="4" name="Picture 3" descr="Grass by the mountains">
            <a:extLst>
              <a:ext uri="{FF2B5EF4-FFF2-40B4-BE49-F238E27FC236}">
                <a16:creationId xmlns:a16="http://schemas.microsoft.com/office/drawing/2014/main" id="{8482A299-96CC-4ABD-94BA-57D7DD1B6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r="15880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198B8-B261-4193-8F98-4F03EC53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56350"/>
            <a:ext cx="11668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AF4CBE-FEAD-4C46-AD76-96E49AC1EC67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303C30-434C-48AA-BB59-2743707A37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25" y="136525"/>
            <a:ext cx="1389888" cy="16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CDF70-F436-4AAD-85CD-FC6060E4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253" y="139755"/>
            <a:ext cx="139000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6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8975" y="3124200"/>
            <a:ext cx="4984813" cy="1843084"/>
          </a:xfrm>
          <a:noFill/>
        </p:spPr>
        <p:txBody>
          <a:bodyPr anchorCtr="0">
            <a:normAutofit/>
          </a:bodyPr>
          <a:lstStyle/>
          <a:p>
            <a:r>
              <a:rPr lang="en-US" sz="5400" b="1" dirty="0">
                <a:solidFill>
                  <a:srgbClr val="77370B"/>
                </a:solidFill>
              </a:rPr>
              <a:t>Open Discussion/</a:t>
            </a:r>
            <a:br>
              <a:rPr lang="en-US" sz="5400" b="1" dirty="0">
                <a:solidFill>
                  <a:srgbClr val="77370B"/>
                </a:solidFill>
              </a:rPr>
            </a:br>
            <a:r>
              <a:rPr lang="en-US" sz="5400" b="1" dirty="0">
                <a:solidFill>
                  <a:srgbClr val="77370B"/>
                </a:solidFill>
              </a:rPr>
              <a:t>Q&amp;A</a:t>
            </a:r>
            <a:endParaRPr lang="en-US" sz="5200" b="1" dirty="0"/>
          </a:p>
        </p:txBody>
      </p:sp>
      <p:pic>
        <p:nvPicPr>
          <p:cNvPr id="4" name="Picture 3" descr="Grass by the mountains">
            <a:extLst>
              <a:ext uri="{FF2B5EF4-FFF2-40B4-BE49-F238E27FC236}">
                <a16:creationId xmlns:a16="http://schemas.microsoft.com/office/drawing/2014/main" id="{8482A299-96CC-4ABD-94BA-57D7DD1B6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r="15880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198B8-B261-4193-8F98-4F03EC53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56350"/>
            <a:ext cx="11668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AF4CBE-FEAD-4C46-AD76-96E49AC1EC67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303C30-434C-48AA-BB59-2743707A37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25" y="136525"/>
            <a:ext cx="1389888" cy="16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CDF70-F436-4AAD-85CD-FC6060E4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253" y="139755"/>
            <a:ext cx="1390008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0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22378</TotalTime>
  <Words>259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Neue Haas Grotesk Display Std 55 Roman</vt:lpstr>
      <vt:lpstr>Office Theme</vt:lpstr>
      <vt:lpstr> Wyoming Department of Health School-Based Services (SBS) Program</vt:lpstr>
      <vt:lpstr>Agenda</vt:lpstr>
      <vt:lpstr>SBS Program Updates</vt:lpstr>
      <vt:lpstr>Updates from WDH and WDE</vt:lpstr>
      <vt:lpstr>Discussion of Access Incident</vt:lpstr>
      <vt:lpstr>Claims Challenges</vt:lpstr>
      <vt:lpstr>Discussion of Claims</vt:lpstr>
      <vt:lpstr>Discussion with SPED Advantage </vt:lpstr>
      <vt:lpstr>Open Discussion/ Q&amp;A</vt:lpstr>
      <vt:lpstr>Questions &amp; Resources</vt:lpstr>
    </vt:vector>
  </TitlesOfParts>
  <Company>State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Wyoming Department of Health</dc:title>
  <dc:creator>Justin Browning SBS</dc:creator>
  <cp:lastModifiedBy>Adena Goldberg</cp:lastModifiedBy>
  <cp:revision>204</cp:revision>
  <dcterms:created xsi:type="dcterms:W3CDTF">2018-04-25T21:09:56Z</dcterms:created>
  <dcterms:modified xsi:type="dcterms:W3CDTF">2023-01-19T15:02:12Z</dcterms:modified>
</cp:coreProperties>
</file>