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44" r:id="rId4"/>
    <p:sldId id="258" r:id="rId5"/>
    <p:sldId id="262" r:id="rId6"/>
    <p:sldId id="351" r:id="rId7"/>
    <p:sldId id="259" r:id="rId8"/>
    <p:sldId id="343" r:id="rId9"/>
    <p:sldId id="379" r:id="rId10"/>
    <p:sldId id="380" r:id="rId11"/>
    <p:sldId id="381" r:id="rId12"/>
    <p:sldId id="382" r:id="rId13"/>
    <p:sldId id="353" r:id="rId14"/>
    <p:sldId id="264" r:id="rId15"/>
    <p:sldId id="373" r:id="rId16"/>
    <p:sldId id="335" r:id="rId17"/>
    <p:sldId id="337" r:id="rId18"/>
    <p:sldId id="336" r:id="rId19"/>
    <p:sldId id="372" r:id="rId20"/>
    <p:sldId id="390" r:id="rId21"/>
    <p:sldId id="391" r:id="rId22"/>
    <p:sldId id="356" r:id="rId23"/>
    <p:sldId id="34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hn Azpeitia" initials="JA" lastIdx="2" clrIdx="6">
    <p:extLst>
      <p:ext uri="{19B8F6BF-5375-455C-9EA6-DF929625EA0E}">
        <p15:presenceInfo xmlns:p15="http://schemas.microsoft.com/office/powerpoint/2012/main" userId="S::john.azpeitia@guidehouse.com::4e267b2b-2ca6-483d-a837-fad7bb7ed14b" providerId="AD"/>
      </p:ext>
    </p:extLst>
  </p:cmAuthor>
  <p:cmAuthor id="1" name="Adena" initials="A" lastIdx="4" clrIdx="0">
    <p:extLst>
      <p:ext uri="{19B8F6BF-5375-455C-9EA6-DF929625EA0E}">
        <p15:presenceInfo xmlns:p15="http://schemas.microsoft.com/office/powerpoint/2012/main" userId="Adena" providerId="None"/>
      </p:ext>
    </p:extLst>
  </p:cmAuthor>
  <p:cmAuthor id="2" name="Adena Goldberg" initials="AG" lastIdx="74" clrIdx="1">
    <p:extLst>
      <p:ext uri="{19B8F6BF-5375-455C-9EA6-DF929625EA0E}">
        <p15:presenceInfo xmlns:p15="http://schemas.microsoft.com/office/powerpoint/2012/main" userId="Adena Goldberg" providerId="None"/>
      </p:ext>
    </p:extLst>
  </p:cmAuthor>
  <p:cmAuthor id="3" name="Holly McDonnell" initials="HM" lastIdx="14" clrIdx="2">
    <p:extLst>
      <p:ext uri="{19B8F6BF-5375-455C-9EA6-DF929625EA0E}">
        <p15:presenceInfo xmlns:p15="http://schemas.microsoft.com/office/powerpoint/2012/main" userId="S::holly.mcdonnell@guidehouse.com::e6929356-6f15-4765-83d0-d066dfee44d5" providerId="AD"/>
      </p:ext>
    </p:extLst>
  </p:cmAuthor>
  <p:cmAuthor id="4" name="Stall, Jan" initials="SJ" lastIdx="3" clrIdx="3">
    <p:extLst>
      <p:ext uri="{19B8F6BF-5375-455C-9EA6-DF929625EA0E}">
        <p15:presenceInfo xmlns:p15="http://schemas.microsoft.com/office/powerpoint/2012/main" userId="S-1-5-21-320525181-1064506334-1441440523-82516" providerId="AD"/>
      </p:ext>
    </p:extLst>
  </p:cmAuthor>
  <p:cmAuthor id="5" name="Adena Goldberg" initials="AG [2]" lastIdx="4" clrIdx="4">
    <p:extLst>
      <p:ext uri="{19B8F6BF-5375-455C-9EA6-DF929625EA0E}">
        <p15:presenceInfo xmlns:p15="http://schemas.microsoft.com/office/powerpoint/2012/main" userId="S::agoldberg@guidehouse.com::c8bb8565-dcec-4755-81b6-27ab9e835528" providerId="AD"/>
      </p:ext>
    </p:extLst>
  </p:cmAuthor>
  <p:cmAuthor id="6" name="Guidehouse" initials="GH" lastIdx="16" clrIdx="5">
    <p:extLst>
      <p:ext uri="{19B8F6BF-5375-455C-9EA6-DF929625EA0E}">
        <p15:presenceInfo xmlns:p15="http://schemas.microsoft.com/office/powerpoint/2012/main" userId="Guidehou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55F37-8B86-48AA-B6F2-0132BAC516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DAF350-65C6-4D3A-8EB9-5C5BA5507CB0}">
      <dgm:prSet/>
      <dgm:spPr/>
      <dgm:t>
        <a:bodyPr/>
        <a:lstStyle/>
        <a:p>
          <a:r>
            <a:rPr lang="en-US" dirty="0"/>
            <a:t>1998: Medicaid began providing reimbursement for some school-based services</a:t>
          </a:r>
        </a:p>
      </dgm:t>
    </dgm:pt>
    <dgm:pt modelId="{F4BB4C43-C46E-4FA8-A3CE-F1928D3E2CBC}" type="parTrans" cxnId="{6FF3443C-A74B-4222-97F2-56CBA3A96941}">
      <dgm:prSet/>
      <dgm:spPr/>
      <dgm:t>
        <a:bodyPr/>
        <a:lstStyle/>
        <a:p>
          <a:endParaRPr lang="en-US"/>
        </a:p>
      </dgm:t>
    </dgm:pt>
    <dgm:pt modelId="{DF54AC17-CEE1-4071-97A5-60BC1F2DDBDD}" type="sibTrans" cxnId="{6FF3443C-A74B-4222-97F2-56CBA3A96941}">
      <dgm:prSet/>
      <dgm:spPr/>
      <dgm:t>
        <a:bodyPr/>
        <a:lstStyle/>
        <a:p>
          <a:endParaRPr lang="en-US"/>
        </a:p>
      </dgm:t>
    </dgm:pt>
    <dgm:pt modelId="{2EF7A2E2-1AAE-4952-8F94-EF3BAA31C18D}">
      <dgm:prSet/>
      <dgm:spPr/>
      <dgm:t>
        <a:bodyPr/>
        <a:lstStyle/>
        <a:p>
          <a:r>
            <a:rPr lang="en-US" dirty="0"/>
            <a:t>2014: Medicaid expanded services covered for Medicaid eligible students</a:t>
          </a:r>
        </a:p>
      </dgm:t>
    </dgm:pt>
    <dgm:pt modelId="{26D9222D-B3CD-4C44-97AC-707842664D91}" type="parTrans" cxnId="{60ECF7F0-269E-4320-A7C1-A14D97CBF27E}">
      <dgm:prSet/>
      <dgm:spPr/>
      <dgm:t>
        <a:bodyPr/>
        <a:lstStyle/>
        <a:p>
          <a:endParaRPr lang="en-US"/>
        </a:p>
      </dgm:t>
    </dgm:pt>
    <dgm:pt modelId="{949EFBC8-D0E3-4A64-87C6-D179260A3D35}" type="sibTrans" cxnId="{60ECF7F0-269E-4320-A7C1-A14D97CBF27E}">
      <dgm:prSet/>
      <dgm:spPr/>
      <dgm:t>
        <a:bodyPr/>
        <a:lstStyle/>
        <a:p>
          <a:endParaRPr lang="en-US"/>
        </a:p>
      </dgm:t>
    </dgm:pt>
    <dgm:pt modelId="{714679EE-47C5-4590-BDA7-FCF3B6191D0B}">
      <dgm:prSet/>
      <dgm:spPr/>
      <dgm:t>
        <a:bodyPr/>
        <a:lstStyle/>
        <a:p>
          <a:r>
            <a:rPr lang="en-US" dirty="0"/>
            <a:t>2021: Wyoming Legislature passed the Medicaid Billing for School-Based Services Act which authorizes school districts to bill for some school-based services for Medicaid eligible students</a:t>
          </a:r>
        </a:p>
      </dgm:t>
    </dgm:pt>
    <dgm:pt modelId="{860C9693-43CC-4F8B-BF94-BC7AF59535D9}" type="parTrans" cxnId="{5DCF7C59-8824-4E43-AA96-BB3FE827807F}">
      <dgm:prSet/>
      <dgm:spPr/>
      <dgm:t>
        <a:bodyPr/>
        <a:lstStyle/>
        <a:p>
          <a:endParaRPr lang="en-US"/>
        </a:p>
      </dgm:t>
    </dgm:pt>
    <dgm:pt modelId="{CCE20EEB-2AC4-4BD1-8818-9DF6F0CC7865}" type="sibTrans" cxnId="{5DCF7C59-8824-4E43-AA96-BB3FE827807F}">
      <dgm:prSet/>
      <dgm:spPr/>
      <dgm:t>
        <a:bodyPr/>
        <a:lstStyle/>
        <a:p>
          <a:endParaRPr lang="en-US"/>
        </a:p>
      </dgm:t>
    </dgm:pt>
    <dgm:pt modelId="{AE896ACD-7594-4BD4-A318-E16F7B11397D}" type="pres">
      <dgm:prSet presAssocID="{86755F37-8B86-48AA-B6F2-0132BAC516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2C9861-3EA1-4F24-A11F-B6083BC58802}" type="pres">
      <dgm:prSet presAssocID="{78DAF350-65C6-4D3A-8EB9-5C5BA5507CB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4D267-ACA0-404F-AD9F-0F228FC380DF}" type="pres">
      <dgm:prSet presAssocID="{DF54AC17-CEE1-4071-97A5-60BC1F2DDBDD}" presName="sibTrans" presStyleCnt="0"/>
      <dgm:spPr/>
    </dgm:pt>
    <dgm:pt modelId="{140D1A7C-A520-47CC-9430-7884DCE0DBA9}" type="pres">
      <dgm:prSet presAssocID="{2EF7A2E2-1AAE-4952-8F94-EF3BAA31C18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54C78-408F-408C-A55E-6230BFAC9D87}" type="pres">
      <dgm:prSet presAssocID="{949EFBC8-D0E3-4A64-87C6-D179260A3D35}" presName="sibTrans" presStyleCnt="0"/>
      <dgm:spPr/>
    </dgm:pt>
    <dgm:pt modelId="{F4EC4C10-2902-411A-AE79-BF480B45CB71}" type="pres">
      <dgm:prSet presAssocID="{714679EE-47C5-4590-BDA7-FCF3B6191D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A6C4B-FB14-4BB8-B77F-2B64A95A5B05}" type="presOf" srcId="{714679EE-47C5-4590-BDA7-FCF3B6191D0B}" destId="{F4EC4C10-2902-411A-AE79-BF480B45CB71}" srcOrd="0" destOrd="0" presId="urn:microsoft.com/office/officeart/2005/8/layout/default"/>
    <dgm:cxn modelId="{5DCF7C59-8824-4E43-AA96-BB3FE827807F}" srcId="{86755F37-8B86-48AA-B6F2-0132BAC5164D}" destId="{714679EE-47C5-4590-BDA7-FCF3B6191D0B}" srcOrd="2" destOrd="0" parTransId="{860C9693-43CC-4F8B-BF94-BC7AF59535D9}" sibTransId="{CCE20EEB-2AC4-4BD1-8818-9DF6F0CC7865}"/>
    <dgm:cxn modelId="{60ECF7F0-269E-4320-A7C1-A14D97CBF27E}" srcId="{86755F37-8B86-48AA-B6F2-0132BAC5164D}" destId="{2EF7A2E2-1AAE-4952-8F94-EF3BAA31C18D}" srcOrd="1" destOrd="0" parTransId="{26D9222D-B3CD-4C44-97AC-707842664D91}" sibTransId="{949EFBC8-D0E3-4A64-87C6-D179260A3D35}"/>
    <dgm:cxn modelId="{6FF3443C-A74B-4222-97F2-56CBA3A96941}" srcId="{86755F37-8B86-48AA-B6F2-0132BAC5164D}" destId="{78DAF350-65C6-4D3A-8EB9-5C5BA5507CB0}" srcOrd="0" destOrd="0" parTransId="{F4BB4C43-C46E-4FA8-A3CE-F1928D3E2CBC}" sibTransId="{DF54AC17-CEE1-4071-97A5-60BC1F2DDBDD}"/>
    <dgm:cxn modelId="{61138EE2-D4D1-4C7C-BB76-5E18D76C5BBD}" type="presOf" srcId="{78DAF350-65C6-4D3A-8EB9-5C5BA5507CB0}" destId="{172C9861-3EA1-4F24-A11F-B6083BC58802}" srcOrd="0" destOrd="0" presId="urn:microsoft.com/office/officeart/2005/8/layout/default"/>
    <dgm:cxn modelId="{F6B7DE48-4E25-4470-A840-EC0B7543E608}" type="presOf" srcId="{86755F37-8B86-48AA-B6F2-0132BAC5164D}" destId="{AE896ACD-7594-4BD4-A318-E16F7B11397D}" srcOrd="0" destOrd="0" presId="urn:microsoft.com/office/officeart/2005/8/layout/default"/>
    <dgm:cxn modelId="{CFE3E3F8-2740-4F98-AB07-4646100F3157}" type="presOf" srcId="{2EF7A2E2-1AAE-4952-8F94-EF3BAA31C18D}" destId="{140D1A7C-A520-47CC-9430-7884DCE0DBA9}" srcOrd="0" destOrd="0" presId="urn:microsoft.com/office/officeart/2005/8/layout/default"/>
    <dgm:cxn modelId="{601EBD24-4393-4CE8-9E85-BD6E67392D62}" type="presParOf" srcId="{AE896ACD-7594-4BD4-A318-E16F7B11397D}" destId="{172C9861-3EA1-4F24-A11F-B6083BC58802}" srcOrd="0" destOrd="0" presId="urn:microsoft.com/office/officeart/2005/8/layout/default"/>
    <dgm:cxn modelId="{906D9BD8-73F4-452E-919B-D89B39F2F5FC}" type="presParOf" srcId="{AE896ACD-7594-4BD4-A318-E16F7B11397D}" destId="{6844D267-ACA0-404F-AD9F-0F228FC380DF}" srcOrd="1" destOrd="0" presId="urn:microsoft.com/office/officeart/2005/8/layout/default"/>
    <dgm:cxn modelId="{DDEAAFC5-A1FD-4039-A5E5-561E54A10D7E}" type="presParOf" srcId="{AE896ACD-7594-4BD4-A318-E16F7B11397D}" destId="{140D1A7C-A520-47CC-9430-7884DCE0DBA9}" srcOrd="2" destOrd="0" presId="urn:microsoft.com/office/officeart/2005/8/layout/default"/>
    <dgm:cxn modelId="{C18131DB-5AC9-4F01-AB68-F2EEB0A79177}" type="presParOf" srcId="{AE896ACD-7594-4BD4-A318-E16F7B11397D}" destId="{C7E54C78-408F-408C-A55E-6230BFAC9D87}" srcOrd="3" destOrd="0" presId="urn:microsoft.com/office/officeart/2005/8/layout/default"/>
    <dgm:cxn modelId="{55599862-011D-495D-9D3C-D73DC96E7FF3}" type="presParOf" srcId="{AE896ACD-7594-4BD4-A318-E16F7B11397D}" destId="{F4EC4C10-2902-411A-AE79-BF480B45CB7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52EE1-2B53-4B38-BC97-8BA0C630C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9F2C3-901A-4EA6-976D-1FFF8D83C8C9}">
      <dgm:prSet custT="1"/>
      <dgm:spPr/>
      <dgm:t>
        <a:bodyPr/>
        <a:lstStyle/>
        <a:p>
          <a:r>
            <a:rPr lang="en-US" sz="2000" dirty="0"/>
            <a:t>Services can be eligible for Medicaid reimbursement if the following requirements are met:</a:t>
          </a:r>
        </a:p>
      </dgm:t>
    </dgm:pt>
    <dgm:pt modelId="{46005C9A-1846-4246-9CF8-4218206149F9}" type="parTrans" cxnId="{9682FF4C-8D03-405D-BE1A-B079FEA4BCF7}">
      <dgm:prSet/>
      <dgm:spPr/>
      <dgm:t>
        <a:bodyPr/>
        <a:lstStyle/>
        <a:p>
          <a:endParaRPr lang="en-US"/>
        </a:p>
      </dgm:t>
    </dgm:pt>
    <dgm:pt modelId="{4790B9A1-71FE-46D4-9956-77F130895BAB}" type="sibTrans" cxnId="{9682FF4C-8D03-405D-BE1A-B079FEA4BCF7}">
      <dgm:prSet/>
      <dgm:spPr/>
      <dgm:t>
        <a:bodyPr/>
        <a:lstStyle/>
        <a:p>
          <a:endParaRPr lang="en-US"/>
        </a:p>
      </dgm:t>
    </dgm:pt>
    <dgm:pt modelId="{1FA20160-7B2F-4C4A-AC74-505DFF12101B}">
      <dgm:prSet custT="1"/>
      <dgm:spPr/>
      <dgm:t>
        <a:bodyPr/>
        <a:lstStyle/>
        <a:p>
          <a:r>
            <a:rPr lang="en-US" sz="1800" dirty="0"/>
            <a:t>Student is eligible for Medicaid</a:t>
          </a:r>
        </a:p>
      </dgm:t>
    </dgm:pt>
    <dgm:pt modelId="{6CBC7900-A8FC-4C3D-9A60-2ED2FC5FD194}" type="parTrans" cxnId="{5505B231-6A74-427B-B0AA-ABBF778C6599}">
      <dgm:prSet/>
      <dgm:spPr/>
      <dgm:t>
        <a:bodyPr/>
        <a:lstStyle/>
        <a:p>
          <a:endParaRPr lang="en-US"/>
        </a:p>
      </dgm:t>
    </dgm:pt>
    <dgm:pt modelId="{F34D22CD-B214-426F-89B1-E88A804B3A8A}" type="sibTrans" cxnId="{5505B231-6A74-427B-B0AA-ABBF778C6599}">
      <dgm:prSet/>
      <dgm:spPr/>
      <dgm:t>
        <a:bodyPr/>
        <a:lstStyle/>
        <a:p>
          <a:endParaRPr lang="en-US"/>
        </a:p>
      </dgm:t>
    </dgm:pt>
    <dgm:pt modelId="{F23809B3-753F-47DB-B61D-225718E5E814}">
      <dgm:prSet custT="1"/>
      <dgm:spPr/>
      <dgm:t>
        <a:bodyPr/>
        <a:lstStyle/>
        <a:p>
          <a:r>
            <a:rPr lang="en-US" sz="1800" dirty="0"/>
            <a:t>Parental consent is provided</a:t>
          </a:r>
        </a:p>
      </dgm:t>
    </dgm:pt>
    <dgm:pt modelId="{1DED18A2-57B0-4B55-8367-6EADE3663E28}" type="parTrans" cxnId="{A9C63702-5700-4135-8667-F74FE19ED4B0}">
      <dgm:prSet/>
      <dgm:spPr/>
      <dgm:t>
        <a:bodyPr/>
        <a:lstStyle/>
        <a:p>
          <a:endParaRPr lang="en-US"/>
        </a:p>
      </dgm:t>
    </dgm:pt>
    <dgm:pt modelId="{84609FD5-F7D2-48E3-BF1D-5F6E6D1BDCF2}" type="sibTrans" cxnId="{A9C63702-5700-4135-8667-F74FE19ED4B0}">
      <dgm:prSet/>
      <dgm:spPr/>
      <dgm:t>
        <a:bodyPr/>
        <a:lstStyle/>
        <a:p>
          <a:endParaRPr lang="en-US"/>
        </a:p>
      </dgm:t>
    </dgm:pt>
    <dgm:pt modelId="{E3405EDE-0572-49E8-B93B-23CBB963A8FA}">
      <dgm:prSet custT="1"/>
      <dgm:spPr/>
      <dgm:t>
        <a:bodyPr/>
        <a:lstStyle/>
        <a:p>
          <a:r>
            <a:rPr lang="en-US" sz="1800" dirty="0"/>
            <a:t>Services are included in the state plan or are available under Early Period Screening, Diagnosis, and Treatment (EPSDT)</a:t>
          </a:r>
        </a:p>
      </dgm:t>
    </dgm:pt>
    <dgm:pt modelId="{30E42548-D60B-4A6B-8740-EFC03C3F22AC}" type="parTrans" cxnId="{7844C7D2-A230-4F21-A7C2-E21207C73042}">
      <dgm:prSet/>
      <dgm:spPr/>
      <dgm:t>
        <a:bodyPr/>
        <a:lstStyle/>
        <a:p>
          <a:endParaRPr lang="en-US"/>
        </a:p>
      </dgm:t>
    </dgm:pt>
    <dgm:pt modelId="{55B3E0D4-C453-4753-88A9-9EB8AE499597}" type="sibTrans" cxnId="{7844C7D2-A230-4F21-A7C2-E21207C73042}">
      <dgm:prSet/>
      <dgm:spPr/>
      <dgm:t>
        <a:bodyPr/>
        <a:lstStyle/>
        <a:p>
          <a:endParaRPr lang="en-US"/>
        </a:p>
      </dgm:t>
    </dgm:pt>
    <dgm:pt modelId="{A103E868-F81D-42A3-A6FC-A4CEF76A47A1}">
      <dgm:prSet custT="1"/>
      <dgm:spPr/>
      <dgm:t>
        <a:bodyPr/>
        <a:lstStyle/>
        <a:p>
          <a:r>
            <a:rPr lang="en-US" sz="1800" dirty="0"/>
            <a:t>Services are medically necessary</a:t>
          </a:r>
        </a:p>
      </dgm:t>
    </dgm:pt>
    <dgm:pt modelId="{8AE7380B-642B-4F6F-A93C-3FF6DC41E0B2}" type="parTrans" cxnId="{53C07D9D-F290-4AAC-9ADB-3C7214D7FAB3}">
      <dgm:prSet/>
      <dgm:spPr/>
      <dgm:t>
        <a:bodyPr/>
        <a:lstStyle/>
        <a:p>
          <a:endParaRPr lang="en-US"/>
        </a:p>
      </dgm:t>
    </dgm:pt>
    <dgm:pt modelId="{14C0DE8F-9EF0-440B-97BF-71DABB81CA06}" type="sibTrans" cxnId="{53C07D9D-F290-4AAC-9ADB-3C7214D7FAB3}">
      <dgm:prSet/>
      <dgm:spPr/>
      <dgm:t>
        <a:bodyPr/>
        <a:lstStyle/>
        <a:p>
          <a:endParaRPr lang="en-US"/>
        </a:p>
      </dgm:t>
    </dgm:pt>
    <dgm:pt modelId="{451E8707-E5EC-4F3C-B83C-53321DE47B83}">
      <dgm:prSet custT="1"/>
      <dgm:spPr/>
      <dgm:t>
        <a:bodyPr/>
        <a:lstStyle/>
        <a:p>
          <a:r>
            <a:rPr lang="en-US" sz="1800" dirty="0"/>
            <a:t>Third party liability (TPL) requirements are met</a:t>
          </a:r>
        </a:p>
      </dgm:t>
    </dgm:pt>
    <dgm:pt modelId="{5072DA54-C5FF-4140-B0C1-939D59DD8C36}" type="parTrans" cxnId="{5042EB0D-7B0E-4967-BD53-D6FCE734E154}">
      <dgm:prSet/>
      <dgm:spPr/>
      <dgm:t>
        <a:bodyPr/>
        <a:lstStyle/>
        <a:p>
          <a:endParaRPr lang="en-US"/>
        </a:p>
      </dgm:t>
    </dgm:pt>
    <dgm:pt modelId="{CF0C103B-69CB-4AD1-B68F-7C3034F18C73}" type="sibTrans" cxnId="{5042EB0D-7B0E-4967-BD53-D6FCE734E154}">
      <dgm:prSet/>
      <dgm:spPr/>
      <dgm:t>
        <a:bodyPr/>
        <a:lstStyle/>
        <a:p>
          <a:endParaRPr lang="en-US"/>
        </a:p>
      </dgm:t>
    </dgm:pt>
    <dgm:pt modelId="{933A6B7D-91C1-4E36-B373-23129983D8BA}">
      <dgm:prSet custT="1"/>
      <dgm:spPr/>
      <dgm:t>
        <a:bodyPr/>
        <a:lstStyle/>
        <a:p>
          <a:r>
            <a:rPr lang="en-US" sz="1800" dirty="0"/>
            <a:t>Federal and state regulations are followed (including provider certification)</a:t>
          </a:r>
        </a:p>
      </dgm:t>
    </dgm:pt>
    <dgm:pt modelId="{E10B7F96-01CD-4001-BDD0-519DAC576991}" type="parTrans" cxnId="{AC6705A6-10D0-4749-8C31-D74A2166D042}">
      <dgm:prSet/>
      <dgm:spPr/>
      <dgm:t>
        <a:bodyPr/>
        <a:lstStyle/>
        <a:p>
          <a:endParaRPr lang="en-US"/>
        </a:p>
      </dgm:t>
    </dgm:pt>
    <dgm:pt modelId="{C160A06C-B1D9-45DA-956C-5CA0F1F8BDAD}" type="sibTrans" cxnId="{AC6705A6-10D0-4749-8C31-D74A2166D042}">
      <dgm:prSet/>
      <dgm:spPr/>
      <dgm:t>
        <a:bodyPr/>
        <a:lstStyle/>
        <a:p>
          <a:endParaRPr lang="en-US"/>
        </a:p>
      </dgm:t>
    </dgm:pt>
    <dgm:pt modelId="{13DF4459-28E0-47FF-94E3-4A8E658840A4}">
      <dgm:prSet custT="1"/>
      <dgm:spPr/>
      <dgm:t>
        <a:bodyPr/>
        <a:lstStyle/>
        <a:p>
          <a:r>
            <a:rPr lang="en-US" sz="2000" dirty="0"/>
            <a:t>Schools can bill Medicaid for:</a:t>
          </a:r>
        </a:p>
      </dgm:t>
    </dgm:pt>
    <dgm:pt modelId="{2A0912F3-B1F8-4D96-B343-627BC8B680F9}" type="parTrans" cxnId="{5CB38308-13BB-45F5-9472-DB53CCFFF5D7}">
      <dgm:prSet/>
      <dgm:spPr/>
      <dgm:t>
        <a:bodyPr/>
        <a:lstStyle/>
        <a:p>
          <a:endParaRPr lang="en-US"/>
        </a:p>
      </dgm:t>
    </dgm:pt>
    <dgm:pt modelId="{4E36FDDA-E956-4403-BD3E-C56612AAD4BB}" type="sibTrans" cxnId="{5CB38308-13BB-45F5-9472-DB53CCFFF5D7}">
      <dgm:prSet/>
      <dgm:spPr/>
      <dgm:t>
        <a:bodyPr/>
        <a:lstStyle/>
        <a:p>
          <a:endParaRPr lang="en-US"/>
        </a:p>
      </dgm:t>
    </dgm:pt>
    <dgm:pt modelId="{46F62065-E2B6-41DA-8A3A-61FD3ECAF425}">
      <dgm:prSet custT="1"/>
      <dgm:spPr/>
      <dgm:t>
        <a:bodyPr/>
        <a:lstStyle/>
        <a:p>
          <a:r>
            <a:rPr lang="en-US" sz="1800" dirty="0"/>
            <a:t>Eligible medical and health related services for Medicaid eligible students </a:t>
          </a:r>
        </a:p>
      </dgm:t>
    </dgm:pt>
    <dgm:pt modelId="{450D994E-2109-482B-B133-7EEDBD1F252E}" type="parTrans" cxnId="{3234D79B-FB71-4B72-920D-D6FBDE70F9E7}">
      <dgm:prSet/>
      <dgm:spPr/>
      <dgm:t>
        <a:bodyPr/>
        <a:lstStyle/>
        <a:p>
          <a:endParaRPr lang="en-US"/>
        </a:p>
      </dgm:t>
    </dgm:pt>
    <dgm:pt modelId="{5F2F8B77-9D8F-4C6C-8133-A92A9DCE7727}" type="sibTrans" cxnId="{3234D79B-FB71-4B72-920D-D6FBDE70F9E7}">
      <dgm:prSet/>
      <dgm:spPr/>
      <dgm:t>
        <a:bodyPr/>
        <a:lstStyle/>
        <a:p>
          <a:endParaRPr lang="en-US"/>
        </a:p>
      </dgm:t>
    </dgm:pt>
    <dgm:pt modelId="{BA924C60-4F2F-4AC8-82BC-1890B1E9CF63}">
      <dgm:prSet custT="1"/>
      <dgm:spPr/>
      <dgm:t>
        <a:bodyPr/>
        <a:lstStyle/>
        <a:p>
          <a:r>
            <a:rPr lang="en-US" sz="1800" i="1" dirty="0"/>
            <a:t>Services can include: physical therapy, occupational and speech therapy, psychological counseling, nursing, and specialized transportation services</a:t>
          </a:r>
        </a:p>
      </dgm:t>
    </dgm:pt>
    <dgm:pt modelId="{C82DE4F9-C194-49E5-BA30-32B1B5944E79}" type="parTrans" cxnId="{C972ECB7-3161-4F6C-A31C-E055657CBA3F}">
      <dgm:prSet/>
      <dgm:spPr/>
      <dgm:t>
        <a:bodyPr/>
        <a:lstStyle/>
        <a:p>
          <a:endParaRPr lang="en-US"/>
        </a:p>
      </dgm:t>
    </dgm:pt>
    <dgm:pt modelId="{96F2B3EB-7B64-4FF1-BF58-EC810AD803BD}" type="sibTrans" cxnId="{C972ECB7-3161-4F6C-A31C-E055657CBA3F}">
      <dgm:prSet/>
      <dgm:spPr/>
      <dgm:t>
        <a:bodyPr/>
        <a:lstStyle/>
        <a:p>
          <a:endParaRPr lang="en-US"/>
        </a:p>
      </dgm:t>
    </dgm:pt>
    <dgm:pt modelId="{C08A8949-2E3C-4025-9EAC-3A82B07124B9}">
      <dgm:prSet custT="1"/>
      <dgm:spPr/>
      <dgm:t>
        <a:bodyPr/>
        <a:lstStyle/>
        <a:p>
          <a:r>
            <a:rPr lang="en-US" sz="1800" dirty="0"/>
            <a:t>Student is enrolled in an Individualized Education Program (IEP) or Individualized Family Service (IFSP) </a:t>
          </a:r>
        </a:p>
      </dgm:t>
    </dgm:pt>
    <dgm:pt modelId="{F82FD527-1089-4E99-BA83-5751E34558A6}" type="parTrans" cxnId="{1A46BA70-FE75-476E-BFBE-4DE5EB68997E}">
      <dgm:prSet/>
      <dgm:spPr/>
      <dgm:t>
        <a:bodyPr/>
        <a:lstStyle/>
        <a:p>
          <a:endParaRPr lang="en-US"/>
        </a:p>
      </dgm:t>
    </dgm:pt>
    <dgm:pt modelId="{FA7E792D-AEEF-441A-8058-B03C6FA1A256}" type="sibTrans" cxnId="{1A46BA70-FE75-476E-BFBE-4DE5EB68997E}">
      <dgm:prSet/>
      <dgm:spPr/>
      <dgm:t>
        <a:bodyPr/>
        <a:lstStyle/>
        <a:p>
          <a:endParaRPr lang="en-US"/>
        </a:p>
      </dgm:t>
    </dgm:pt>
    <dgm:pt modelId="{EE9244D5-B8D8-4263-BB97-BC3D7A4FF5ED}" type="pres">
      <dgm:prSet presAssocID="{3AE52EE1-2B53-4B38-BC97-8BA0C630CF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774A35-E47D-4B75-A6C9-BB5020B5B52B}" type="pres">
      <dgm:prSet presAssocID="{51E9F2C3-901A-4EA6-976D-1FFF8D83C8C9}" presName="parentText" presStyleLbl="node1" presStyleIdx="0" presStyleCnt="2" custScaleY="478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F5B6C-C992-4CDC-B3BE-A4C8F6EAE2DD}" type="pres">
      <dgm:prSet presAssocID="{51E9F2C3-901A-4EA6-976D-1FFF8D83C8C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F6EB4-BC69-41F6-84AB-A4CF44D8DDC1}" type="pres">
      <dgm:prSet presAssocID="{13DF4459-28E0-47FF-94E3-4A8E658840A4}" presName="parentText" presStyleLbl="node1" presStyleIdx="1" presStyleCnt="2" custScaleY="556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358DE-D44C-4D82-8651-436D52BD070E}" type="pres">
      <dgm:prSet presAssocID="{13DF4459-28E0-47FF-94E3-4A8E658840A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82FF4C-8D03-405D-BE1A-B079FEA4BCF7}" srcId="{3AE52EE1-2B53-4B38-BC97-8BA0C630CFE4}" destId="{51E9F2C3-901A-4EA6-976D-1FFF8D83C8C9}" srcOrd="0" destOrd="0" parTransId="{46005C9A-1846-4246-9CF8-4218206149F9}" sibTransId="{4790B9A1-71FE-46D4-9956-77F130895BAB}"/>
    <dgm:cxn modelId="{3234D79B-FB71-4B72-920D-D6FBDE70F9E7}" srcId="{13DF4459-28E0-47FF-94E3-4A8E658840A4}" destId="{46F62065-E2B6-41DA-8A3A-61FD3ECAF425}" srcOrd="0" destOrd="0" parTransId="{450D994E-2109-482B-B133-7EEDBD1F252E}" sibTransId="{5F2F8B77-9D8F-4C6C-8133-A92A9DCE7727}"/>
    <dgm:cxn modelId="{AC6705A6-10D0-4749-8C31-D74A2166D042}" srcId="{51E9F2C3-901A-4EA6-976D-1FFF8D83C8C9}" destId="{933A6B7D-91C1-4E36-B373-23129983D8BA}" srcOrd="6" destOrd="0" parTransId="{E10B7F96-01CD-4001-BDD0-519DAC576991}" sibTransId="{C160A06C-B1D9-45DA-956C-5CA0F1F8BDAD}"/>
    <dgm:cxn modelId="{8C028E49-84FB-4892-9ED6-51D6F683CD4B}" type="presOf" srcId="{F23809B3-753F-47DB-B61D-225718E5E814}" destId="{C0EF5B6C-C992-4CDC-B3BE-A4C8F6EAE2DD}" srcOrd="0" destOrd="1" presId="urn:microsoft.com/office/officeart/2005/8/layout/vList2"/>
    <dgm:cxn modelId="{588FD6B7-3A6E-4A5F-BDA3-B95FFCDBA73F}" type="presOf" srcId="{13DF4459-28E0-47FF-94E3-4A8E658840A4}" destId="{396F6EB4-BC69-41F6-84AB-A4CF44D8DDC1}" srcOrd="0" destOrd="0" presId="urn:microsoft.com/office/officeart/2005/8/layout/vList2"/>
    <dgm:cxn modelId="{53C07D9D-F290-4AAC-9ADB-3C7214D7FAB3}" srcId="{51E9F2C3-901A-4EA6-976D-1FFF8D83C8C9}" destId="{A103E868-F81D-42A3-A6FC-A4CEF76A47A1}" srcOrd="3" destOrd="0" parTransId="{8AE7380B-642B-4F6F-A93C-3FF6DC41E0B2}" sibTransId="{14C0DE8F-9EF0-440B-97BF-71DABB81CA06}"/>
    <dgm:cxn modelId="{FD100256-1ADF-41CB-BF6A-0B73DA68D9EE}" type="presOf" srcId="{46F62065-E2B6-41DA-8A3A-61FD3ECAF425}" destId="{77C358DE-D44C-4D82-8651-436D52BD070E}" srcOrd="0" destOrd="0" presId="urn:microsoft.com/office/officeart/2005/8/layout/vList2"/>
    <dgm:cxn modelId="{A2A6C1DA-C85B-43F2-921A-B52B2EF08DEC}" type="presOf" srcId="{A103E868-F81D-42A3-A6FC-A4CEF76A47A1}" destId="{C0EF5B6C-C992-4CDC-B3BE-A4C8F6EAE2DD}" srcOrd="0" destOrd="3" presId="urn:microsoft.com/office/officeart/2005/8/layout/vList2"/>
    <dgm:cxn modelId="{2CF8092B-707C-40BE-9DAF-9893C3B7BAEB}" type="presOf" srcId="{C08A8949-2E3C-4025-9EAC-3A82B07124B9}" destId="{C0EF5B6C-C992-4CDC-B3BE-A4C8F6EAE2DD}" srcOrd="0" destOrd="5" presId="urn:microsoft.com/office/officeart/2005/8/layout/vList2"/>
    <dgm:cxn modelId="{A9C63702-5700-4135-8667-F74FE19ED4B0}" srcId="{51E9F2C3-901A-4EA6-976D-1FFF8D83C8C9}" destId="{F23809B3-753F-47DB-B61D-225718E5E814}" srcOrd="1" destOrd="0" parTransId="{1DED18A2-57B0-4B55-8367-6EADE3663E28}" sibTransId="{84609FD5-F7D2-48E3-BF1D-5F6E6D1BDCF2}"/>
    <dgm:cxn modelId="{C972ECB7-3161-4F6C-A31C-E055657CBA3F}" srcId="{46F62065-E2B6-41DA-8A3A-61FD3ECAF425}" destId="{BA924C60-4F2F-4AC8-82BC-1890B1E9CF63}" srcOrd="0" destOrd="0" parTransId="{C82DE4F9-C194-49E5-BA30-32B1B5944E79}" sibTransId="{96F2B3EB-7B64-4FF1-BF58-EC810AD803BD}"/>
    <dgm:cxn modelId="{5505B231-6A74-427B-B0AA-ABBF778C6599}" srcId="{51E9F2C3-901A-4EA6-976D-1FFF8D83C8C9}" destId="{1FA20160-7B2F-4C4A-AC74-505DFF12101B}" srcOrd="0" destOrd="0" parTransId="{6CBC7900-A8FC-4C3D-9A60-2ED2FC5FD194}" sibTransId="{F34D22CD-B214-426F-89B1-E88A804B3A8A}"/>
    <dgm:cxn modelId="{5042EB0D-7B0E-4967-BD53-D6FCE734E154}" srcId="{51E9F2C3-901A-4EA6-976D-1FFF8D83C8C9}" destId="{451E8707-E5EC-4F3C-B83C-53321DE47B83}" srcOrd="4" destOrd="0" parTransId="{5072DA54-C5FF-4140-B0C1-939D59DD8C36}" sibTransId="{CF0C103B-69CB-4AD1-B68F-7C3034F18C73}"/>
    <dgm:cxn modelId="{F52EC0FC-75FE-41F5-8C3E-917036CE82A3}" type="presOf" srcId="{3AE52EE1-2B53-4B38-BC97-8BA0C630CFE4}" destId="{EE9244D5-B8D8-4263-BB97-BC3D7A4FF5ED}" srcOrd="0" destOrd="0" presId="urn:microsoft.com/office/officeart/2005/8/layout/vList2"/>
    <dgm:cxn modelId="{7844C7D2-A230-4F21-A7C2-E21207C73042}" srcId="{51E9F2C3-901A-4EA6-976D-1FFF8D83C8C9}" destId="{E3405EDE-0572-49E8-B93B-23CBB963A8FA}" srcOrd="2" destOrd="0" parTransId="{30E42548-D60B-4A6B-8740-EFC03C3F22AC}" sibTransId="{55B3E0D4-C453-4753-88A9-9EB8AE499597}"/>
    <dgm:cxn modelId="{5CB38308-13BB-45F5-9472-DB53CCFFF5D7}" srcId="{3AE52EE1-2B53-4B38-BC97-8BA0C630CFE4}" destId="{13DF4459-28E0-47FF-94E3-4A8E658840A4}" srcOrd="1" destOrd="0" parTransId="{2A0912F3-B1F8-4D96-B343-627BC8B680F9}" sibTransId="{4E36FDDA-E956-4403-BD3E-C56612AAD4BB}"/>
    <dgm:cxn modelId="{1A46BA70-FE75-476E-BFBE-4DE5EB68997E}" srcId="{51E9F2C3-901A-4EA6-976D-1FFF8D83C8C9}" destId="{C08A8949-2E3C-4025-9EAC-3A82B07124B9}" srcOrd="5" destOrd="0" parTransId="{F82FD527-1089-4E99-BA83-5751E34558A6}" sibTransId="{FA7E792D-AEEF-441A-8058-B03C6FA1A256}"/>
    <dgm:cxn modelId="{5094E467-380D-4922-8063-F3B67F6C8772}" type="presOf" srcId="{51E9F2C3-901A-4EA6-976D-1FFF8D83C8C9}" destId="{95774A35-E47D-4B75-A6C9-BB5020B5B52B}" srcOrd="0" destOrd="0" presId="urn:microsoft.com/office/officeart/2005/8/layout/vList2"/>
    <dgm:cxn modelId="{BD5C25AC-5887-4135-BDD0-F79A12EC8F80}" type="presOf" srcId="{BA924C60-4F2F-4AC8-82BC-1890B1E9CF63}" destId="{77C358DE-D44C-4D82-8651-436D52BD070E}" srcOrd="0" destOrd="1" presId="urn:microsoft.com/office/officeart/2005/8/layout/vList2"/>
    <dgm:cxn modelId="{F9B8D274-EF83-40DD-A56E-469F9E58E18E}" type="presOf" srcId="{E3405EDE-0572-49E8-B93B-23CBB963A8FA}" destId="{C0EF5B6C-C992-4CDC-B3BE-A4C8F6EAE2DD}" srcOrd="0" destOrd="2" presId="urn:microsoft.com/office/officeart/2005/8/layout/vList2"/>
    <dgm:cxn modelId="{CD607337-9A88-4205-AE1A-B9BC97921F74}" type="presOf" srcId="{451E8707-E5EC-4F3C-B83C-53321DE47B83}" destId="{C0EF5B6C-C992-4CDC-B3BE-A4C8F6EAE2DD}" srcOrd="0" destOrd="4" presId="urn:microsoft.com/office/officeart/2005/8/layout/vList2"/>
    <dgm:cxn modelId="{195AF46A-A244-4CE2-95BC-835E7862C75F}" type="presOf" srcId="{1FA20160-7B2F-4C4A-AC74-505DFF12101B}" destId="{C0EF5B6C-C992-4CDC-B3BE-A4C8F6EAE2DD}" srcOrd="0" destOrd="0" presId="urn:microsoft.com/office/officeart/2005/8/layout/vList2"/>
    <dgm:cxn modelId="{022025AC-2D60-44D6-83CB-AC3211958A9B}" type="presOf" srcId="{933A6B7D-91C1-4E36-B373-23129983D8BA}" destId="{C0EF5B6C-C992-4CDC-B3BE-A4C8F6EAE2DD}" srcOrd="0" destOrd="6" presId="urn:microsoft.com/office/officeart/2005/8/layout/vList2"/>
    <dgm:cxn modelId="{9E3CF125-71A2-44D4-BDF6-2677D80F4AAE}" type="presParOf" srcId="{EE9244D5-B8D8-4263-BB97-BC3D7A4FF5ED}" destId="{95774A35-E47D-4B75-A6C9-BB5020B5B52B}" srcOrd="0" destOrd="0" presId="urn:microsoft.com/office/officeart/2005/8/layout/vList2"/>
    <dgm:cxn modelId="{3092FA50-D3D9-4970-9344-292BBCE6FD73}" type="presParOf" srcId="{EE9244D5-B8D8-4263-BB97-BC3D7A4FF5ED}" destId="{C0EF5B6C-C992-4CDC-B3BE-A4C8F6EAE2DD}" srcOrd="1" destOrd="0" presId="urn:microsoft.com/office/officeart/2005/8/layout/vList2"/>
    <dgm:cxn modelId="{5FCFA022-AFCA-4508-8B54-CE7A4A77C34D}" type="presParOf" srcId="{EE9244D5-B8D8-4263-BB97-BC3D7A4FF5ED}" destId="{396F6EB4-BC69-41F6-84AB-A4CF44D8DDC1}" srcOrd="2" destOrd="0" presId="urn:microsoft.com/office/officeart/2005/8/layout/vList2"/>
    <dgm:cxn modelId="{BFB18D38-3C3D-470D-AA1A-DC5921BCC359}" type="presParOf" srcId="{EE9244D5-B8D8-4263-BB97-BC3D7A4FF5ED}" destId="{77C358DE-D44C-4D82-8651-436D52BD070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997D8C-5E64-46F6-B45A-D13FF0E1AC17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37D591-E622-4076-8A04-997102311588}">
      <dgm:prSet/>
      <dgm:spPr/>
      <dgm:t>
        <a:bodyPr/>
        <a:lstStyle/>
        <a:p>
          <a:r>
            <a:rPr lang="en-US" b="0" i="1" dirty="0"/>
            <a:t>Submitted –  Fall 2021</a:t>
          </a:r>
        </a:p>
      </dgm:t>
    </dgm:pt>
    <dgm:pt modelId="{BEEF49B1-8925-418E-883C-DEB557F9A106}" type="parTrans" cxnId="{06153E26-6C67-4D4B-A2F5-081F213387FE}">
      <dgm:prSet/>
      <dgm:spPr/>
      <dgm:t>
        <a:bodyPr/>
        <a:lstStyle/>
        <a:p>
          <a:endParaRPr lang="en-US"/>
        </a:p>
      </dgm:t>
    </dgm:pt>
    <dgm:pt modelId="{8B5875B3-78CC-42F5-9A39-2ED90F782020}" type="sibTrans" cxnId="{06153E26-6C67-4D4B-A2F5-081F213387FE}">
      <dgm:prSet/>
      <dgm:spPr/>
      <dgm:t>
        <a:bodyPr/>
        <a:lstStyle/>
        <a:p>
          <a:endParaRPr lang="en-US"/>
        </a:p>
      </dgm:t>
    </dgm:pt>
    <dgm:pt modelId="{357C9150-534F-4FFE-81F2-78DCDE072750}">
      <dgm:prSet/>
      <dgm:spPr/>
      <dgm:t>
        <a:bodyPr/>
        <a:lstStyle/>
        <a:p>
          <a:r>
            <a:rPr lang="en-US" i="1" dirty="0"/>
            <a:t>Submitted – Fall 2021</a:t>
          </a:r>
        </a:p>
      </dgm:t>
    </dgm:pt>
    <dgm:pt modelId="{8E1BAC68-8F9E-490B-B23B-A9EEC65D3780}" type="parTrans" cxnId="{16E83337-EE23-4581-9BB7-C5753D8F6007}">
      <dgm:prSet/>
      <dgm:spPr/>
      <dgm:t>
        <a:bodyPr/>
        <a:lstStyle/>
        <a:p>
          <a:endParaRPr lang="en-US"/>
        </a:p>
      </dgm:t>
    </dgm:pt>
    <dgm:pt modelId="{8B965600-50F8-4840-9737-E6C216B69F8A}" type="sibTrans" cxnId="{16E83337-EE23-4581-9BB7-C5753D8F6007}">
      <dgm:prSet/>
      <dgm:spPr/>
      <dgm:t>
        <a:bodyPr/>
        <a:lstStyle/>
        <a:p>
          <a:endParaRPr lang="en-US"/>
        </a:p>
      </dgm:t>
    </dgm:pt>
    <dgm:pt modelId="{3BC1EC25-508F-49F8-B740-18B4BC693401}">
      <dgm:prSet/>
      <dgm:spPr/>
      <dgm:t>
        <a:bodyPr/>
        <a:lstStyle/>
        <a:p>
          <a:r>
            <a:rPr lang="en-US" b="0" i="1" dirty="0"/>
            <a:t>Ongoing – Fall 2021 through Spring 2022</a:t>
          </a:r>
        </a:p>
      </dgm:t>
    </dgm:pt>
    <dgm:pt modelId="{3EAC7329-1A10-4E40-ACFC-E6737E6BCF19}" type="parTrans" cxnId="{AB02871B-7AC8-40DB-BA98-D873A51B06B7}">
      <dgm:prSet/>
      <dgm:spPr/>
      <dgm:t>
        <a:bodyPr/>
        <a:lstStyle/>
        <a:p>
          <a:endParaRPr lang="en-US"/>
        </a:p>
      </dgm:t>
    </dgm:pt>
    <dgm:pt modelId="{5E8D2DFA-9E79-4D1B-9D0E-A00E4275BD11}" type="sibTrans" cxnId="{AB02871B-7AC8-40DB-BA98-D873A51B06B7}">
      <dgm:prSet/>
      <dgm:spPr/>
      <dgm:t>
        <a:bodyPr/>
        <a:lstStyle/>
        <a:p>
          <a:endParaRPr lang="en-US"/>
        </a:p>
      </dgm:t>
    </dgm:pt>
    <dgm:pt modelId="{AE884D99-A47D-4F71-8594-888EE992CD3D}">
      <dgm:prSet/>
      <dgm:spPr/>
      <dgm:t>
        <a:bodyPr/>
        <a:lstStyle/>
        <a:p>
          <a:r>
            <a:rPr lang="en-US" i="1" dirty="0"/>
            <a:t>In Progress – Winter 2021 through Spring 2022</a:t>
          </a:r>
        </a:p>
      </dgm:t>
    </dgm:pt>
    <dgm:pt modelId="{EC8740DC-A068-4924-AD4E-F817EAA31109}" type="parTrans" cxnId="{540E15B4-54EA-414D-AC25-7C7F4612A2DE}">
      <dgm:prSet/>
      <dgm:spPr/>
      <dgm:t>
        <a:bodyPr/>
        <a:lstStyle/>
        <a:p>
          <a:endParaRPr lang="en-US"/>
        </a:p>
      </dgm:t>
    </dgm:pt>
    <dgm:pt modelId="{C2ECA18F-330B-4151-B565-CE3A18BA772F}" type="sibTrans" cxnId="{540E15B4-54EA-414D-AC25-7C7F4612A2DE}">
      <dgm:prSet/>
      <dgm:spPr/>
      <dgm:t>
        <a:bodyPr/>
        <a:lstStyle/>
        <a:p>
          <a:endParaRPr lang="en-US"/>
        </a:p>
      </dgm:t>
    </dgm:pt>
    <dgm:pt modelId="{FDC073E1-EEA7-4331-8355-8C461E11E057}">
      <dgm:prSet/>
      <dgm:spPr/>
      <dgm:t>
        <a:bodyPr/>
        <a:lstStyle/>
        <a:p>
          <a:r>
            <a:rPr lang="en-US" i="1" dirty="0"/>
            <a:t>In Progress –  April – June 2022</a:t>
          </a:r>
        </a:p>
      </dgm:t>
    </dgm:pt>
    <dgm:pt modelId="{3DD31D55-FF6E-4822-9F4F-B024B25C733C}" type="parTrans" cxnId="{B260BF39-A55F-402D-AA91-96612C0AD269}">
      <dgm:prSet/>
      <dgm:spPr/>
      <dgm:t>
        <a:bodyPr/>
        <a:lstStyle/>
        <a:p>
          <a:endParaRPr lang="en-US"/>
        </a:p>
      </dgm:t>
    </dgm:pt>
    <dgm:pt modelId="{B8351A73-115B-47F6-A807-50F3CDFE4946}" type="sibTrans" cxnId="{B260BF39-A55F-402D-AA91-96612C0AD269}">
      <dgm:prSet/>
      <dgm:spPr/>
      <dgm:t>
        <a:bodyPr/>
        <a:lstStyle/>
        <a:p>
          <a:endParaRPr lang="en-US"/>
        </a:p>
      </dgm:t>
    </dgm:pt>
    <dgm:pt modelId="{A5276D9E-EA27-4932-AB15-C0DA446C9C29}">
      <dgm:prSet/>
      <dgm:spPr/>
      <dgm:t>
        <a:bodyPr/>
        <a:lstStyle/>
        <a:p>
          <a:r>
            <a:rPr lang="en-US" b="1" dirty="0"/>
            <a:t>Legislative Report:</a:t>
          </a:r>
          <a:r>
            <a:rPr lang="en-US" dirty="0"/>
            <a:t> </a:t>
          </a:r>
        </a:p>
        <a:p>
          <a:r>
            <a:rPr lang="en-US" dirty="0"/>
            <a:t>Report to legislature indicates the implementation activities and pending actions by state entities / Departments</a:t>
          </a:r>
        </a:p>
      </dgm:t>
    </dgm:pt>
    <dgm:pt modelId="{F9AE9CEB-4C2B-4FEB-A046-19B88099CBE5}" type="parTrans" cxnId="{9C1AF2FA-7FEE-4335-8736-DE741A484F28}">
      <dgm:prSet/>
      <dgm:spPr/>
      <dgm:t>
        <a:bodyPr/>
        <a:lstStyle/>
        <a:p>
          <a:endParaRPr lang="en-US"/>
        </a:p>
      </dgm:t>
    </dgm:pt>
    <dgm:pt modelId="{C80B4058-F401-418D-BD75-24DF14C439DD}" type="sibTrans" cxnId="{9C1AF2FA-7FEE-4335-8736-DE741A484F28}">
      <dgm:prSet/>
      <dgm:spPr/>
      <dgm:t>
        <a:bodyPr/>
        <a:lstStyle/>
        <a:p>
          <a:endParaRPr lang="en-US"/>
        </a:p>
      </dgm:t>
    </dgm:pt>
    <dgm:pt modelId="{FE894EFF-3E06-4F54-A85B-27A491D8FCA6}">
      <dgm:prSet/>
      <dgm:spPr/>
      <dgm:t>
        <a:bodyPr/>
        <a:lstStyle/>
        <a:p>
          <a:r>
            <a:rPr lang="en-US" b="1" dirty="0"/>
            <a:t>State Plan Amendment:</a:t>
          </a:r>
          <a:r>
            <a:rPr lang="en-US" dirty="0"/>
            <a:t> </a:t>
          </a:r>
        </a:p>
        <a:p>
          <a:r>
            <a:rPr lang="en-US" dirty="0"/>
            <a:t>Medicaid amendment for implementation of School-Based Services, including identification of services eligible for reimbursement. </a:t>
          </a:r>
          <a:r>
            <a:rPr lang="en-US" i="1" dirty="0"/>
            <a:t>CMS </a:t>
          </a:r>
          <a:r>
            <a:rPr lang="en-US" i="1" dirty="0" smtClean="0"/>
            <a:t>approved the SPA on 7/19/22.</a:t>
          </a:r>
          <a:endParaRPr lang="en-US" i="1" dirty="0"/>
        </a:p>
      </dgm:t>
    </dgm:pt>
    <dgm:pt modelId="{8E2621F3-6689-4FE8-BB6D-0DEA342E810F}" type="parTrans" cxnId="{72BB5DA5-F471-4C78-834A-B7F7B0ABBE6D}">
      <dgm:prSet/>
      <dgm:spPr/>
      <dgm:t>
        <a:bodyPr/>
        <a:lstStyle/>
        <a:p>
          <a:endParaRPr lang="en-US"/>
        </a:p>
      </dgm:t>
    </dgm:pt>
    <dgm:pt modelId="{21864629-2C31-45CA-9EB3-6576F1DF73B8}" type="sibTrans" cxnId="{72BB5DA5-F471-4C78-834A-B7F7B0ABBE6D}">
      <dgm:prSet/>
      <dgm:spPr/>
      <dgm:t>
        <a:bodyPr/>
        <a:lstStyle/>
        <a:p>
          <a:endParaRPr lang="en-US"/>
        </a:p>
      </dgm:t>
    </dgm:pt>
    <dgm:pt modelId="{BB389052-1DE3-4EFD-9877-719F9FC705D1}">
      <dgm:prSet/>
      <dgm:spPr/>
      <dgm:t>
        <a:bodyPr/>
        <a:lstStyle/>
        <a:p>
          <a:r>
            <a:rPr lang="en-US" b="1" dirty="0"/>
            <a:t>Stakeholder Engagement: </a:t>
          </a:r>
        </a:p>
        <a:p>
          <a:r>
            <a:rPr lang="en-US" dirty="0"/>
            <a:t>Ongoing process engaging all levels of stakeholders, discussing implementation and </a:t>
          </a:r>
          <a:r>
            <a:rPr lang="en-US" i="1" dirty="0"/>
            <a:t>soliciting feedback,</a:t>
          </a:r>
          <a:r>
            <a:rPr lang="en-US" i="0" dirty="0"/>
            <a:t> including advisory and pilot groups</a:t>
          </a:r>
        </a:p>
      </dgm:t>
    </dgm:pt>
    <dgm:pt modelId="{4C3060F0-3DB0-4B65-A3D1-99BC21F65E6F}" type="parTrans" cxnId="{B5207BFD-6D73-4F59-8250-FBBD4E50AD66}">
      <dgm:prSet/>
      <dgm:spPr/>
      <dgm:t>
        <a:bodyPr/>
        <a:lstStyle/>
        <a:p>
          <a:endParaRPr lang="en-US"/>
        </a:p>
      </dgm:t>
    </dgm:pt>
    <dgm:pt modelId="{083AB9F3-E3A5-46FC-9DBC-2E8CFD801769}" type="sibTrans" cxnId="{B5207BFD-6D73-4F59-8250-FBBD4E50AD66}">
      <dgm:prSet/>
      <dgm:spPr/>
      <dgm:t>
        <a:bodyPr/>
        <a:lstStyle/>
        <a:p>
          <a:endParaRPr lang="en-US"/>
        </a:p>
      </dgm:t>
    </dgm:pt>
    <dgm:pt modelId="{789C6A23-BEC3-40B7-8AF9-05805118FBC6}">
      <dgm:prSet/>
      <dgm:spPr/>
      <dgm:t>
        <a:bodyPr/>
        <a:lstStyle/>
        <a:p>
          <a:r>
            <a:rPr lang="en-US" b="1" dirty="0"/>
            <a:t>Fiscal Intermediary Implementation of SBS Reimbursement: </a:t>
          </a:r>
        </a:p>
        <a:p>
          <a:r>
            <a:rPr lang="en-US" dirty="0"/>
            <a:t>Identified participating school districts</a:t>
          </a:r>
        </a:p>
        <a:p>
          <a:r>
            <a:rPr lang="en-US" dirty="0"/>
            <a:t>Provide school district support to ensure technical systems can collect SBS information and initiate billing service</a:t>
          </a:r>
        </a:p>
      </dgm:t>
    </dgm:pt>
    <dgm:pt modelId="{2EBEC42F-981E-4155-963C-4EAC768487B1}" type="parTrans" cxnId="{D607AC6E-3462-42E3-8437-B385DB575AAF}">
      <dgm:prSet/>
      <dgm:spPr/>
      <dgm:t>
        <a:bodyPr/>
        <a:lstStyle/>
        <a:p>
          <a:endParaRPr lang="en-US"/>
        </a:p>
      </dgm:t>
    </dgm:pt>
    <dgm:pt modelId="{3E2E620A-BB3F-4225-9ED1-FAC7D571F69F}" type="sibTrans" cxnId="{D607AC6E-3462-42E3-8437-B385DB575AAF}">
      <dgm:prSet/>
      <dgm:spPr/>
      <dgm:t>
        <a:bodyPr/>
        <a:lstStyle/>
        <a:p>
          <a:endParaRPr lang="en-US"/>
        </a:p>
      </dgm:t>
    </dgm:pt>
    <dgm:pt modelId="{1AA1DCAD-D013-41A8-BDA7-7617AC3C85BE}">
      <dgm:prSet/>
      <dgm:spPr/>
      <dgm:t>
        <a:bodyPr/>
        <a:lstStyle/>
        <a:p>
          <a:r>
            <a:rPr lang="en-US" b="1" dirty="0"/>
            <a:t>Provider Training and Program Implementation: </a:t>
          </a:r>
        </a:p>
        <a:p>
          <a:r>
            <a:rPr lang="en-US" dirty="0"/>
            <a:t>School district training on program and processes and available resources to districts who plan to participate in the first year</a:t>
          </a:r>
        </a:p>
      </dgm:t>
    </dgm:pt>
    <dgm:pt modelId="{C305DE43-A544-4D79-8BBE-343BEB65F8F3}" type="parTrans" cxnId="{39F5CF63-D0CD-452A-A663-78804D1BC9DB}">
      <dgm:prSet/>
      <dgm:spPr/>
      <dgm:t>
        <a:bodyPr/>
        <a:lstStyle/>
        <a:p>
          <a:endParaRPr lang="en-US"/>
        </a:p>
      </dgm:t>
    </dgm:pt>
    <dgm:pt modelId="{69FA4E8D-5084-4FE1-B8C7-913B1BB1AF65}" type="sibTrans" cxnId="{39F5CF63-D0CD-452A-A663-78804D1BC9DB}">
      <dgm:prSet/>
      <dgm:spPr/>
      <dgm:t>
        <a:bodyPr/>
        <a:lstStyle/>
        <a:p>
          <a:endParaRPr lang="en-US"/>
        </a:p>
      </dgm:t>
    </dgm:pt>
    <dgm:pt modelId="{8BF5A894-48DF-4338-975E-00DDFA3BD80D}" type="pres">
      <dgm:prSet presAssocID="{6A997D8C-5E64-46F6-B45A-D13FF0E1AC1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AFA721-EF3C-4382-84E8-EA1F0B83003C}" type="pres">
      <dgm:prSet presAssocID="{F537D591-E622-4076-8A04-997102311588}" presName="ParentComposite" presStyleCnt="0"/>
      <dgm:spPr/>
    </dgm:pt>
    <dgm:pt modelId="{8D10F754-5C34-4434-8B92-60614C8EDB6D}" type="pres">
      <dgm:prSet presAssocID="{F537D591-E622-4076-8A04-997102311588}" presName="Chord" presStyleLbl="bgShp" presStyleIdx="0" presStyleCnt="5"/>
      <dgm:spPr/>
    </dgm:pt>
    <dgm:pt modelId="{B8F87DA3-6661-43E9-AC5D-76F373E04DB7}" type="pres">
      <dgm:prSet presAssocID="{F537D591-E622-4076-8A04-997102311588}" presName="Pie" presStyleLbl="alignNode1" presStyleIdx="0" presStyleCnt="5"/>
      <dgm:spPr/>
    </dgm:pt>
    <dgm:pt modelId="{162A31AC-8702-4F9C-8BE0-F55E2F6AF9DD}" type="pres">
      <dgm:prSet presAssocID="{F537D591-E622-4076-8A04-997102311588}" presName="Parent" presStyleLbl="revTx" presStyleIdx="0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07531-2DB4-48D0-A129-6C9651A3CB54}" type="pres">
      <dgm:prSet presAssocID="{C80B4058-F401-418D-BD75-24DF14C439DD}" presName="negSibTrans" presStyleCnt="0"/>
      <dgm:spPr/>
    </dgm:pt>
    <dgm:pt modelId="{FD0EFB63-9892-4CFF-AF96-BCFD3E66DCA5}" type="pres">
      <dgm:prSet presAssocID="{F537D591-E622-4076-8A04-997102311588}" presName="composite" presStyleCnt="0"/>
      <dgm:spPr/>
    </dgm:pt>
    <dgm:pt modelId="{53525116-D056-4B11-8981-473EC8AA9402}" type="pres">
      <dgm:prSet presAssocID="{F537D591-E622-4076-8A04-997102311588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D401E-C859-4482-85D6-B41A8C72850A}" type="pres">
      <dgm:prSet presAssocID="{8B5875B3-78CC-42F5-9A39-2ED90F782020}" presName="sibTrans" presStyleCnt="0"/>
      <dgm:spPr/>
    </dgm:pt>
    <dgm:pt modelId="{4D98277D-E0A1-41B9-851A-DC4CAB654E10}" type="pres">
      <dgm:prSet presAssocID="{357C9150-534F-4FFE-81F2-78DCDE072750}" presName="ParentComposite" presStyleCnt="0"/>
      <dgm:spPr/>
    </dgm:pt>
    <dgm:pt modelId="{BE7241B6-0816-4856-8F45-F11AD3B5F889}" type="pres">
      <dgm:prSet presAssocID="{357C9150-534F-4FFE-81F2-78DCDE072750}" presName="Chord" presStyleLbl="bgShp" presStyleIdx="1" presStyleCnt="5"/>
      <dgm:spPr/>
    </dgm:pt>
    <dgm:pt modelId="{4D2DF717-E386-4896-840F-C7DDED1A9308}" type="pres">
      <dgm:prSet presAssocID="{357C9150-534F-4FFE-81F2-78DCDE072750}" presName="Pie" presStyleLbl="alignNode1" presStyleIdx="1" presStyleCnt="5"/>
      <dgm:spPr/>
    </dgm:pt>
    <dgm:pt modelId="{CB57E2B3-D9BA-4B00-B901-EAD0322C5BAA}" type="pres">
      <dgm:prSet presAssocID="{357C9150-534F-4FFE-81F2-78DCDE072750}" presName="Parent" presStyleLbl="revTx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D873B-DA84-4C9C-BEA1-C7F3FB0A47CE}" type="pres">
      <dgm:prSet presAssocID="{21864629-2C31-45CA-9EB3-6576F1DF73B8}" presName="negSibTrans" presStyleCnt="0"/>
      <dgm:spPr/>
    </dgm:pt>
    <dgm:pt modelId="{38BF4AE6-B205-43FD-91BF-87DFC5CF3436}" type="pres">
      <dgm:prSet presAssocID="{357C9150-534F-4FFE-81F2-78DCDE072750}" presName="composite" presStyleCnt="0"/>
      <dgm:spPr/>
    </dgm:pt>
    <dgm:pt modelId="{08D231CF-DEC7-49C9-A6FB-87E09B385162}" type="pres">
      <dgm:prSet presAssocID="{357C9150-534F-4FFE-81F2-78DCDE072750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F9E04-02B1-4551-AB17-58A399591C61}" type="pres">
      <dgm:prSet presAssocID="{8B965600-50F8-4840-9737-E6C216B69F8A}" presName="sibTrans" presStyleCnt="0"/>
      <dgm:spPr/>
    </dgm:pt>
    <dgm:pt modelId="{F2BDD53E-138C-4418-820A-21D98A005901}" type="pres">
      <dgm:prSet presAssocID="{3BC1EC25-508F-49F8-B740-18B4BC693401}" presName="ParentComposite" presStyleCnt="0"/>
      <dgm:spPr/>
    </dgm:pt>
    <dgm:pt modelId="{E022CEA0-AA70-45F9-8345-E4C043D9A4AF}" type="pres">
      <dgm:prSet presAssocID="{3BC1EC25-508F-49F8-B740-18B4BC693401}" presName="Chord" presStyleLbl="bgShp" presStyleIdx="2" presStyleCnt="5"/>
      <dgm:spPr/>
    </dgm:pt>
    <dgm:pt modelId="{A750B434-413D-4E9F-8567-74DD285238FC}" type="pres">
      <dgm:prSet presAssocID="{3BC1EC25-508F-49F8-B740-18B4BC693401}" presName="Pie" presStyleLbl="alignNode1" presStyleIdx="2" presStyleCnt="5"/>
      <dgm:spPr/>
    </dgm:pt>
    <dgm:pt modelId="{3EE04F65-37B2-436C-B7F0-990500CBE744}" type="pres">
      <dgm:prSet presAssocID="{3BC1EC25-508F-49F8-B740-18B4BC693401}" presName="Parent" presStyleLbl="revTx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D6157-3858-4055-BBE3-6564EC8437B8}" type="pres">
      <dgm:prSet presAssocID="{083AB9F3-E3A5-46FC-9DBC-2E8CFD801769}" presName="negSibTrans" presStyleCnt="0"/>
      <dgm:spPr/>
    </dgm:pt>
    <dgm:pt modelId="{3AA207F5-6867-4D1C-BDD9-2A2CD6D3AC09}" type="pres">
      <dgm:prSet presAssocID="{3BC1EC25-508F-49F8-B740-18B4BC693401}" presName="composite" presStyleCnt="0"/>
      <dgm:spPr/>
    </dgm:pt>
    <dgm:pt modelId="{99D87661-70A5-4B33-A20D-622C44D1CE61}" type="pres">
      <dgm:prSet presAssocID="{3BC1EC25-508F-49F8-B740-18B4BC693401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509CB-2C5A-44C6-A50D-5FBB60D89104}" type="pres">
      <dgm:prSet presAssocID="{5E8D2DFA-9E79-4D1B-9D0E-A00E4275BD11}" presName="sibTrans" presStyleCnt="0"/>
      <dgm:spPr/>
    </dgm:pt>
    <dgm:pt modelId="{70761785-B02B-4E37-AE00-0B67B4E79B97}" type="pres">
      <dgm:prSet presAssocID="{AE884D99-A47D-4F71-8594-888EE992CD3D}" presName="ParentComposite" presStyleCnt="0"/>
      <dgm:spPr/>
    </dgm:pt>
    <dgm:pt modelId="{DCD38C32-4913-4457-8C42-46757A71738D}" type="pres">
      <dgm:prSet presAssocID="{AE884D99-A47D-4F71-8594-888EE992CD3D}" presName="Chord" presStyleLbl="bgShp" presStyleIdx="3" presStyleCnt="5"/>
      <dgm:spPr/>
    </dgm:pt>
    <dgm:pt modelId="{73AD9595-A13A-4376-A44B-E8DD55A471BC}" type="pres">
      <dgm:prSet presAssocID="{AE884D99-A47D-4F71-8594-888EE992CD3D}" presName="Pie" presStyleLbl="alignNode1" presStyleIdx="3" presStyleCnt="5"/>
      <dgm:spPr/>
    </dgm:pt>
    <dgm:pt modelId="{167CBE0C-6C11-4800-A297-DDCAF7C7E0F4}" type="pres">
      <dgm:prSet presAssocID="{AE884D99-A47D-4F71-8594-888EE992CD3D}" presName="Parent" presStyleLbl="revTx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01CE5-B193-4F7B-B8B1-791279D233D7}" type="pres">
      <dgm:prSet presAssocID="{3E2E620A-BB3F-4225-9ED1-FAC7D571F69F}" presName="negSibTrans" presStyleCnt="0"/>
      <dgm:spPr/>
    </dgm:pt>
    <dgm:pt modelId="{1BBD2BBB-857F-44F6-8B3D-6943A402B235}" type="pres">
      <dgm:prSet presAssocID="{AE884D99-A47D-4F71-8594-888EE992CD3D}" presName="composite" presStyleCnt="0"/>
      <dgm:spPr/>
    </dgm:pt>
    <dgm:pt modelId="{B82239D4-87A4-4ED5-A102-00D5035B289C}" type="pres">
      <dgm:prSet presAssocID="{AE884D99-A47D-4F71-8594-888EE992CD3D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9F9A7-4A8D-4D8D-ABC3-E3A246AAFBDC}" type="pres">
      <dgm:prSet presAssocID="{C2ECA18F-330B-4151-B565-CE3A18BA772F}" presName="sibTrans" presStyleCnt="0"/>
      <dgm:spPr/>
    </dgm:pt>
    <dgm:pt modelId="{D081500F-1973-4DF8-A67E-36089B0D26C3}" type="pres">
      <dgm:prSet presAssocID="{FDC073E1-EEA7-4331-8355-8C461E11E057}" presName="ParentComposite" presStyleCnt="0"/>
      <dgm:spPr/>
    </dgm:pt>
    <dgm:pt modelId="{1BF51AE6-D419-4661-872A-B169A54D2B08}" type="pres">
      <dgm:prSet presAssocID="{FDC073E1-EEA7-4331-8355-8C461E11E057}" presName="Chord" presStyleLbl="bgShp" presStyleIdx="4" presStyleCnt="5"/>
      <dgm:spPr/>
    </dgm:pt>
    <dgm:pt modelId="{A0881764-5D4E-4B8E-A031-208B02403E09}" type="pres">
      <dgm:prSet presAssocID="{FDC073E1-EEA7-4331-8355-8C461E11E057}" presName="Pie" presStyleLbl="alignNode1" presStyleIdx="4" presStyleCnt="5"/>
      <dgm:spPr/>
    </dgm:pt>
    <dgm:pt modelId="{08BB2B80-0640-468A-B1F0-4B033DE66EC4}" type="pres">
      <dgm:prSet presAssocID="{FDC073E1-EEA7-4331-8355-8C461E11E057}" presName="Parent" presStyleLbl="revTx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DF28C-7959-4685-95BD-C4BFE2346AF4}" type="pres">
      <dgm:prSet presAssocID="{69FA4E8D-5084-4FE1-B8C7-913B1BB1AF65}" presName="negSibTrans" presStyleCnt="0"/>
      <dgm:spPr/>
    </dgm:pt>
    <dgm:pt modelId="{73168CC4-44DC-49AB-8A21-2E4DD73E438E}" type="pres">
      <dgm:prSet presAssocID="{FDC073E1-EEA7-4331-8355-8C461E11E057}" presName="composite" presStyleCnt="0"/>
      <dgm:spPr/>
    </dgm:pt>
    <dgm:pt modelId="{87C45043-A4BF-4F78-98C4-DCAA26F80411}" type="pres">
      <dgm:prSet presAssocID="{FDC073E1-EEA7-4331-8355-8C461E11E057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B037D0-A6CF-4F4C-823D-4221D5B16542}" type="presOf" srcId="{3BC1EC25-508F-49F8-B740-18B4BC693401}" destId="{3EE04F65-37B2-436C-B7F0-990500CBE744}" srcOrd="0" destOrd="0" presId="urn:microsoft.com/office/officeart/2009/3/layout/PieProcess"/>
    <dgm:cxn modelId="{16E83337-EE23-4581-9BB7-C5753D8F6007}" srcId="{6A997D8C-5E64-46F6-B45A-D13FF0E1AC17}" destId="{357C9150-534F-4FFE-81F2-78DCDE072750}" srcOrd="1" destOrd="0" parTransId="{8E1BAC68-8F9E-490B-B23B-A9EEC65D3780}" sibTransId="{8B965600-50F8-4840-9737-E6C216B69F8A}"/>
    <dgm:cxn modelId="{06153E26-6C67-4D4B-A2F5-081F213387FE}" srcId="{6A997D8C-5E64-46F6-B45A-D13FF0E1AC17}" destId="{F537D591-E622-4076-8A04-997102311588}" srcOrd="0" destOrd="0" parTransId="{BEEF49B1-8925-418E-883C-DEB557F9A106}" sibTransId="{8B5875B3-78CC-42F5-9A39-2ED90F782020}"/>
    <dgm:cxn modelId="{7A6B364E-1605-43B7-AAB9-BB3B1981DE2B}" type="presOf" srcId="{1AA1DCAD-D013-41A8-BDA7-7617AC3C85BE}" destId="{87C45043-A4BF-4F78-98C4-DCAA26F80411}" srcOrd="0" destOrd="0" presId="urn:microsoft.com/office/officeart/2009/3/layout/PieProcess"/>
    <dgm:cxn modelId="{540E15B4-54EA-414D-AC25-7C7F4612A2DE}" srcId="{6A997D8C-5E64-46F6-B45A-D13FF0E1AC17}" destId="{AE884D99-A47D-4F71-8594-888EE992CD3D}" srcOrd="3" destOrd="0" parTransId="{EC8740DC-A068-4924-AD4E-F817EAA31109}" sibTransId="{C2ECA18F-330B-4151-B565-CE3A18BA772F}"/>
    <dgm:cxn modelId="{39F5CF63-D0CD-452A-A663-78804D1BC9DB}" srcId="{FDC073E1-EEA7-4331-8355-8C461E11E057}" destId="{1AA1DCAD-D013-41A8-BDA7-7617AC3C85BE}" srcOrd="0" destOrd="0" parTransId="{C305DE43-A544-4D79-8BBE-343BEB65F8F3}" sibTransId="{69FA4E8D-5084-4FE1-B8C7-913B1BB1AF65}"/>
    <dgm:cxn modelId="{D9A5DCF2-E13E-4592-88D6-CD390CF737DB}" type="presOf" srcId="{789C6A23-BEC3-40B7-8AF9-05805118FBC6}" destId="{B82239D4-87A4-4ED5-A102-00D5035B289C}" srcOrd="0" destOrd="0" presId="urn:microsoft.com/office/officeart/2009/3/layout/PieProcess"/>
    <dgm:cxn modelId="{322EDE3E-71EA-4755-9901-AA0A23219539}" type="presOf" srcId="{F537D591-E622-4076-8A04-997102311588}" destId="{162A31AC-8702-4F9C-8BE0-F55E2F6AF9DD}" srcOrd="0" destOrd="0" presId="urn:microsoft.com/office/officeart/2009/3/layout/PieProcess"/>
    <dgm:cxn modelId="{9C1AF2FA-7FEE-4335-8736-DE741A484F28}" srcId="{F537D591-E622-4076-8A04-997102311588}" destId="{A5276D9E-EA27-4932-AB15-C0DA446C9C29}" srcOrd="0" destOrd="0" parTransId="{F9AE9CEB-4C2B-4FEB-A046-19B88099CBE5}" sibTransId="{C80B4058-F401-418D-BD75-24DF14C439DD}"/>
    <dgm:cxn modelId="{C6D0CB6B-893C-4C8A-9A19-D3C2F4635C95}" type="presOf" srcId="{A5276D9E-EA27-4932-AB15-C0DA446C9C29}" destId="{53525116-D056-4B11-8981-473EC8AA9402}" srcOrd="0" destOrd="0" presId="urn:microsoft.com/office/officeart/2009/3/layout/PieProcess"/>
    <dgm:cxn modelId="{311F4E97-1B6C-410F-AF07-1101342A681B}" type="presOf" srcId="{357C9150-534F-4FFE-81F2-78DCDE072750}" destId="{CB57E2B3-D9BA-4B00-B901-EAD0322C5BAA}" srcOrd="0" destOrd="0" presId="urn:microsoft.com/office/officeart/2009/3/layout/PieProcess"/>
    <dgm:cxn modelId="{AB02871B-7AC8-40DB-BA98-D873A51B06B7}" srcId="{6A997D8C-5E64-46F6-B45A-D13FF0E1AC17}" destId="{3BC1EC25-508F-49F8-B740-18B4BC693401}" srcOrd="2" destOrd="0" parTransId="{3EAC7329-1A10-4E40-ACFC-E6737E6BCF19}" sibTransId="{5E8D2DFA-9E79-4D1B-9D0E-A00E4275BD11}"/>
    <dgm:cxn modelId="{1C8B4E35-372E-47A8-B706-823A3DCB59A8}" type="presOf" srcId="{6A997D8C-5E64-46F6-B45A-D13FF0E1AC17}" destId="{8BF5A894-48DF-4338-975E-00DDFA3BD80D}" srcOrd="0" destOrd="0" presId="urn:microsoft.com/office/officeart/2009/3/layout/PieProcess"/>
    <dgm:cxn modelId="{7553F5B2-B569-4CAA-811D-08035A577303}" type="presOf" srcId="{FE894EFF-3E06-4F54-A85B-27A491D8FCA6}" destId="{08D231CF-DEC7-49C9-A6FB-87E09B385162}" srcOrd="0" destOrd="0" presId="urn:microsoft.com/office/officeart/2009/3/layout/PieProcess"/>
    <dgm:cxn modelId="{72BB5DA5-F471-4C78-834A-B7F7B0ABBE6D}" srcId="{357C9150-534F-4FFE-81F2-78DCDE072750}" destId="{FE894EFF-3E06-4F54-A85B-27A491D8FCA6}" srcOrd="0" destOrd="0" parTransId="{8E2621F3-6689-4FE8-BB6D-0DEA342E810F}" sibTransId="{21864629-2C31-45CA-9EB3-6576F1DF73B8}"/>
    <dgm:cxn modelId="{B260BF39-A55F-402D-AA91-96612C0AD269}" srcId="{6A997D8C-5E64-46F6-B45A-D13FF0E1AC17}" destId="{FDC073E1-EEA7-4331-8355-8C461E11E057}" srcOrd="4" destOrd="0" parTransId="{3DD31D55-FF6E-4822-9F4F-B024B25C733C}" sibTransId="{B8351A73-115B-47F6-A807-50F3CDFE4946}"/>
    <dgm:cxn modelId="{D607AC6E-3462-42E3-8437-B385DB575AAF}" srcId="{AE884D99-A47D-4F71-8594-888EE992CD3D}" destId="{789C6A23-BEC3-40B7-8AF9-05805118FBC6}" srcOrd="0" destOrd="0" parTransId="{2EBEC42F-981E-4155-963C-4EAC768487B1}" sibTransId="{3E2E620A-BB3F-4225-9ED1-FAC7D571F69F}"/>
    <dgm:cxn modelId="{F66D86FA-2791-4C14-A3C7-21736CE6FCE3}" type="presOf" srcId="{BB389052-1DE3-4EFD-9877-719F9FC705D1}" destId="{99D87661-70A5-4B33-A20D-622C44D1CE61}" srcOrd="0" destOrd="0" presId="urn:microsoft.com/office/officeart/2009/3/layout/PieProcess"/>
    <dgm:cxn modelId="{C4BF32DF-793A-46E2-B600-A7C2D22A8DC9}" type="presOf" srcId="{FDC073E1-EEA7-4331-8355-8C461E11E057}" destId="{08BB2B80-0640-468A-B1F0-4B033DE66EC4}" srcOrd="0" destOrd="0" presId="urn:microsoft.com/office/officeart/2009/3/layout/PieProcess"/>
    <dgm:cxn modelId="{FCC1F7B2-4AE1-4E3B-92A5-AA01A1E4C088}" type="presOf" srcId="{AE884D99-A47D-4F71-8594-888EE992CD3D}" destId="{167CBE0C-6C11-4800-A297-DDCAF7C7E0F4}" srcOrd="0" destOrd="0" presId="urn:microsoft.com/office/officeart/2009/3/layout/PieProcess"/>
    <dgm:cxn modelId="{B5207BFD-6D73-4F59-8250-FBBD4E50AD66}" srcId="{3BC1EC25-508F-49F8-B740-18B4BC693401}" destId="{BB389052-1DE3-4EFD-9877-719F9FC705D1}" srcOrd="0" destOrd="0" parTransId="{4C3060F0-3DB0-4B65-A3D1-99BC21F65E6F}" sibTransId="{083AB9F3-E3A5-46FC-9DBC-2E8CFD801769}"/>
    <dgm:cxn modelId="{A517FF4A-D1DB-4102-81F7-46844DF422DB}" type="presParOf" srcId="{8BF5A894-48DF-4338-975E-00DDFA3BD80D}" destId="{7DAFA721-EF3C-4382-84E8-EA1F0B83003C}" srcOrd="0" destOrd="0" presId="urn:microsoft.com/office/officeart/2009/3/layout/PieProcess"/>
    <dgm:cxn modelId="{CD638FB6-8D2C-4F76-9CD6-320F44EF21AF}" type="presParOf" srcId="{7DAFA721-EF3C-4382-84E8-EA1F0B83003C}" destId="{8D10F754-5C34-4434-8B92-60614C8EDB6D}" srcOrd="0" destOrd="0" presId="urn:microsoft.com/office/officeart/2009/3/layout/PieProcess"/>
    <dgm:cxn modelId="{568DB018-6DB2-40A8-B80E-71191E3B47C9}" type="presParOf" srcId="{7DAFA721-EF3C-4382-84E8-EA1F0B83003C}" destId="{B8F87DA3-6661-43E9-AC5D-76F373E04DB7}" srcOrd="1" destOrd="0" presId="urn:microsoft.com/office/officeart/2009/3/layout/PieProcess"/>
    <dgm:cxn modelId="{50CEA616-9F96-4D3B-9527-5BDBDB3DB6AA}" type="presParOf" srcId="{7DAFA721-EF3C-4382-84E8-EA1F0B83003C}" destId="{162A31AC-8702-4F9C-8BE0-F55E2F6AF9DD}" srcOrd="2" destOrd="0" presId="urn:microsoft.com/office/officeart/2009/3/layout/PieProcess"/>
    <dgm:cxn modelId="{C02EBFCB-F502-4B78-82DB-0FC9DDBAA8D7}" type="presParOf" srcId="{8BF5A894-48DF-4338-975E-00DDFA3BD80D}" destId="{4A207531-2DB4-48D0-A129-6C9651A3CB54}" srcOrd="1" destOrd="0" presId="urn:microsoft.com/office/officeart/2009/3/layout/PieProcess"/>
    <dgm:cxn modelId="{24CACCDC-8893-4F99-8D1B-2F1C5A6D19B8}" type="presParOf" srcId="{8BF5A894-48DF-4338-975E-00DDFA3BD80D}" destId="{FD0EFB63-9892-4CFF-AF96-BCFD3E66DCA5}" srcOrd="2" destOrd="0" presId="urn:microsoft.com/office/officeart/2009/3/layout/PieProcess"/>
    <dgm:cxn modelId="{A9F46C6A-F1F2-4EBE-85F8-BF1FBFAAE46A}" type="presParOf" srcId="{FD0EFB63-9892-4CFF-AF96-BCFD3E66DCA5}" destId="{53525116-D056-4B11-8981-473EC8AA9402}" srcOrd="0" destOrd="0" presId="urn:microsoft.com/office/officeart/2009/3/layout/PieProcess"/>
    <dgm:cxn modelId="{DB3D6921-F687-44BA-9F99-B07748EAC069}" type="presParOf" srcId="{8BF5A894-48DF-4338-975E-00DDFA3BD80D}" destId="{C4AD401E-C859-4482-85D6-B41A8C72850A}" srcOrd="3" destOrd="0" presId="urn:microsoft.com/office/officeart/2009/3/layout/PieProcess"/>
    <dgm:cxn modelId="{D82BC1FD-6C1C-4539-AEFC-4632F5C0CADA}" type="presParOf" srcId="{8BF5A894-48DF-4338-975E-00DDFA3BD80D}" destId="{4D98277D-E0A1-41B9-851A-DC4CAB654E10}" srcOrd="4" destOrd="0" presId="urn:microsoft.com/office/officeart/2009/3/layout/PieProcess"/>
    <dgm:cxn modelId="{8D5C1BFB-70AD-485D-A01B-1971EBB0FFF9}" type="presParOf" srcId="{4D98277D-E0A1-41B9-851A-DC4CAB654E10}" destId="{BE7241B6-0816-4856-8F45-F11AD3B5F889}" srcOrd="0" destOrd="0" presId="urn:microsoft.com/office/officeart/2009/3/layout/PieProcess"/>
    <dgm:cxn modelId="{AE0148D0-11AA-4896-9426-55B1B06D8735}" type="presParOf" srcId="{4D98277D-E0A1-41B9-851A-DC4CAB654E10}" destId="{4D2DF717-E386-4896-840F-C7DDED1A9308}" srcOrd="1" destOrd="0" presId="urn:microsoft.com/office/officeart/2009/3/layout/PieProcess"/>
    <dgm:cxn modelId="{35BD287F-4D25-477D-B9A9-600115BBE1F1}" type="presParOf" srcId="{4D98277D-E0A1-41B9-851A-DC4CAB654E10}" destId="{CB57E2B3-D9BA-4B00-B901-EAD0322C5BAA}" srcOrd="2" destOrd="0" presId="urn:microsoft.com/office/officeart/2009/3/layout/PieProcess"/>
    <dgm:cxn modelId="{6BF05CB3-2EF1-4131-B781-A203F6937CB5}" type="presParOf" srcId="{8BF5A894-48DF-4338-975E-00DDFA3BD80D}" destId="{A84D873B-DA84-4C9C-BEA1-C7F3FB0A47CE}" srcOrd="5" destOrd="0" presId="urn:microsoft.com/office/officeart/2009/3/layout/PieProcess"/>
    <dgm:cxn modelId="{AD9CDA64-2CB0-4A29-A103-80AFE59F7A99}" type="presParOf" srcId="{8BF5A894-48DF-4338-975E-00DDFA3BD80D}" destId="{38BF4AE6-B205-43FD-91BF-87DFC5CF3436}" srcOrd="6" destOrd="0" presId="urn:microsoft.com/office/officeart/2009/3/layout/PieProcess"/>
    <dgm:cxn modelId="{0EE9B3E7-8B08-4C39-8561-0D3B07881AC4}" type="presParOf" srcId="{38BF4AE6-B205-43FD-91BF-87DFC5CF3436}" destId="{08D231CF-DEC7-49C9-A6FB-87E09B385162}" srcOrd="0" destOrd="0" presId="urn:microsoft.com/office/officeart/2009/3/layout/PieProcess"/>
    <dgm:cxn modelId="{CF9D7A91-1AD3-4627-AB49-12ECB1B30DF3}" type="presParOf" srcId="{8BF5A894-48DF-4338-975E-00DDFA3BD80D}" destId="{FB6F9E04-02B1-4551-AB17-58A399591C61}" srcOrd="7" destOrd="0" presId="urn:microsoft.com/office/officeart/2009/3/layout/PieProcess"/>
    <dgm:cxn modelId="{DC333703-44D6-43D6-B1C8-5F7A69D97565}" type="presParOf" srcId="{8BF5A894-48DF-4338-975E-00DDFA3BD80D}" destId="{F2BDD53E-138C-4418-820A-21D98A005901}" srcOrd="8" destOrd="0" presId="urn:microsoft.com/office/officeart/2009/3/layout/PieProcess"/>
    <dgm:cxn modelId="{54D84A1A-0E81-48F3-A09B-3695B92EAF9B}" type="presParOf" srcId="{F2BDD53E-138C-4418-820A-21D98A005901}" destId="{E022CEA0-AA70-45F9-8345-E4C043D9A4AF}" srcOrd="0" destOrd="0" presId="urn:microsoft.com/office/officeart/2009/3/layout/PieProcess"/>
    <dgm:cxn modelId="{42BB4DDF-02A2-4F66-9CE8-D49723000898}" type="presParOf" srcId="{F2BDD53E-138C-4418-820A-21D98A005901}" destId="{A750B434-413D-4E9F-8567-74DD285238FC}" srcOrd="1" destOrd="0" presId="urn:microsoft.com/office/officeart/2009/3/layout/PieProcess"/>
    <dgm:cxn modelId="{6BAEDBB5-9C30-44CE-AA9B-24724818C61B}" type="presParOf" srcId="{F2BDD53E-138C-4418-820A-21D98A005901}" destId="{3EE04F65-37B2-436C-B7F0-990500CBE744}" srcOrd="2" destOrd="0" presId="urn:microsoft.com/office/officeart/2009/3/layout/PieProcess"/>
    <dgm:cxn modelId="{AB416980-8369-422E-808A-081FAB0C70E9}" type="presParOf" srcId="{8BF5A894-48DF-4338-975E-00DDFA3BD80D}" destId="{30BD6157-3858-4055-BBE3-6564EC8437B8}" srcOrd="9" destOrd="0" presId="urn:microsoft.com/office/officeart/2009/3/layout/PieProcess"/>
    <dgm:cxn modelId="{0749137F-1422-4329-8BC3-D3D84E3201DC}" type="presParOf" srcId="{8BF5A894-48DF-4338-975E-00DDFA3BD80D}" destId="{3AA207F5-6867-4D1C-BDD9-2A2CD6D3AC09}" srcOrd="10" destOrd="0" presId="urn:microsoft.com/office/officeart/2009/3/layout/PieProcess"/>
    <dgm:cxn modelId="{8DE78873-94B5-46CE-93C6-B85A29B886F2}" type="presParOf" srcId="{3AA207F5-6867-4D1C-BDD9-2A2CD6D3AC09}" destId="{99D87661-70A5-4B33-A20D-622C44D1CE61}" srcOrd="0" destOrd="0" presId="urn:microsoft.com/office/officeart/2009/3/layout/PieProcess"/>
    <dgm:cxn modelId="{AB4F49E2-545F-4A41-8C3A-85FF3DAD556F}" type="presParOf" srcId="{8BF5A894-48DF-4338-975E-00DDFA3BD80D}" destId="{067509CB-2C5A-44C6-A50D-5FBB60D89104}" srcOrd="11" destOrd="0" presId="urn:microsoft.com/office/officeart/2009/3/layout/PieProcess"/>
    <dgm:cxn modelId="{A5748ED2-052E-40B5-AAA0-ACDC75E08772}" type="presParOf" srcId="{8BF5A894-48DF-4338-975E-00DDFA3BD80D}" destId="{70761785-B02B-4E37-AE00-0B67B4E79B97}" srcOrd="12" destOrd="0" presId="urn:microsoft.com/office/officeart/2009/3/layout/PieProcess"/>
    <dgm:cxn modelId="{8E60C733-2F19-4965-8C18-05B688F2F7C2}" type="presParOf" srcId="{70761785-B02B-4E37-AE00-0B67B4E79B97}" destId="{DCD38C32-4913-4457-8C42-46757A71738D}" srcOrd="0" destOrd="0" presId="urn:microsoft.com/office/officeart/2009/3/layout/PieProcess"/>
    <dgm:cxn modelId="{66DEC3F4-DB27-413A-B9CC-500761E5349F}" type="presParOf" srcId="{70761785-B02B-4E37-AE00-0B67B4E79B97}" destId="{73AD9595-A13A-4376-A44B-E8DD55A471BC}" srcOrd="1" destOrd="0" presId="urn:microsoft.com/office/officeart/2009/3/layout/PieProcess"/>
    <dgm:cxn modelId="{5A72DE9F-3009-45A3-8312-D88EE555B284}" type="presParOf" srcId="{70761785-B02B-4E37-AE00-0B67B4E79B97}" destId="{167CBE0C-6C11-4800-A297-DDCAF7C7E0F4}" srcOrd="2" destOrd="0" presId="urn:microsoft.com/office/officeart/2009/3/layout/PieProcess"/>
    <dgm:cxn modelId="{11505481-AF51-4BB3-A11C-2A553B8B0B94}" type="presParOf" srcId="{8BF5A894-48DF-4338-975E-00DDFA3BD80D}" destId="{AFE01CE5-B193-4F7B-B8B1-791279D233D7}" srcOrd="13" destOrd="0" presId="urn:microsoft.com/office/officeart/2009/3/layout/PieProcess"/>
    <dgm:cxn modelId="{28B142FD-3DF7-4D72-A446-53B5722A48ED}" type="presParOf" srcId="{8BF5A894-48DF-4338-975E-00DDFA3BD80D}" destId="{1BBD2BBB-857F-44F6-8B3D-6943A402B235}" srcOrd="14" destOrd="0" presId="urn:microsoft.com/office/officeart/2009/3/layout/PieProcess"/>
    <dgm:cxn modelId="{0604CECA-47E4-4907-B970-C7E5F6C12AAE}" type="presParOf" srcId="{1BBD2BBB-857F-44F6-8B3D-6943A402B235}" destId="{B82239D4-87A4-4ED5-A102-00D5035B289C}" srcOrd="0" destOrd="0" presId="urn:microsoft.com/office/officeart/2009/3/layout/PieProcess"/>
    <dgm:cxn modelId="{5FEF1311-50D1-411A-AAAF-8AA9F58BA070}" type="presParOf" srcId="{8BF5A894-48DF-4338-975E-00DDFA3BD80D}" destId="{5589F9A7-4A8D-4D8D-ABC3-E3A246AAFBDC}" srcOrd="15" destOrd="0" presId="urn:microsoft.com/office/officeart/2009/3/layout/PieProcess"/>
    <dgm:cxn modelId="{B3392C06-9CC2-416C-9987-D6825EF43360}" type="presParOf" srcId="{8BF5A894-48DF-4338-975E-00DDFA3BD80D}" destId="{D081500F-1973-4DF8-A67E-36089B0D26C3}" srcOrd="16" destOrd="0" presId="urn:microsoft.com/office/officeart/2009/3/layout/PieProcess"/>
    <dgm:cxn modelId="{4DABC55B-1081-43A2-9C9E-C501ABE41337}" type="presParOf" srcId="{D081500F-1973-4DF8-A67E-36089B0D26C3}" destId="{1BF51AE6-D419-4661-872A-B169A54D2B08}" srcOrd="0" destOrd="0" presId="urn:microsoft.com/office/officeart/2009/3/layout/PieProcess"/>
    <dgm:cxn modelId="{2538DC89-6397-4DA9-859A-6784D98F44EE}" type="presParOf" srcId="{D081500F-1973-4DF8-A67E-36089B0D26C3}" destId="{A0881764-5D4E-4B8E-A031-208B02403E09}" srcOrd="1" destOrd="0" presId="urn:microsoft.com/office/officeart/2009/3/layout/PieProcess"/>
    <dgm:cxn modelId="{4200B8FD-C01C-42DF-826F-144A9E13B5F7}" type="presParOf" srcId="{D081500F-1973-4DF8-A67E-36089B0D26C3}" destId="{08BB2B80-0640-468A-B1F0-4B033DE66EC4}" srcOrd="2" destOrd="0" presId="urn:microsoft.com/office/officeart/2009/3/layout/PieProcess"/>
    <dgm:cxn modelId="{4F568113-344A-448F-B10A-E0F751827814}" type="presParOf" srcId="{8BF5A894-48DF-4338-975E-00DDFA3BD80D}" destId="{FF3DF28C-7959-4685-95BD-C4BFE2346AF4}" srcOrd="17" destOrd="0" presId="urn:microsoft.com/office/officeart/2009/3/layout/PieProcess"/>
    <dgm:cxn modelId="{5A38832A-A353-4B7A-ABD4-BB91B9CAE559}" type="presParOf" srcId="{8BF5A894-48DF-4338-975E-00DDFA3BD80D}" destId="{73168CC4-44DC-49AB-8A21-2E4DD73E438E}" srcOrd="18" destOrd="0" presId="urn:microsoft.com/office/officeart/2009/3/layout/PieProcess"/>
    <dgm:cxn modelId="{C38B7BBB-B0FF-40C0-A7E1-A5C718A61609}" type="presParOf" srcId="{73168CC4-44DC-49AB-8A21-2E4DD73E438E}" destId="{87C45043-A4BF-4F78-98C4-DCAA26F8041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061F7-0956-44FC-B5E7-611A0571FD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068E66-4C8C-499A-BE0A-2587E5D41CFC}">
      <dgm:prSet/>
      <dgm:spPr/>
      <dgm:t>
        <a:bodyPr/>
        <a:lstStyle/>
        <a:p>
          <a:r>
            <a:rPr lang="en-US" dirty="0"/>
            <a:t>Allows school districts to bill Medicaid for school-based services</a:t>
          </a:r>
        </a:p>
      </dgm:t>
    </dgm:pt>
    <dgm:pt modelId="{C9F89524-F176-4B2D-86F8-78504C9DD69D}" type="parTrans" cxnId="{D301C30C-C092-4B7F-89AE-270B38B245B0}">
      <dgm:prSet/>
      <dgm:spPr/>
      <dgm:t>
        <a:bodyPr/>
        <a:lstStyle/>
        <a:p>
          <a:endParaRPr lang="en-US"/>
        </a:p>
      </dgm:t>
    </dgm:pt>
    <dgm:pt modelId="{57821CDB-923B-4B0D-875C-01C2F67FC4C3}" type="sibTrans" cxnId="{D301C30C-C092-4B7F-89AE-270B38B245B0}">
      <dgm:prSet/>
      <dgm:spPr/>
      <dgm:t>
        <a:bodyPr/>
        <a:lstStyle/>
        <a:p>
          <a:endParaRPr lang="en-US"/>
        </a:p>
      </dgm:t>
    </dgm:pt>
    <dgm:pt modelId="{E516BA39-15BA-41B5-88FA-DE0960C7CF4A}">
      <dgm:prSet/>
      <dgm:spPr/>
      <dgm:t>
        <a:bodyPr/>
        <a:lstStyle/>
        <a:p>
          <a:r>
            <a:rPr lang="en-US" dirty="0"/>
            <a:t>Potential for State cost savings by claiming federal match on allowed services </a:t>
          </a:r>
        </a:p>
      </dgm:t>
    </dgm:pt>
    <dgm:pt modelId="{0E1147FF-1439-49C5-BADC-419D71C7CC24}" type="parTrans" cxnId="{FC63AA20-D985-4C66-A5EC-F9FD9831791A}">
      <dgm:prSet/>
      <dgm:spPr/>
      <dgm:t>
        <a:bodyPr/>
        <a:lstStyle/>
        <a:p>
          <a:endParaRPr lang="en-US"/>
        </a:p>
      </dgm:t>
    </dgm:pt>
    <dgm:pt modelId="{CEAC417E-E87B-4E86-8DC7-2815FB096552}" type="sibTrans" cxnId="{FC63AA20-D985-4C66-A5EC-F9FD9831791A}">
      <dgm:prSet/>
      <dgm:spPr/>
      <dgm:t>
        <a:bodyPr/>
        <a:lstStyle/>
        <a:p>
          <a:endParaRPr lang="en-US"/>
        </a:p>
      </dgm:t>
    </dgm:pt>
    <dgm:pt modelId="{BFECC90D-6AEB-489F-BDFB-3E917BCF2510}">
      <dgm:prSet/>
      <dgm:spPr/>
      <dgm:t>
        <a:bodyPr/>
        <a:lstStyle/>
        <a:p>
          <a:r>
            <a:rPr lang="en-US" dirty="0"/>
            <a:t>Enables the state to repurpose state and local funds to the School Foundation Program Account</a:t>
          </a:r>
        </a:p>
      </dgm:t>
    </dgm:pt>
    <dgm:pt modelId="{4776B310-40F1-4031-A46B-ACCB2A12932A}" type="parTrans" cxnId="{8BDC68B0-C2C0-426C-AC79-F02270F50ACB}">
      <dgm:prSet/>
      <dgm:spPr/>
      <dgm:t>
        <a:bodyPr/>
        <a:lstStyle/>
        <a:p>
          <a:endParaRPr lang="en-US"/>
        </a:p>
      </dgm:t>
    </dgm:pt>
    <dgm:pt modelId="{D617429F-2F68-485B-AD07-ABC3309C7C99}" type="sibTrans" cxnId="{8BDC68B0-C2C0-426C-AC79-F02270F50ACB}">
      <dgm:prSet/>
      <dgm:spPr/>
      <dgm:t>
        <a:bodyPr/>
        <a:lstStyle/>
        <a:p>
          <a:endParaRPr lang="en-US"/>
        </a:p>
      </dgm:t>
    </dgm:pt>
    <dgm:pt modelId="{98D51787-786C-4750-AAA9-9396B7782BFF}">
      <dgm:prSet/>
      <dgm:spPr/>
      <dgm:t>
        <a:bodyPr/>
        <a:lstStyle/>
        <a:p>
          <a:r>
            <a:rPr lang="en-US" dirty="0"/>
            <a:t>Funds are delivered to all schools / districts based on allowable services provided to students</a:t>
          </a:r>
        </a:p>
      </dgm:t>
    </dgm:pt>
    <dgm:pt modelId="{EEDE997F-576B-447F-B681-263B7E3AD73E}" type="parTrans" cxnId="{24CD0CE7-1C0B-40C7-9488-8BC2F5F6B236}">
      <dgm:prSet/>
      <dgm:spPr/>
      <dgm:t>
        <a:bodyPr/>
        <a:lstStyle/>
        <a:p>
          <a:endParaRPr lang="en-US"/>
        </a:p>
      </dgm:t>
    </dgm:pt>
    <dgm:pt modelId="{C84251A5-9235-4155-B91A-57A3DD10CF5A}" type="sibTrans" cxnId="{24CD0CE7-1C0B-40C7-9488-8BC2F5F6B236}">
      <dgm:prSet/>
      <dgm:spPr/>
      <dgm:t>
        <a:bodyPr/>
        <a:lstStyle/>
        <a:p>
          <a:endParaRPr lang="en-US"/>
        </a:p>
      </dgm:t>
    </dgm:pt>
    <dgm:pt modelId="{376118D3-FA13-486E-8D45-EC3301882784}">
      <dgm:prSet/>
      <dgm:spPr/>
      <dgm:t>
        <a:bodyPr/>
        <a:lstStyle/>
        <a:p>
          <a:endParaRPr lang="en-US" dirty="0"/>
        </a:p>
      </dgm:t>
    </dgm:pt>
    <dgm:pt modelId="{AF9DA0AB-3442-4E27-8B74-FDBC8496BC3E}" type="parTrans" cxnId="{B35AC38F-5F6C-4A2B-B209-12453B9D391A}">
      <dgm:prSet/>
      <dgm:spPr/>
      <dgm:t>
        <a:bodyPr/>
        <a:lstStyle/>
        <a:p>
          <a:endParaRPr lang="en-US"/>
        </a:p>
      </dgm:t>
    </dgm:pt>
    <dgm:pt modelId="{4DC1B122-77F9-452D-8D10-59FFA0F6F11C}" type="sibTrans" cxnId="{B35AC38F-5F6C-4A2B-B209-12453B9D391A}">
      <dgm:prSet/>
      <dgm:spPr/>
      <dgm:t>
        <a:bodyPr/>
        <a:lstStyle/>
        <a:p>
          <a:endParaRPr lang="en-US"/>
        </a:p>
      </dgm:t>
    </dgm:pt>
    <dgm:pt modelId="{D0F65C76-0B58-4F7E-9CAF-B49E1A7861F4}" type="pres">
      <dgm:prSet presAssocID="{C56061F7-0956-44FC-B5E7-611A0571FD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5AEA2E-8F41-4E64-9B81-19D742DA8373}" type="pres">
      <dgm:prSet presAssocID="{47068E66-4C8C-499A-BE0A-2587E5D41CFC}" presName="thickLine" presStyleLbl="alignNode1" presStyleIdx="0" presStyleCnt="5"/>
      <dgm:spPr/>
    </dgm:pt>
    <dgm:pt modelId="{8C043BD6-E1EC-4163-B8A8-AC67D1F5A901}" type="pres">
      <dgm:prSet presAssocID="{47068E66-4C8C-499A-BE0A-2587E5D41CFC}" presName="horz1" presStyleCnt="0"/>
      <dgm:spPr/>
    </dgm:pt>
    <dgm:pt modelId="{95B11CA6-8AA8-4B2D-BC9A-B152A29AD94A}" type="pres">
      <dgm:prSet presAssocID="{47068E66-4C8C-499A-BE0A-2587E5D41CFC}" presName="tx1" presStyleLbl="revTx" presStyleIdx="0" presStyleCnt="5"/>
      <dgm:spPr/>
      <dgm:t>
        <a:bodyPr/>
        <a:lstStyle/>
        <a:p>
          <a:endParaRPr lang="en-US"/>
        </a:p>
      </dgm:t>
    </dgm:pt>
    <dgm:pt modelId="{26F8F7A7-E2C6-4EE4-B572-91F823037A84}" type="pres">
      <dgm:prSet presAssocID="{47068E66-4C8C-499A-BE0A-2587E5D41CFC}" presName="vert1" presStyleCnt="0"/>
      <dgm:spPr/>
    </dgm:pt>
    <dgm:pt modelId="{773D7F36-5CA4-4487-ABB2-0B511398BD85}" type="pres">
      <dgm:prSet presAssocID="{E516BA39-15BA-41B5-88FA-DE0960C7CF4A}" presName="thickLine" presStyleLbl="alignNode1" presStyleIdx="1" presStyleCnt="5"/>
      <dgm:spPr/>
    </dgm:pt>
    <dgm:pt modelId="{2890D295-1013-4C7C-B872-6F0CDEA56506}" type="pres">
      <dgm:prSet presAssocID="{E516BA39-15BA-41B5-88FA-DE0960C7CF4A}" presName="horz1" presStyleCnt="0"/>
      <dgm:spPr/>
    </dgm:pt>
    <dgm:pt modelId="{306D2EF4-B870-4E84-8C19-CFF58B8D8CB6}" type="pres">
      <dgm:prSet presAssocID="{E516BA39-15BA-41B5-88FA-DE0960C7CF4A}" presName="tx1" presStyleLbl="revTx" presStyleIdx="1" presStyleCnt="5"/>
      <dgm:spPr/>
      <dgm:t>
        <a:bodyPr/>
        <a:lstStyle/>
        <a:p>
          <a:endParaRPr lang="en-US"/>
        </a:p>
      </dgm:t>
    </dgm:pt>
    <dgm:pt modelId="{4607CE50-A5FD-4FE4-AAE6-3AC90E325E99}" type="pres">
      <dgm:prSet presAssocID="{E516BA39-15BA-41B5-88FA-DE0960C7CF4A}" presName="vert1" presStyleCnt="0"/>
      <dgm:spPr/>
    </dgm:pt>
    <dgm:pt modelId="{CB8E0BC7-CFC6-4446-8CFF-2CA688C9B311}" type="pres">
      <dgm:prSet presAssocID="{BFECC90D-6AEB-489F-BDFB-3E917BCF2510}" presName="thickLine" presStyleLbl="alignNode1" presStyleIdx="2" presStyleCnt="5"/>
      <dgm:spPr/>
    </dgm:pt>
    <dgm:pt modelId="{ACE3CC59-34F3-4FF7-95F3-D86EE172537E}" type="pres">
      <dgm:prSet presAssocID="{BFECC90D-6AEB-489F-BDFB-3E917BCF2510}" presName="horz1" presStyleCnt="0"/>
      <dgm:spPr/>
    </dgm:pt>
    <dgm:pt modelId="{1991BB13-A9DE-46A3-A1D3-78FC1C9A433A}" type="pres">
      <dgm:prSet presAssocID="{BFECC90D-6AEB-489F-BDFB-3E917BCF2510}" presName="tx1" presStyleLbl="revTx" presStyleIdx="2" presStyleCnt="5"/>
      <dgm:spPr/>
      <dgm:t>
        <a:bodyPr/>
        <a:lstStyle/>
        <a:p>
          <a:endParaRPr lang="en-US"/>
        </a:p>
      </dgm:t>
    </dgm:pt>
    <dgm:pt modelId="{1A12A0BD-79B4-41E0-8799-6DF5759A0685}" type="pres">
      <dgm:prSet presAssocID="{BFECC90D-6AEB-489F-BDFB-3E917BCF2510}" presName="vert1" presStyleCnt="0"/>
      <dgm:spPr/>
    </dgm:pt>
    <dgm:pt modelId="{D73C948D-D12C-44B5-B9B7-4CC873954B7C}" type="pres">
      <dgm:prSet presAssocID="{98D51787-786C-4750-AAA9-9396B7782BFF}" presName="thickLine" presStyleLbl="alignNode1" presStyleIdx="3" presStyleCnt="5"/>
      <dgm:spPr/>
    </dgm:pt>
    <dgm:pt modelId="{46CBAE57-4550-4464-BC99-D40192DD90D8}" type="pres">
      <dgm:prSet presAssocID="{98D51787-786C-4750-AAA9-9396B7782BFF}" presName="horz1" presStyleCnt="0"/>
      <dgm:spPr/>
    </dgm:pt>
    <dgm:pt modelId="{AE95A95F-FF1F-4265-81AB-DB681D3E96A6}" type="pres">
      <dgm:prSet presAssocID="{98D51787-786C-4750-AAA9-9396B7782BFF}" presName="tx1" presStyleLbl="revTx" presStyleIdx="3" presStyleCnt="5"/>
      <dgm:spPr/>
      <dgm:t>
        <a:bodyPr/>
        <a:lstStyle/>
        <a:p>
          <a:endParaRPr lang="en-US"/>
        </a:p>
      </dgm:t>
    </dgm:pt>
    <dgm:pt modelId="{72150339-E81D-4BF8-A34E-19F9AF32870A}" type="pres">
      <dgm:prSet presAssocID="{98D51787-786C-4750-AAA9-9396B7782BFF}" presName="vert1" presStyleCnt="0"/>
      <dgm:spPr/>
    </dgm:pt>
    <dgm:pt modelId="{3BB05D00-DD29-4921-BBD2-159B7BA60CA2}" type="pres">
      <dgm:prSet presAssocID="{376118D3-FA13-486E-8D45-EC3301882784}" presName="thickLine" presStyleLbl="alignNode1" presStyleIdx="4" presStyleCnt="5"/>
      <dgm:spPr/>
    </dgm:pt>
    <dgm:pt modelId="{B25D6261-D96F-4738-AC87-1502E44EEC3E}" type="pres">
      <dgm:prSet presAssocID="{376118D3-FA13-486E-8D45-EC3301882784}" presName="horz1" presStyleCnt="0"/>
      <dgm:spPr/>
    </dgm:pt>
    <dgm:pt modelId="{048672D1-A36E-4F67-9782-B098EEF2F05D}" type="pres">
      <dgm:prSet presAssocID="{376118D3-FA13-486E-8D45-EC3301882784}" presName="tx1" presStyleLbl="revTx" presStyleIdx="4" presStyleCnt="5"/>
      <dgm:spPr/>
      <dgm:t>
        <a:bodyPr/>
        <a:lstStyle/>
        <a:p>
          <a:endParaRPr lang="en-US"/>
        </a:p>
      </dgm:t>
    </dgm:pt>
    <dgm:pt modelId="{FA0A4BCF-8337-4584-A2AE-CA19E1E79323}" type="pres">
      <dgm:prSet presAssocID="{376118D3-FA13-486E-8D45-EC3301882784}" presName="vert1" presStyleCnt="0"/>
      <dgm:spPr/>
    </dgm:pt>
  </dgm:ptLst>
  <dgm:cxnLst>
    <dgm:cxn modelId="{60AA20EE-9A72-424A-A6B4-2AF37ACEB2F9}" type="presOf" srcId="{BFECC90D-6AEB-489F-BDFB-3E917BCF2510}" destId="{1991BB13-A9DE-46A3-A1D3-78FC1C9A433A}" srcOrd="0" destOrd="0" presId="urn:microsoft.com/office/officeart/2008/layout/LinedList"/>
    <dgm:cxn modelId="{D301C30C-C092-4B7F-89AE-270B38B245B0}" srcId="{C56061F7-0956-44FC-B5E7-611A0571FD18}" destId="{47068E66-4C8C-499A-BE0A-2587E5D41CFC}" srcOrd="0" destOrd="0" parTransId="{C9F89524-F176-4B2D-86F8-78504C9DD69D}" sibTransId="{57821CDB-923B-4B0D-875C-01C2F67FC4C3}"/>
    <dgm:cxn modelId="{7F6ADD32-083C-4F4C-AFE3-73D4F3B654F4}" type="presOf" srcId="{E516BA39-15BA-41B5-88FA-DE0960C7CF4A}" destId="{306D2EF4-B870-4E84-8C19-CFF58B8D8CB6}" srcOrd="0" destOrd="0" presId="urn:microsoft.com/office/officeart/2008/layout/LinedList"/>
    <dgm:cxn modelId="{FC63AA20-D985-4C66-A5EC-F9FD9831791A}" srcId="{C56061F7-0956-44FC-B5E7-611A0571FD18}" destId="{E516BA39-15BA-41B5-88FA-DE0960C7CF4A}" srcOrd="1" destOrd="0" parTransId="{0E1147FF-1439-49C5-BADC-419D71C7CC24}" sibTransId="{CEAC417E-E87B-4E86-8DC7-2815FB096552}"/>
    <dgm:cxn modelId="{24CD0CE7-1C0B-40C7-9488-8BC2F5F6B236}" srcId="{C56061F7-0956-44FC-B5E7-611A0571FD18}" destId="{98D51787-786C-4750-AAA9-9396B7782BFF}" srcOrd="3" destOrd="0" parTransId="{EEDE997F-576B-447F-B681-263B7E3AD73E}" sibTransId="{C84251A5-9235-4155-B91A-57A3DD10CF5A}"/>
    <dgm:cxn modelId="{9F388B5B-7ACA-46CC-B518-8B14F607C395}" type="presOf" srcId="{98D51787-786C-4750-AAA9-9396B7782BFF}" destId="{AE95A95F-FF1F-4265-81AB-DB681D3E96A6}" srcOrd="0" destOrd="0" presId="urn:microsoft.com/office/officeart/2008/layout/LinedList"/>
    <dgm:cxn modelId="{B35AC38F-5F6C-4A2B-B209-12453B9D391A}" srcId="{C56061F7-0956-44FC-B5E7-611A0571FD18}" destId="{376118D3-FA13-486E-8D45-EC3301882784}" srcOrd="4" destOrd="0" parTransId="{AF9DA0AB-3442-4E27-8B74-FDBC8496BC3E}" sibTransId="{4DC1B122-77F9-452D-8D10-59FFA0F6F11C}"/>
    <dgm:cxn modelId="{B4A322BF-707A-4FFE-BABC-DEA374FBD666}" type="presOf" srcId="{C56061F7-0956-44FC-B5E7-611A0571FD18}" destId="{D0F65C76-0B58-4F7E-9CAF-B49E1A7861F4}" srcOrd="0" destOrd="0" presId="urn:microsoft.com/office/officeart/2008/layout/LinedList"/>
    <dgm:cxn modelId="{F16843FD-A92C-441E-996E-9F7F14F621E3}" type="presOf" srcId="{376118D3-FA13-486E-8D45-EC3301882784}" destId="{048672D1-A36E-4F67-9782-B098EEF2F05D}" srcOrd="0" destOrd="0" presId="urn:microsoft.com/office/officeart/2008/layout/LinedList"/>
    <dgm:cxn modelId="{C24BD5A1-2811-4468-A078-FFC4A7888BA2}" type="presOf" srcId="{47068E66-4C8C-499A-BE0A-2587E5D41CFC}" destId="{95B11CA6-8AA8-4B2D-BC9A-B152A29AD94A}" srcOrd="0" destOrd="0" presId="urn:microsoft.com/office/officeart/2008/layout/LinedList"/>
    <dgm:cxn modelId="{8BDC68B0-C2C0-426C-AC79-F02270F50ACB}" srcId="{C56061F7-0956-44FC-B5E7-611A0571FD18}" destId="{BFECC90D-6AEB-489F-BDFB-3E917BCF2510}" srcOrd="2" destOrd="0" parTransId="{4776B310-40F1-4031-A46B-ACCB2A12932A}" sibTransId="{D617429F-2F68-485B-AD07-ABC3309C7C99}"/>
    <dgm:cxn modelId="{2E5D7BC7-F08B-47E2-A84D-BA04263485CB}" type="presParOf" srcId="{D0F65C76-0B58-4F7E-9CAF-B49E1A7861F4}" destId="{D75AEA2E-8F41-4E64-9B81-19D742DA8373}" srcOrd="0" destOrd="0" presId="urn:microsoft.com/office/officeart/2008/layout/LinedList"/>
    <dgm:cxn modelId="{C01DB6B2-0DCC-45C2-BEE5-34487A3FD011}" type="presParOf" srcId="{D0F65C76-0B58-4F7E-9CAF-B49E1A7861F4}" destId="{8C043BD6-E1EC-4163-B8A8-AC67D1F5A901}" srcOrd="1" destOrd="0" presId="urn:microsoft.com/office/officeart/2008/layout/LinedList"/>
    <dgm:cxn modelId="{0F730BDC-7BFE-41DC-8772-59682DF2BD93}" type="presParOf" srcId="{8C043BD6-E1EC-4163-B8A8-AC67D1F5A901}" destId="{95B11CA6-8AA8-4B2D-BC9A-B152A29AD94A}" srcOrd="0" destOrd="0" presId="urn:microsoft.com/office/officeart/2008/layout/LinedList"/>
    <dgm:cxn modelId="{EE715CE2-7BFA-4CB7-8E66-0C35EB61E66E}" type="presParOf" srcId="{8C043BD6-E1EC-4163-B8A8-AC67D1F5A901}" destId="{26F8F7A7-E2C6-4EE4-B572-91F823037A84}" srcOrd="1" destOrd="0" presId="urn:microsoft.com/office/officeart/2008/layout/LinedList"/>
    <dgm:cxn modelId="{71399938-F74B-4923-A13A-EEB6621D2903}" type="presParOf" srcId="{D0F65C76-0B58-4F7E-9CAF-B49E1A7861F4}" destId="{773D7F36-5CA4-4487-ABB2-0B511398BD85}" srcOrd="2" destOrd="0" presId="urn:microsoft.com/office/officeart/2008/layout/LinedList"/>
    <dgm:cxn modelId="{441782BF-D670-4494-8274-5901CE527C36}" type="presParOf" srcId="{D0F65C76-0B58-4F7E-9CAF-B49E1A7861F4}" destId="{2890D295-1013-4C7C-B872-6F0CDEA56506}" srcOrd="3" destOrd="0" presId="urn:microsoft.com/office/officeart/2008/layout/LinedList"/>
    <dgm:cxn modelId="{430D17E3-94A5-4088-A27E-DEC65A2FE044}" type="presParOf" srcId="{2890D295-1013-4C7C-B872-6F0CDEA56506}" destId="{306D2EF4-B870-4E84-8C19-CFF58B8D8CB6}" srcOrd="0" destOrd="0" presId="urn:microsoft.com/office/officeart/2008/layout/LinedList"/>
    <dgm:cxn modelId="{26A702E0-C066-4620-A399-033C3544EA84}" type="presParOf" srcId="{2890D295-1013-4C7C-B872-6F0CDEA56506}" destId="{4607CE50-A5FD-4FE4-AAE6-3AC90E325E99}" srcOrd="1" destOrd="0" presId="urn:microsoft.com/office/officeart/2008/layout/LinedList"/>
    <dgm:cxn modelId="{7572408F-8F5B-4569-A50C-CCF332ACF420}" type="presParOf" srcId="{D0F65C76-0B58-4F7E-9CAF-B49E1A7861F4}" destId="{CB8E0BC7-CFC6-4446-8CFF-2CA688C9B311}" srcOrd="4" destOrd="0" presId="urn:microsoft.com/office/officeart/2008/layout/LinedList"/>
    <dgm:cxn modelId="{AE01A2ED-A371-462D-8EA1-366BC0356D6B}" type="presParOf" srcId="{D0F65C76-0B58-4F7E-9CAF-B49E1A7861F4}" destId="{ACE3CC59-34F3-4FF7-95F3-D86EE172537E}" srcOrd="5" destOrd="0" presId="urn:microsoft.com/office/officeart/2008/layout/LinedList"/>
    <dgm:cxn modelId="{54C3657C-32DF-474F-84FD-62678249E6B0}" type="presParOf" srcId="{ACE3CC59-34F3-4FF7-95F3-D86EE172537E}" destId="{1991BB13-A9DE-46A3-A1D3-78FC1C9A433A}" srcOrd="0" destOrd="0" presId="urn:microsoft.com/office/officeart/2008/layout/LinedList"/>
    <dgm:cxn modelId="{73C1815A-C08C-4EC4-B6CF-1063AF78EEAD}" type="presParOf" srcId="{ACE3CC59-34F3-4FF7-95F3-D86EE172537E}" destId="{1A12A0BD-79B4-41E0-8799-6DF5759A0685}" srcOrd="1" destOrd="0" presId="urn:microsoft.com/office/officeart/2008/layout/LinedList"/>
    <dgm:cxn modelId="{875FAC19-31BF-42E4-9EB3-0F30DEC06527}" type="presParOf" srcId="{D0F65C76-0B58-4F7E-9CAF-B49E1A7861F4}" destId="{D73C948D-D12C-44B5-B9B7-4CC873954B7C}" srcOrd="6" destOrd="0" presId="urn:microsoft.com/office/officeart/2008/layout/LinedList"/>
    <dgm:cxn modelId="{F4D54976-37E6-45D7-AC07-3654C3AE8E5A}" type="presParOf" srcId="{D0F65C76-0B58-4F7E-9CAF-B49E1A7861F4}" destId="{46CBAE57-4550-4464-BC99-D40192DD90D8}" srcOrd="7" destOrd="0" presId="urn:microsoft.com/office/officeart/2008/layout/LinedList"/>
    <dgm:cxn modelId="{3DA861F9-6E5C-4C40-AF53-31CE1BFF69B9}" type="presParOf" srcId="{46CBAE57-4550-4464-BC99-D40192DD90D8}" destId="{AE95A95F-FF1F-4265-81AB-DB681D3E96A6}" srcOrd="0" destOrd="0" presId="urn:microsoft.com/office/officeart/2008/layout/LinedList"/>
    <dgm:cxn modelId="{F0678411-2C69-40D6-8D7B-ACC315476A24}" type="presParOf" srcId="{46CBAE57-4550-4464-BC99-D40192DD90D8}" destId="{72150339-E81D-4BF8-A34E-19F9AF32870A}" srcOrd="1" destOrd="0" presId="urn:microsoft.com/office/officeart/2008/layout/LinedList"/>
    <dgm:cxn modelId="{08682C62-0081-433E-9816-B2C39832CCE0}" type="presParOf" srcId="{D0F65C76-0B58-4F7E-9CAF-B49E1A7861F4}" destId="{3BB05D00-DD29-4921-BBD2-159B7BA60CA2}" srcOrd="8" destOrd="0" presId="urn:microsoft.com/office/officeart/2008/layout/LinedList"/>
    <dgm:cxn modelId="{3BC2A98B-0C78-467B-A466-5CE305BD0DA0}" type="presParOf" srcId="{D0F65C76-0B58-4F7E-9CAF-B49E1A7861F4}" destId="{B25D6261-D96F-4738-AC87-1502E44EEC3E}" srcOrd="9" destOrd="0" presId="urn:microsoft.com/office/officeart/2008/layout/LinedList"/>
    <dgm:cxn modelId="{90689FD4-71F1-4CCD-8A37-428FD24A6143}" type="presParOf" srcId="{B25D6261-D96F-4738-AC87-1502E44EEC3E}" destId="{048672D1-A36E-4F67-9782-B098EEF2F05D}" srcOrd="0" destOrd="0" presId="urn:microsoft.com/office/officeart/2008/layout/LinedList"/>
    <dgm:cxn modelId="{9D93951D-659A-4DB2-BAE7-324824F8DCDE}" type="presParOf" srcId="{B25D6261-D96F-4738-AC87-1502E44EEC3E}" destId="{FA0A4BCF-8337-4584-A2AE-CA19E1E793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061F7-0956-44FC-B5E7-611A0571FD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068E66-4C8C-499A-BE0A-2587E5D41CFC}">
      <dgm:prSet/>
      <dgm:spPr/>
      <dgm:t>
        <a:bodyPr/>
        <a:lstStyle/>
        <a:p>
          <a:r>
            <a:rPr lang="en-US" dirty="0"/>
            <a:t>Schools will deliver the same services to students</a:t>
          </a:r>
        </a:p>
      </dgm:t>
    </dgm:pt>
    <dgm:pt modelId="{C9F89524-F176-4B2D-86F8-78504C9DD69D}" type="parTrans" cxnId="{D301C30C-C092-4B7F-89AE-270B38B245B0}">
      <dgm:prSet/>
      <dgm:spPr/>
      <dgm:t>
        <a:bodyPr/>
        <a:lstStyle/>
        <a:p>
          <a:endParaRPr lang="en-US"/>
        </a:p>
      </dgm:t>
    </dgm:pt>
    <dgm:pt modelId="{57821CDB-923B-4B0D-875C-01C2F67FC4C3}" type="sibTrans" cxnId="{D301C30C-C092-4B7F-89AE-270B38B245B0}">
      <dgm:prSet/>
      <dgm:spPr/>
      <dgm:t>
        <a:bodyPr/>
        <a:lstStyle/>
        <a:p>
          <a:endParaRPr lang="en-US"/>
        </a:p>
      </dgm:t>
    </dgm:pt>
    <dgm:pt modelId="{E516BA39-15BA-41B5-88FA-DE0960C7CF4A}">
      <dgm:prSet/>
      <dgm:spPr/>
      <dgm:t>
        <a:bodyPr/>
        <a:lstStyle/>
        <a:p>
          <a:r>
            <a:rPr lang="en-US" dirty="0"/>
            <a:t>Schools’ responsibility will continue to be the maintenance of care delivery </a:t>
          </a:r>
        </a:p>
      </dgm:t>
    </dgm:pt>
    <dgm:pt modelId="{0E1147FF-1439-49C5-BADC-419D71C7CC24}" type="parTrans" cxnId="{FC63AA20-D985-4C66-A5EC-F9FD9831791A}">
      <dgm:prSet/>
      <dgm:spPr/>
      <dgm:t>
        <a:bodyPr/>
        <a:lstStyle/>
        <a:p>
          <a:endParaRPr lang="en-US"/>
        </a:p>
      </dgm:t>
    </dgm:pt>
    <dgm:pt modelId="{CEAC417E-E87B-4E86-8DC7-2815FB096552}" type="sibTrans" cxnId="{FC63AA20-D985-4C66-A5EC-F9FD9831791A}">
      <dgm:prSet/>
      <dgm:spPr/>
      <dgm:t>
        <a:bodyPr/>
        <a:lstStyle/>
        <a:p>
          <a:endParaRPr lang="en-US"/>
        </a:p>
      </dgm:t>
    </dgm:pt>
    <dgm:pt modelId="{BFECC90D-6AEB-489F-BDFB-3E917BCF2510}">
      <dgm:prSet/>
      <dgm:spPr/>
      <dgm:t>
        <a:bodyPr/>
        <a:lstStyle/>
        <a:p>
          <a:r>
            <a:rPr lang="en-US" dirty="0"/>
            <a:t>With integration of the districts billing systems, districts should have a streamlined billing process</a:t>
          </a:r>
        </a:p>
      </dgm:t>
    </dgm:pt>
    <dgm:pt modelId="{4776B310-40F1-4031-A46B-ACCB2A12932A}" type="parTrans" cxnId="{8BDC68B0-C2C0-426C-AC79-F02270F50ACB}">
      <dgm:prSet/>
      <dgm:spPr/>
      <dgm:t>
        <a:bodyPr/>
        <a:lstStyle/>
        <a:p>
          <a:endParaRPr lang="en-US"/>
        </a:p>
      </dgm:t>
    </dgm:pt>
    <dgm:pt modelId="{D617429F-2F68-485B-AD07-ABC3309C7C99}" type="sibTrans" cxnId="{8BDC68B0-C2C0-426C-AC79-F02270F50ACB}">
      <dgm:prSet/>
      <dgm:spPr/>
      <dgm:t>
        <a:bodyPr/>
        <a:lstStyle/>
        <a:p>
          <a:endParaRPr lang="en-US"/>
        </a:p>
      </dgm:t>
    </dgm:pt>
    <dgm:pt modelId="{98D51787-786C-4750-AAA9-9396B7782BFF}">
      <dgm:prSet/>
      <dgm:spPr/>
      <dgm:t>
        <a:bodyPr/>
        <a:lstStyle/>
        <a:p>
          <a:r>
            <a:rPr lang="en-US" dirty="0"/>
            <a:t>Parent/student involvement is only required through the parental consent form and through the IEP/IFSP</a:t>
          </a:r>
        </a:p>
      </dgm:t>
    </dgm:pt>
    <dgm:pt modelId="{EEDE997F-576B-447F-B681-263B7E3AD73E}" type="parTrans" cxnId="{24CD0CE7-1C0B-40C7-9488-8BC2F5F6B236}">
      <dgm:prSet/>
      <dgm:spPr/>
      <dgm:t>
        <a:bodyPr/>
        <a:lstStyle/>
        <a:p>
          <a:endParaRPr lang="en-US"/>
        </a:p>
      </dgm:t>
    </dgm:pt>
    <dgm:pt modelId="{C84251A5-9235-4155-B91A-57A3DD10CF5A}" type="sibTrans" cxnId="{24CD0CE7-1C0B-40C7-9488-8BC2F5F6B236}">
      <dgm:prSet/>
      <dgm:spPr/>
      <dgm:t>
        <a:bodyPr/>
        <a:lstStyle/>
        <a:p>
          <a:endParaRPr lang="en-US"/>
        </a:p>
      </dgm:t>
    </dgm:pt>
    <dgm:pt modelId="{CAF1FCCE-0475-4D66-8ACF-B93DBA6CEFB5}">
      <dgm:prSet/>
      <dgm:spPr/>
      <dgm:t>
        <a:bodyPr/>
        <a:lstStyle/>
        <a:p>
          <a:r>
            <a:rPr lang="en-US" dirty="0"/>
            <a:t>Delivery of services will not be disrupted </a:t>
          </a:r>
        </a:p>
      </dgm:t>
    </dgm:pt>
    <dgm:pt modelId="{5583B383-6CAF-41DE-854E-AFA4753D5FA5}" type="parTrans" cxnId="{833F6CFA-0F64-479C-AFCE-0967A582A1B6}">
      <dgm:prSet/>
      <dgm:spPr/>
      <dgm:t>
        <a:bodyPr/>
        <a:lstStyle/>
        <a:p>
          <a:endParaRPr lang="en-US"/>
        </a:p>
      </dgm:t>
    </dgm:pt>
    <dgm:pt modelId="{0EB37D6C-77AC-40A7-84DC-4F9933D3634E}" type="sibTrans" cxnId="{833F6CFA-0F64-479C-AFCE-0967A582A1B6}">
      <dgm:prSet/>
      <dgm:spPr/>
      <dgm:t>
        <a:bodyPr/>
        <a:lstStyle/>
        <a:p>
          <a:endParaRPr lang="en-US"/>
        </a:p>
      </dgm:t>
    </dgm:pt>
    <dgm:pt modelId="{D0F65C76-0B58-4F7E-9CAF-B49E1A7861F4}" type="pres">
      <dgm:prSet presAssocID="{C56061F7-0956-44FC-B5E7-611A0571FD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5AEA2E-8F41-4E64-9B81-19D742DA8373}" type="pres">
      <dgm:prSet presAssocID="{47068E66-4C8C-499A-BE0A-2587E5D41CFC}" presName="thickLine" presStyleLbl="alignNode1" presStyleIdx="0" presStyleCnt="5"/>
      <dgm:spPr/>
    </dgm:pt>
    <dgm:pt modelId="{8C043BD6-E1EC-4163-B8A8-AC67D1F5A901}" type="pres">
      <dgm:prSet presAssocID="{47068E66-4C8C-499A-BE0A-2587E5D41CFC}" presName="horz1" presStyleCnt="0"/>
      <dgm:spPr/>
    </dgm:pt>
    <dgm:pt modelId="{95B11CA6-8AA8-4B2D-BC9A-B152A29AD94A}" type="pres">
      <dgm:prSet presAssocID="{47068E66-4C8C-499A-BE0A-2587E5D41CFC}" presName="tx1" presStyleLbl="revTx" presStyleIdx="0" presStyleCnt="5"/>
      <dgm:spPr/>
      <dgm:t>
        <a:bodyPr/>
        <a:lstStyle/>
        <a:p>
          <a:endParaRPr lang="en-US"/>
        </a:p>
      </dgm:t>
    </dgm:pt>
    <dgm:pt modelId="{26F8F7A7-E2C6-4EE4-B572-91F823037A84}" type="pres">
      <dgm:prSet presAssocID="{47068E66-4C8C-499A-BE0A-2587E5D41CFC}" presName="vert1" presStyleCnt="0"/>
      <dgm:spPr/>
    </dgm:pt>
    <dgm:pt modelId="{773D7F36-5CA4-4487-ABB2-0B511398BD85}" type="pres">
      <dgm:prSet presAssocID="{E516BA39-15BA-41B5-88FA-DE0960C7CF4A}" presName="thickLine" presStyleLbl="alignNode1" presStyleIdx="1" presStyleCnt="5"/>
      <dgm:spPr/>
    </dgm:pt>
    <dgm:pt modelId="{2890D295-1013-4C7C-B872-6F0CDEA56506}" type="pres">
      <dgm:prSet presAssocID="{E516BA39-15BA-41B5-88FA-DE0960C7CF4A}" presName="horz1" presStyleCnt="0"/>
      <dgm:spPr/>
    </dgm:pt>
    <dgm:pt modelId="{306D2EF4-B870-4E84-8C19-CFF58B8D8CB6}" type="pres">
      <dgm:prSet presAssocID="{E516BA39-15BA-41B5-88FA-DE0960C7CF4A}" presName="tx1" presStyleLbl="revTx" presStyleIdx="1" presStyleCnt="5"/>
      <dgm:spPr/>
      <dgm:t>
        <a:bodyPr/>
        <a:lstStyle/>
        <a:p>
          <a:endParaRPr lang="en-US"/>
        </a:p>
      </dgm:t>
    </dgm:pt>
    <dgm:pt modelId="{4607CE50-A5FD-4FE4-AAE6-3AC90E325E99}" type="pres">
      <dgm:prSet presAssocID="{E516BA39-15BA-41B5-88FA-DE0960C7CF4A}" presName="vert1" presStyleCnt="0"/>
      <dgm:spPr/>
    </dgm:pt>
    <dgm:pt modelId="{CB8E0BC7-CFC6-4446-8CFF-2CA688C9B311}" type="pres">
      <dgm:prSet presAssocID="{BFECC90D-6AEB-489F-BDFB-3E917BCF2510}" presName="thickLine" presStyleLbl="alignNode1" presStyleIdx="2" presStyleCnt="5"/>
      <dgm:spPr/>
    </dgm:pt>
    <dgm:pt modelId="{ACE3CC59-34F3-4FF7-95F3-D86EE172537E}" type="pres">
      <dgm:prSet presAssocID="{BFECC90D-6AEB-489F-BDFB-3E917BCF2510}" presName="horz1" presStyleCnt="0"/>
      <dgm:spPr/>
    </dgm:pt>
    <dgm:pt modelId="{1991BB13-A9DE-46A3-A1D3-78FC1C9A433A}" type="pres">
      <dgm:prSet presAssocID="{BFECC90D-6AEB-489F-BDFB-3E917BCF2510}" presName="tx1" presStyleLbl="revTx" presStyleIdx="2" presStyleCnt="5"/>
      <dgm:spPr/>
      <dgm:t>
        <a:bodyPr/>
        <a:lstStyle/>
        <a:p>
          <a:endParaRPr lang="en-US"/>
        </a:p>
      </dgm:t>
    </dgm:pt>
    <dgm:pt modelId="{1A12A0BD-79B4-41E0-8799-6DF5759A0685}" type="pres">
      <dgm:prSet presAssocID="{BFECC90D-6AEB-489F-BDFB-3E917BCF2510}" presName="vert1" presStyleCnt="0"/>
      <dgm:spPr/>
    </dgm:pt>
    <dgm:pt modelId="{D73C948D-D12C-44B5-B9B7-4CC873954B7C}" type="pres">
      <dgm:prSet presAssocID="{98D51787-786C-4750-AAA9-9396B7782BFF}" presName="thickLine" presStyleLbl="alignNode1" presStyleIdx="3" presStyleCnt="5"/>
      <dgm:spPr/>
    </dgm:pt>
    <dgm:pt modelId="{46CBAE57-4550-4464-BC99-D40192DD90D8}" type="pres">
      <dgm:prSet presAssocID="{98D51787-786C-4750-AAA9-9396B7782BFF}" presName="horz1" presStyleCnt="0"/>
      <dgm:spPr/>
    </dgm:pt>
    <dgm:pt modelId="{AE95A95F-FF1F-4265-81AB-DB681D3E96A6}" type="pres">
      <dgm:prSet presAssocID="{98D51787-786C-4750-AAA9-9396B7782BFF}" presName="tx1" presStyleLbl="revTx" presStyleIdx="3" presStyleCnt="5"/>
      <dgm:spPr/>
      <dgm:t>
        <a:bodyPr/>
        <a:lstStyle/>
        <a:p>
          <a:endParaRPr lang="en-US"/>
        </a:p>
      </dgm:t>
    </dgm:pt>
    <dgm:pt modelId="{72150339-E81D-4BF8-A34E-19F9AF32870A}" type="pres">
      <dgm:prSet presAssocID="{98D51787-786C-4750-AAA9-9396B7782BFF}" presName="vert1" presStyleCnt="0"/>
      <dgm:spPr/>
    </dgm:pt>
    <dgm:pt modelId="{2BA9FE76-D02A-46A8-B108-73E231F9016A}" type="pres">
      <dgm:prSet presAssocID="{CAF1FCCE-0475-4D66-8ACF-B93DBA6CEFB5}" presName="thickLine" presStyleLbl="alignNode1" presStyleIdx="4" presStyleCnt="5"/>
      <dgm:spPr/>
    </dgm:pt>
    <dgm:pt modelId="{9F67E31A-8A60-4EFE-A2DC-8BDAA5A363EF}" type="pres">
      <dgm:prSet presAssocID="{CAF1FCCE-0475-4D66-8ACF-B93DBA6CEFB5}" presName="horz1" presStyleCnt="0"/>
      <dgm:spPr/>
    </dgm:pt>
    <dgm:pt modelId="{C76BAAD8-3DAA-4C3B-8C0C-8E7AE45DEC30}" type="pres">
      <dgm:prSet presAssocID="{CAF1FCCE-0475-4D66-8ACF-B93DBA6CEFB5}" presName="tx1" presStyleLbl="revTx" presStyleIdx="4" presStyleCnt="5"/>
      <dgm:spPr/>
      <dgm:t>
        <a:bodyPr/>
        <a:lstStyle/>
        <a:p>
          <a:endParaRPr lang="en-US"/>
        </a:p>
      </dgm:t>
    </dgm:pt>
    <dgm:pt modelId="{346D6F26-AC6E-4A0D-8AB8-AFD008BDDA7F}" type="pres">
      <dgm:prSet presAssocID="{CAF1FCCE-0475-4D66-8ACF-B93DBA6CEFB5}" presName="vert1" presStyleCnt="0"/>
      <dgm:spPr/>
    </dgm:pt>
  </dgm:ptLst>
  <dgm:cxnLst>
    <dgm:cxn modelId="{60AA20EE-9A72-424A-A6B4-2AF37ACEB2F9}" type="presOf" srcId="{BFECC90D-6AEB-489F-BDFB-3E917BCF2510}" destId="{1991BB13-A9DE-46A3-A1D3-78FC1C9A433A}" srcOrd="0" destOrd="0" presId="urn:microsoft.com/office/officeart/2008/layout/LinedList"/>
    <dgm:cxn modelId="{D301C30C-C092-4B7F-89AE-270B38B245B0}" srcId="{C56061F7-0956-44FC-B5E7-611A0571FD18}" destId="{47068E66-4C8C-499A-BE0A-2587E5D41CFC}" srcOrd="0" destOrd="0" parTransId="{C9F89524-F176-4B2D-86F8-78504C9DD69D}" sibTransId="{57821CDB-923B-4B0D-875C-01C2F67FC4C3}"/>
    <dgm:cxn modelId="{7F6ADD32-083C-4F4C-AFE3-73D4F3B654F4}" type="presOf" srcId="{E516BA39-15BA-41B5-88FA-DE0960C7CF4A}" destId="{306D2EF4-B870-4E84-8C19-CFF58B8D8CB6}" srcOrd="0" destOrd="0" presId="urn:microsoft.com/office/officeart/2008/layout/LinedList"/>
    <dgm:cxn modelId="{FC63AA20-D985-4C66-A5EC-F9FD9831791A}" srcId="{C56061F7-0956-44FC-B5E7-611A0571FD18}" destId="{E516BA39-15BA-41B5-88FA-DE0960C7CF4A}" srcOrd="1" destOrd="0" parTransId="{0E1147FF-1439-49C5-BADC-419D71C7CC24}" sibTransId="{CEAC417E-E87B-4E86-8DC7-2815FB096552}"/>
    <dgm:cxn modelId="{24CD0CE7-1C0B-40C7-9488-8BC2F5F6B236}" srcId="{C56061F7-0956-44FC-B5E7-611A0571FD18}" destId="{98D51787-786C-4750-AAA9-9396B7782BFF}" srcOrd="3" destOrd="0" parTransId="{EEDE997F-576B-447F-B681-263B7E3AD73E}" sibTransId="{C84251A5-9235-4155-B91A-57A3DD10CF5A}"/>
    <dgm:cxn modelId="{9F388B5B-7ACA-46CC-B518-8B14F607C395}" type="presOf" srcId="{98D51787-786C-4750-AAA9-9396B7782BFF}" destId="{AE95A95F-FF1F-4265-81AB-DB681D3E96A6}" srcOrd="0" destOrd="0" presId="urn:microsoft.com/office/officeart/2008/layout/LinedList"/>
    <dgm:cxn modelId="{833F6CFA-0F64-479C-AFCE-0967A582A1B6}" srcId="{C56061F7-0956-44FC-B5E7-611A0571FD18}" destId="{CAF1FCCE-0475-4D66-8ACF-B93DBA6CEFB5}" srcOrd="4" destOrd="0" parTransId="{5583B383-6CAF-41DE-854E-AFA4753D5FA5}" sibTransId="{0EB37D6C-77AC-40A7-84DC-4F9933D3634E}"/>
    <dgm:cxn modelId="{B4A322BF-707A-4FFE-BABC-DEA374FBD666}" type="presOf" srcId="{C56061F7-0956-44FC-B5E7-611A0571FD18}" destId="{D0F65C76-0B58-4F7E-9CAF-B49E1A7861F4}" srcOrd="0" destOrd="0" presId="urn:microsoft.com/office/officeart/2008/layout/LinedList"/>
    <dgm:cxn modelId="{70BD8C96-9942-4174-84B1-96A1F15E29F1}" type="presOf" srcId="{CAF1FCCE-0475-4D66-8ACF-B93DBA6CEFB5}" destId="{C76BAAD8-3DAA-4C3B-8C0C-8E7AE45DEC30}" srcOrd="0" destOrd="0" presId="urn:microsoft.com/office/officeart/2008/layout/LinedList"/>
    <dgm:cxn modelId="{C24BD5A1-2811-4468-A078-FFC4A7888BA2}" type="presOf" srcId="{47068E66-4C8C-499A-BE0A-2587E5D41CFC}" destId="{95B11CA6-8AA8-4B2D-BC9A-B152A29AD94A}" srcOrd="0" destOrd="0" presId="urn:microsoft.com/office/officeart/2008/layout/LinedList"/>
    <dgm:cxn modelId="{8BDC68B0-C2C0-426C-AC79-F02270F50ACB}" srcId="{C56061F7-0956-44FC-B5E7-611A0571FD18}" destId="{BFECC90D-6AEB-489F-BDFB-3E917BCF2510}" srcOrd="2" destOrd="0" parTransId="{4776B310-40F1-4031-A46B-ACCB2A12932A}" sibTransId="{D617429F-2F68-485B-AD07-ABC3309C7C99}"/>
    <dgm:cxn modelId="{2E5D7BC7-F08B-47E2-A84D-BA04263485CB}" type="presParOf" srcId="{D0F65C76-0B58-4F7E-9CAF-B49E1A7861F4}" destId="{D75AEA2E-8F41-4E64-9B81-19D742DA8373}" srcOrd="0" destOrd="0" presId="urn:microsoft.com/office/officeart/2008/layout/LinedList"/>
    <dgm:cxn modelId="{C01DB6B2-0DCC-45C2-BEE5-34487A3FD011}" type="presParOf" srcId="{D0F65C76-0B58-4F7E-9CAF-B49E1A7861F4}" destId="{8C043BD6-E1EC-4163-B8A8-AC67D1F5A901}" srcOrd="1" destOrd="0" presId="urn:microsoft.com/office/officeart/2008/layout/LinedList"/>
    <dgm:cxn modelId="{0F730BDC-7BFE-41DC-8772-59682DF2BD93}" type="presParOf" srcId="{8C043BD6-E1EC-4163-B8A8-AC67D1F5A901}" destId="{95B11CA6-8AA8-4B2D-BC9A-B152A29AD94A}" srcOrd="0" destOrd="0" presId="urn:microsoft.com/office/officeart/2008/layout/LinedList"/>
    <dgm:cxn modelId="{EE715CE2-7BFA-4CB7-8E66-0C35EB61E66E}" type="presParOf" srcId="{8C043BD6-E1EC-4163-B8A8-AC67D1F5A901}" destId="{26F8F7A7-E2C6-4EE4-B572-91F823037A84}" srcOrd="1" destOrd="0" presId="urn:microsoft.com/office/officeart/2008/layout/LinedList"/>
    <dgm:cxn modelId="{71399938-F74B-4923-A13A-EEB6621D2903}" type="presParOf" srcId="{D0F65C76-0B58-4F7E-9CAF-B49E1A7861F4}" destId="{773D7F36-5CA4-4487-ABB2-0B511398BD85}" srcOrd="2" destOrd="0" presId="urn:microsoft.com/office/officeart/2008/layout/LinedList"/>
    <dgm:cxn modelId="{441782BF-D670-4494-8274-5901CE527C36}" type="presParOf" srcId="{D0F65C76-0B58-4F7E-9CAF-B49E1A7861F4}" destId="{2890D295-1013-4C7C-B872-6F0CDEA56506}" srcOrd="3" destOrd="0" presId="urn:microsoft.com/office/officeart/2008/layout/LinedList"/>
    <dgm:cxn modelId="{430D17E3-94A5-4088-A27E-DEC65A2FE044}" type="presParOf" srcId="{2890D295-1013-4C7C-B872-6F0CDEA56506}" destId="{306D2EF4-B870-4E84-8C19-CFF58B8D8CB6}" srcOrd="0" destOrd="0" presId="urn:microsoft.com/office/officeart/2008/layout/LinedList"/>
    <dgm:cxn modelId="{26A702E0-C066-4620-A399-033C3544EA84}" type="presParOf" srcId="{2890D295-1013-4C7C-B872-6F0CDEA56506}" destId="{4607CE50-A5FD-4FE4-AAE6-3AC90E325E99}" srcOrd="1" destOrd="0" presId="urn:microsoft.com/office/officeart/2008/layout/LinedList"/>
    <dgm:cxn modelId="{7572408F-8F5B-4569-A50C-CCF332ACF420}" type="presParOf" srcId="{D0F65C76-0B58-4F7E-9CAF-B49E1A7861F4}" destId="{CB8E0BC7-CFC6-4446-8CFF-2CA688C9B311}" srcOrd="4" destOrd="0" presId="urn:microsoft.com/office/officeart/2008/layout/LinedList"/>
    <dgm:cxn modelId="{AE01A2ED-A371-462D-8EA1-366BC0356D6B}" type="presParOf" srcId="{D0F65C76-0B58-4F7E-9CAF-B49E1A7861F4}" destId="{ACE3CC59-34F3-4FF7-95F3-D86EE172537E}" srcOrd="5" destOrd="0" presId="urn:microsoft.com/office/officeart/2008/layout/LinedList"/>
    <dgm:cxn modelId="{54C3657C-32DF-474F-84FD-62678249E6B0}" type="presParOf" srcId="{ACE3CC59-34F3-4FF7-95F3-D86EE172537E}" destId="{1991BB13-A9DE-46A3-A1D3-78FC1C9A433A}" srcOrd="0" destOrd="0" presId="urn:microsoft.com/office/officeart/2008/layout/LinedList"/>
    <dgm:cxn modelId="{73C1815A-C08C-4EC4-B6CF-1063AF78EEAD}" type="presParOf" srcId="{ACE3CC59-34F3-4FF7-95F3-D86EE172537E}" destId="{1A12A0BD-79B4-41E0-8799-6DF5759A0685}" srcOrd="1" destOrd="0" presId="urn:microsoft.com/office/officeart/2008/layout/LinedList"/>
    <dgm:cxn modelId="{875FAC19-31BF-42E4-9EB3-0F30DEC06527}" type="presParOf" srcId="{D0F65C76-0B58-4F7E-9CAF-B49E1A7861F4}" destId="{D73C948D-D12C-44B5-B9B7-4CC873954B7C}" srcOrd="6" destOrd="0" presId="urn:microsoft.com/office/officeart/2008/layout/LinedList"/>
    <dgm:cxn modelId="{F4D54976-37E6-45D7-AC07-3654C3AE8E5A}" type="presParOf" srcId="{D0F65C76-0B58-4F7E-9CAF-B49E1A7861F4}" destId="{46CBAE57-4550-4464-BC99-D40192DD90D8}" srcOrd="7" destOrd="0" presId="urn:microsoft.com/office/officeart/2008/layout/LinedList"/>
    <dgm:cxn modelId="{3DA861F9-6E5C-4C40-AF53-31CE1BFF69B9}" type="presParOf" srcId="{46CBAE57-4550-4464-BC99-D40192DD90D8}" destId="{AE95A95F-FF1F-4265-81AB-DB681D3E96A6}" srcOrd="0" destOrd="0" presId="urn:microsoft.com/office/officeart/2008/layout/LinedList"/>
    <dgm:cxn modelId="{F0678411-2C69-40D6-8D7B-ACC315476A24}" type="presParOf" srcId="{46CBAE57-4550-4464-BC99-D40192DD90D8}" destId="{72150339-E81D-4BF8-A34E-19F9AF32870A}" srcOrd="1" destOrd="0" presId="urn:microsoft.com/office/officeart/2008/layout/LinedList"/>
    <dgm:cxn modelId="{6E3376E7-B2B9-40BF-B706-96F1BA33A5B3}" type="presParOf" srcId="{D0F65C76-0B58-4F7E-9CAF-B49E1A7861F4}" destId="{2BA9FE76-D02A-46A8-B108-73E231F9016A}" srcOrd="8" destOrd="0" presId="urn:microsoft.com/office/officeart/2008/layout/LinedList"/>
    <dgm:cxn modelId="{FB2006EC-E1CC-4740-8C42-53C337EEDD92}" type="presParOf" srcId="{D0F65C76-0B58-4F7E-9CAF-B49E1A7861F4}" destId="{9F67E31A-8A60-4EFE-A2DC-8BDAA5A363EF}" srcOrd="9" destOrd="0" presId="urn:microsoft.com/office/officeart/2008/layout/LinedList"/>
    <dgm:cxn modelId="{33826EB4-87AC-465B-B639-99D66D5BF438}" type="presParOf" srcId="{9F67E31A-8A60-4EFE-A2DC-8BDAA5A363EF}" destId="{C76BAAD8-3DAA-4C3B-8C0C-8E7AE45DEC30}" srcOrd="0" destOrd="0" presId="urn:microsoft.com/office/officeart/2008/layout/LinedList"/>
    <dgm:cxn modelId="{BE4AD5B6-ADF8-4567-9FFB-0672803D82FE}" type="presParOf" srcId="{9F67E31A-8A60-4EFE-A2DC-8BDAA5A363EF}" destId="{346D6F26-AC6E-4A0D-8AB8-AFD008BDDA7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0743A6-C071-4DED-8DD1-6751BF892E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066D61-0BCE-4FBD-A123-7DB91AF379C8}">
      <dgm:prSet/>
      <dgm:spPr/>
      <dgm:t>
        <a:bodyPr/>
        <a:lstStyle/>
        <a:p>
          <a:r>
            <a:rPr lang="en-US" b="1" dirty="0"/>
            <a:t>Districts must ensure that providers have appropriate qualifications to deliver Medicaid services</a:t>
          </a:r>
        </a:p>
      </dgm:t>
    </dgm:pt>
    <dgm:pt modelId="{7A3C1E69-F248-4BE9-B9DC-937EDBF1E396}" type="parTrans" cxnId="{0D67C7DF-82EB-41F5-B3FC-0DB867AFC432}">
      <dgm:prSet/>
      <dgm:spPr/>
      <dgm:t>
        <a:bodyPr/>
        <a:lstStyle/>
        <a:p>
          <a:endParaRPr lang="en-US"/>
        </a:p>
      </dgm:t>
    </dgm:pt>
    <dgm:pt modelId="{B9C542A6-DC90-42A9-BC17-D95A00F454E9}" type="sibTrans" cxnId="{0D67C7DF-82EB-41F5-B3FC-0DB867AFC432}">
      <dgm:prSet/>
      <dgm:spPr/>
      <dgm:t>
        <a:bodyPr/>
        <a:lstStyle/>
        <a:p>
          <a:endParaRPr lang="en-US"/>
        </a:p>
      </dgm:t>
    </dgm:pt>
    <dgm:pt modelId="{5BE33558-4D04-42D6-B50B-7C05DCEE7C26}">
      <dgm:prSet/>
      <dgm:spPr/>
      <dgm:t>
        <a:bodyPr/>
        <a:lstStyle/>
        <a:p>
          <a:r>
            <a:rPr lang="en-US" dirty="0"/>
            <a:t>State Plan Amendment indicates services and providers eligible for reimbursement</a:t>
          </a:r>
        </a:p>
      </dgm:t>
    </dgm:pt>
    <dgm:pt modelId="{8A69F8B6-7FD4-4877-B771-0E99B9E16C19}" type="parTrans" cxnId="{D40DC4AA-CA1E-44DF-92A0-23D919599DFA}">
      <dgm:prSet/>
      <dgm:spPr/>
      <dgm:t>
        <a:bodyPr/>
        <a:lstStyle/>
        <a:p>
          <a:endParaRPr lang="en-US"/>
        </a:p>
      </dgm:t>
    </dgm:pt>
    <dgm:pt modelId="{6F031F83-F0A2-4CEC-9D5D-96909D721FB9}" type="sibTrans" cxnId="{D40DC4AA-CA1E-44DF-92A0-23D919599DFA}">
      <dgm:prSet/>
      <dgm:spPr/>
      <dgm:t>
        <a:bodyPr/>
        <a:lstStyle/>
        <a:p>
          <a:endParaRPr lang="en-US"/>
        </a:p>
      </dgm:t>
    </dgm:pt>
    <dgm:pt modelId="{21701069-5E3A-4113-805C-E52B788144EC}">
      <dgm:prSet/>
      <dgm:spPr/>
      <dgm:t>
        <a:bodyPr/>
        <a:lstStyle/>
        <a:p>
          <a:r>
            <a:rPr lang="en-US" b="1" dirty="0"/>
            <a:t>Districts must ensure school-based services are delivered by providers with an NPI</a:t>
          </a:r>
          <a:endParaRPr lang="en-US" dirty="0"/>
        </a:p>
      </dgm:t>
    </dgm:pt>
    <dgm:pt modelId="{2CE76943-1B0D-4418-A5C1-4223755E1F86}" type="parTrans" cxnId="{EA30DCFA-946C-45EE-B47B-5A1637D7F324}">
      <dgm:prSet/>
      <dgm:spPr/>
      <dgm:t>
        <a:bodyPr/>
        <a:lstStyle/>
        <a:p>
          <a:endParaRPr lang="en-US"/>
        </a:p>
      </dgm:t>
    </dgm:pt>
    <dgm:pt modelId="{6CEFA733-F8DA-44DB-A296-017071B69C6D}" type="sibTrans" cxnId="{EA30DCFA-946C-45EE-B47B-5A1637D7F324}">
      <dgm:prSet/>
      <dgm:spPr/>
      <dgm:t>
        <a:bodyPr/>
        <a:lstStyle/>
        <a:p>
          <a:endParaRPr lang="en-US"/>
        </a:p>
      </dgm:t>
    </dgm:pt>
    <dgm:pt modelId="{34F9F50C-3135-4396-A801-ED18CA25F193}">
      <dgm:prSet/>
      <dgm:spPr/>
      <dgm:t>
        <a:bodyPr/>
        <a:lstStyle/>
        <a:p>
          <a:r>
            <a:rPr lang="en-US" dirty="0"/>
            <a:t>Qualified Providers</a:t>
          </a:r>
        </a:p>
      </dgm:t>
    </dgm:pt>
    <dgm:pt modelId="{BD9000B4-4300-4B87-A159-B848303F503B}" type="parTrans" cxnId="{53C50999-4E96-44D7-9AD2-F062C90B0F87}">
      <dgm:prSet/>
      <dgm:spPr/>
      <dgm:t>
        <a:bodyPr/>
        <a:lstStyle/>
        <a:p>
          <a:endParaRPr lang="en-US"/>
        </a:p>
      </dgm:t>
    </dgm:pt>
    <dgm:pt modelId="{BCC5B257-96AE-4B0B-B459-7A21D1C66883}" type="sibTrans" cxnId="{53C50999-4E96-44D7-9AD2-F062C90B0F87}">
      <dgm:prSet/>
      <dgm:spPr/>
      <dgm:t>
        <a:bodyPr/>
        <a:lstStyle/>
        <a:p>
          <a:endParaRPr lang="en-US"/>
        </a:p>
      </dgm:t>
    </dgm:pt>
    <dgm:pt modelId="{064AC014-91FA-4B00-9973-91BFD776A942}">
      <dgm:prSet/>
      <dgm:spPr/>
      <dgm:t>
        <a:bodyPr/>
        <a:lstStyle/>
        <a:p>
          <a:r>
            <a:rPr lang="en-US" dirty="0"/>
            <a:t>National Provider Identifier (NPI)</a:t>
          </a:r>
        </a:p>
      </dgm:t>
    </dgm:pt>
    <dgm:pt modelId="{418A4163-70BB-4F5D-9895-179262F81545}" type="parTrans" cxnId="{AA79C3F0-662E-4B91-8298-6DF243F4204B}">
      <dgm:prSet/>
      <dgm:spPr/>
      <dgm:t>
        <a:bodyPr/>
        <a:lstStyle/>
        <a:p>
          <a:endParaRPr lang="en-US"/>
        </a:p>
      </dgm:t>
    </dgm:pt>
    <dgm:pt modelId="{73579B83-FE39-4E9B-B3BD-596246106B6D}" type="sibTrans" cxnId="{AA79C3F0-662E-4B91-8298-6DF243F4204B}">
      <dgm:prSet/>
      <dgm:spPr/>
      <dgm:t>
        <a:bodyPr/>
        <a:lstStyle/>
        <a:p>
          <a:endParaRPr lang="en-US"/>
        </a:p>
      </dgm:t>
    </dgm:pt>
    <dgm:pt modelId="{22B22F73-6A75-455B-A260-891F5159F500}">
      <dgm:prSet/>
      <dgm:spPr/>
      <dgm:t>
        <a:bodyPr/>
        <a:lstStyle/>
        <a:p>
          <a:r>
            <a:rPr lang="en-US" dirty="0"/>
            <a:t>NPIs are required by Medicaid for all providers that bill services</a:t>
          </a:r>
          <a:endParaRPr lang="en-US" b="1" dirty="0"/>
        </a:p>
      </dgm:t>
    </dgm:pt>
    <dgm:pt modelId="{8C6AFD49-8D11-4E73-97C9-44D5E1AB1979}" type="parTrans" cxnId="{1BD618C2-CCEF-46D8-984F-A02B297DF959}">
      <dgm:prSet/>
      <dgm:spPr/>
      <dgm:t>
        <a:bodyPr/>
        <a:lstStyle/>
        <a:p>
          <a:endParaRPr lang="en-US"/>
        </a:p>
      </dgm:t>
    </dgm:pt>
    <dgm:pt modelId="{6F4E11F5-87FF-4D83-93E1-69F215BDD215}" type="sibTrans" cxnId="{1BD618C2-CCEF-46D8-984F-A02B297DF959}">
      <dgm:prSet/>
      <dgm:spPr/>
      <dgm:t>
        <a:bodyPr/>
        <a:lstStyle/>
        <a:p>
          <a:endParaRPr lang="en-US"/>
        </a:p>
      </dgm:t>
    </dgm:pt>
    <dgm:pt modelId="{37F1DFCE-7DCE-4E1E-9579-378DA69CFCFC}">
      <dgm:prSet/>
      <dgm:spPr/>
      <dgm:t>
        <a:bodyPr/>
        <a:lstStyle/>
        <a:p>
          <a:r>
            <a:rPr lang="en-US" dirty="0"/>
            <a:t>To continue to deliver services, some current providers may need to apply for an NPI</a:t>
          </a:r>
          <a:endParaRPr lang="en-US" b="1" dirty="0"/>
        </a:p>
      </dgm:t>
    </dgm:pt>
    <dgm:pt modelId="{588C156F-3390-4E6D-8529-9F22AA80ABC4}" type="parTrans" cxnId="{ED3C1A14-CAB8-49E8-89FC-79C4FB93DABE}">
      <dgm:prSet/>
      <dgm:spPr/>
      <dgm:t>
        <a:bodyPr/>
        <a:lstStyle/>
        <a:p>
          <a:endParaRPr lang="en-US"/>
        </a:p>
      </dgm:t>
    </dgm:pt>
    <dgm:pt modelId="{2B17175A-9B2E-4FD3-86E1-D77D6B7E4F2B}" type="sibTrans" cxnId="{ED3C1A14-CAB8-49E8-89FC-79C4FB93DABE}">
      <dgm:prSet/>
      <dgm:spPr/>
      <dgm:t>
        <a:bodyPr/>
        <a:lstStyle/>
        <a:p>
          <a:endParaRPr lang="en-US"/>
        </a:p>
      </dgm:t>
    </dgm:pt>
    <dgm:pt modelId="{3BEAD645-14DE-4727-A000-7E50408B536B}" type="pres">
      <dgm:prSet presAssocID="{C20743A6-C071-4DED-8DD1-6751BF892E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A4066-279E-4BBA-967F-2833F12689B4}" type="pres">
      <dgm:prSet presAssocID="{34F9F50C-3135-4396-A801-ED18CA25F193}" presName="composite" presStyleCnt="0"/>
      <dgm:spPr/>
    </dgm:pt>
    <dgm:pt modelId="{D222A292-6536-4260-9CFC-04A66CEC3BB9}" type="pres">
      <dgm:prSet presAssocID="{34F9F50C-3135-4396-A801-ED18CA25F1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1E072-A991-4729-8D42-EDC04688032B}" type="pres">
      <dgm:prSet presAssocID="{34F9F50C-3135-4396-A801-ED18CA25F1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88939-B2C3-4ECD-9201-38BB5FD1BED7}" type="pres">
      <dgm:prSet presAssocID="{BCC5B257-96AE-4B0B-B459-7A21D1C66883}" presName="space" presStyleCnt="0"/>
      <dgm:spPr/>
    </dgm:pt>
    <dgm:pt modelId="{FECF4E93-CB7F-4EB2-871B-C0EC6A39B93A}" type="pres">
      <dgm:prSet presAssocID="{064AC014-91FA-4B00-9973-91BFD776A942}" presName="composite" presStyleCnt="0"/>
      <dgm:spPr/>
    </dgm:pt>
    <dgm:pt modelId="{ECF08129-FEB9-48C2-9668-1070239E14EA}" type="pres">
      <dgm:prSet presAssocID="{064AC014-91FA-4B00-9973-91BFD776A94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AF4C6-75A1-4AF8-BC58-66432F300AB4}" type="pres">
      <dgm:prSet presAssocID="{064AC014-91FA-4B00-9973-91BFD776A94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441706-A3DC-499C-A392-216A1AD55F32}" type="presOf" srcId="{5BE33558-4D04-42D6-B50B-7C05DCEE7C26}" destId="{AC01E072-A991-4729-8D42-EDC04688032B}" srcOrd="0" destOrd="1" presId="urn:microsoft.com/office/officeart/2005/8/layout/hList1"/>
    <dgm:cxn modelId="{0D67C7DF-82EB-41F5-B3FC-0DB867AFC432}" srcId="{34F9F50C-3135-4396-A801-ED18CA25F193}" destId="{DD066D61-0BCE-4FBD-A123-7DB91AF379C8}" srcOrd="0" destOrd="0" parTransId="{7A3C1E69-F248-4BE9-B9DC-937EDBF1E396}" sibTransId="{B9C542A6-DC90-42A9-BC17-D95A00F454E9}"/>
    <dgm:cxn modelId="{32F85FD3-1817-408D-A429-63AD564AC705}" type="presOf" srcId="{21701069-5E3A-4113-805C-E52B788144EC}" destId="{2D1AF4C6-75A1-4AF8-BC58-66432F300AB4}" srcOrd="0" destOrd="0" presId="urn:microsoft.com/office/officeart/2005/8/layout/hList1"/>
    <dgm:cxn modelId="{AA79C3F0-662E-4B91-8298-6DF243F4204B}" srcId="{C20743A6-C071-4DED-8DD1-6751BF892ECC}" destId="{064AC014-91FA-4B00-9973-91BFD776A942}" srcOrd="1" destOrd="0" parTransId="{418A4163-70BB-4F5D-9895-179262F81545}" sibTransId="{73579B83-FE39-4E9B-B3BD-596246106B6D}"/>
    <dgm:cxn modelId="{4578A25C-D51A-4778-9D85-041966135D5F}" type="presOf" srcId="{37F1DFCE-7DCE-4E1E-9579-378DA69CFCFC}" destId="{2D1AF4C6-75A1-4AF8-BC58-66432F300AB4}" srcOrd="0" destOrd="2" presId="urn:microsoft.com/office/officeart/2005/8/layout/hList1"/>
    <dgm:cxn modelId="{09991B36-84CD-4E5D-A368-369AAB760259}" type="presOf" srcId="{34F9F50C-3135-4396-A801-ED18CA25F193}" destId="{D222A292-6536-4260-9CFC-04A66CEC3BB9}" srcOrd="0" destOrd="0" presId="urn:microsoft.com/office/officeart/2005/8/layout/hList1"/>
    <dgm:cxn modelId="{35561F57-EA98-424D-8E3D-EDBD3212ABD2}" type="presOf" srcId="{064AC014-91FA-4B00-9973-91BFD776A942}" destId="{ECF08129-FEB9-48C2-9668-1070239E14EA}" srcOrd="0" destOrd="0" presId="urn:microsoft.com/office/officeart/2005/8/layout/hList1"/>
    <dgm:cxn modelId="{ED3C1A14-CAB8-49E8-89FC-79C4FB93DABE}" srcId="{064AC014-91FA-4B00-9973-91BFD776A942}" destId="{37F1DFCE-7DCE-4E1E-9579-378DA69CFCFC}" srcOrd="2" destOrd="0" parTransId="{588C156F-3390-4E6D-8529-9F22AA80ABC4}" sibTransId="{2B17175A-9B2E-4FD3-86E1-D77D6B7E4F2B}"/>
    <dgm:cxn modelId="{EA30DCFA-946C-45EE-B47B-5A1637D7F324}" srcId="{064AC014-91FA-4B00-9973-91BFD776A942}" destId="{21701069-5E3A-4113-805C-E52B788144EC}" srcOrd="0" destOrd="0" parTransId="{2CE76943-1B0D-4418-A5C1-4223755E1F86}" sibTransId="{6CEFA733-F8DA-44DB-A296-017071B69C6D}"/>
    <dgm:cxn modelId="{D40DC4AA-CA1E-44DF-92A0-23D919599DFA}" srcId="{34F9F50C-3135-4396-A801-ED18CA25F193}" destId="{5BE33558-4D04-42D6-B50B-7C05DCEE7C26}" srcOrd="1" destOrd="0" parTransId="{8A69F8B6-7FD4-4877-B771-0E99B9E16C19}" sibTransId="{6F031F83-F0A2-4CEC-9D5D-96909D721FB9}"/>
    <dgm:cxn modelId="{CF9160D3-E497-45D3-BACC-C85994B128B3}" type="presOf" srcId="{C20743A6-C071-4DED-8DD1-6751BF892ECC}" destId="{3BEAD645-14DE-4727-A000-7E50408B536B}" srcOrd="0" destOrd="0" presId="urn:microsoft.com/office/officeart/2005/8/layout/hList1"/>
    <dgm:cxn modelId="{E94D9250-5E7E-44FB-A559-B10EC4253453}" type="presOf" srcId="{22B22F73-6A75-455B-A260-891F5159F500}" destId="{2D1AF4C6-75A1-4AF8-BC58-66432F300AB4}" srcOrd="0" destOrd="1" presId="urn:microsoft.com/office/officeart/2005/8/layout/hList1"/>
    <dgm:cxn modelId="{1BD618C2-CCEF-46D8-984F-A02B297DF959}" srcId="{064AC014-91FA-4B00-9973-91BFD776A942}" destId="{22B22F73-6A75-455B-A260-891F5159F500}" srcOrd="1" destOrd="0" parTransId="{8C6AFD49-8D11-4E73-97C9-44D5E1AB1979}" sibTransId="{6F4E11F5-87FF-4D83-93E1-69F215BDD215}"/>
    <dgm:cxn modelId="{53C50999-4E96-44D7-9AD2-F062C90B0F87}" srcId="{C20743A6-C071-4DED-8DD1-6751BF892ECC}" destId="{34F9F50C-3135-4396-A801-ED18CA25F193}" srcOrd="0" destOrd="0" parTransId="{BD9000B4-4300-4B87-A159-B848303F503B}" sibTransId="{BCC5B257-96AE-4B0B-B459-7A21D1C66883}"/>
    <dgm:cxn modelId="{BEB0DE7F-B047-43CC-80A9-C93ED5AA6771}" type="presOf" srcId="{DD066D61-0BCE-4FBD-A123-7DB91AF379C8}" destId="{AC01E072-A991-4729-8D42-EDC04688032B}" srcOrd="0" destOrd="0" presId="urn:microsoft.com/office/officeart/2005/8/layout/hList1"/>
    <dgm:cxn modelId="{317B677E-D122-4795-96E4-E003308556A5}" type="presParOf" srcId="{3BEAD645-14DE-4727-A000-7E50408B536B}" destId="{1F2A4066-279E-4BBA-967F-2833F12689B4}" srcOrd="0" destOrd="0" presId="urn:microsoft.com/office/officeart/2005/8/layout/hList1"/>
    <dgm:cxn modelId="{0A048851-8110-4E01-8CBE-C50EA22FF242}" type="presParOf" srcId="{1F2A4066-279E-4BBA-967F-2833F12689B4}" destId="{D222A292-6536-4260-9CFC-04A66CEC3BB9}" srcOrd="0" destOrd="0" presId="urn:microsoft.com/office/officeart/2005/8/layout/hList1"/>
    <dgm:cxn modelId="{619D985D-D8D2-4028-B2A3-F78F41068842}" type="presParOf" srcId="{1F2A4066-279E-4BBA-967F-2833F12689B4}" destId="{AC01E072-A991-4729-8D42-EDC04688032B}" srcOrd="1" destOrd="0" presId="urn:microsoft.com/office/officeart/2005/8/layout/hList1"/>
    <dgm:cxn modelId="{0F5C1DF5-C98E-49AF-ABD0-2BF3B7D32A25}" type="presParOf" srcId="{3BEAD645-14DE-4727-A000-7E50408B536B}" destId="{87C88939-B2C3-4ECD-9201-38BB5FD1BED7}" srcOrd="1" destOrd="0" presId="urn:microsoft.com/office/officeart/2005/8/layout/hList1"/>
    <dgm:cxn modelId="{EB8C13A2-3F51-496B-9733-9020300074F3}" type="presParOf" srcId="{3BEAD645-14DE-4727-A000-7E50408B536B}" destId="{FECF4E93-CB7F-4EB2-871B-C0EC6A39B93A}" srcOrd="2" destOrd="0" presId="urn:microsoft.com/office/officeart/2005/8/layout/hList1"/>
    <dgm:cxn modelId="{6CF7E514-4462-43A2-AA01-4731A07BF506}" type="presParOf" srcId="{FECF4E93-CB7F-4EB2-871B-C0EC6A39B93A}" destId="{ECF08129-FEB9-48C2-9668-1070239E14EA}" srcOrd="0" destOrd="0" presId="urn:microsoft.com/office/officeart/2005/8/layout/hList1"/>
    <dgm:cxn modelId="{5FC7904E-CE27-4312-9BA3-8CA1C6F2C3A5}" type="presParOf" srcId="{FECF4E93-CB7F-4EB2-871B-C0EC6A39B93A}" destId="{2D1AF4C6-75A1-4AF8-BC58-66432F300A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C9861-3EA1-4F24-A11F-B6083BC58802}">
      <dsp:nvSpPr>
        <dsp:cNvPr id="0" name=""/>
        <dsp:cNvSpPr/>
      </dsp:nvSpPr>
      <dsp:spPr>
        <a:xfrm>
          <a:off x="0" y="283393"/>
          <a:ext cx="2825743" cy="1695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1998: Medicaid began providing reimbursement for some school-based services</a:t>
          </a:r>
        </a:p>
      </dsp:txBody>
      <dsp:txXfrm>
        <a:off x="0" y="283393"/>
        <a:ext cx="2825743" cy="1695446"/>
      </dsp:txXfrm>
    </dsp:sp>
    <dsp:sp modelId="{140D1A7C-A520-47CC-9430-7884DCE0DBA9}">
      <dsp:nvSpPr>
        <dsp:cNvPr id="0" name=""/>
        <dsp:cNvSpPr/>
      </dsp:nvSpPr>
      <dsp:spPr>
        <a:xfrm>
          <a:off x="3108318" y="283393"/>
          <a:ext cx="2825743" cy="1695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2014: Medicaid expanded services covered for Medicaid eligible students</a:t>
          </a:r>
        </a:p>
      </dsp:txBody>
      <dsp:txXfrm>
        <a:off x="3108318" y="283393"/>
        <a:ext cx="2825743" cy="1695446"/>
      </dsp:txXfrm>
    </dsp:sp>
    <dsp:sp modelId="{F4EC4C10-2902-411A-AE79-BF480B45CB71}">
      <dsp:nvSpPr>
        <dsp:cNvPr id="0" name=""/>
        <dsp:cNvSpPr/>
      </dsp:nvSpPr>
      <dsp:spPr>
        <a:xfrm>
          <a:off x="6216636" y="283393"/>
          <a:ext cx="2825743" cy="1695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2021: Wyoming Legislature passed the Medicaid Billing for School-Based Services Act which authorizes school districts to bill for some school-based services for Medicaid eligible students</a:t>
          </a:r>
        </a:p>
      </dsp:txBody>
      <dsp:txXfrm>
        <a:off x="6216636" y="283393"/>
        <a:ext cx="2825743" cy="1695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74A35-E47D-4B75-A6C9-BB5020B5B52B}">
      <dsp:nvSpPr>
        <dsp:cNvPr id="0" name=""/>
        <dsp:cNvSpPr/>
      </dsp:nvSpPr>
      <dsp:spPr>
        <a:xfrm>
          <a:off x="0" y="32030"/>
          <a:ext cx="10515600" cy="582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Services can be eligible for Medicaid reimbursement if the following requirements are met:</a:t>
          </a:r>
        </a:p>
      </dsp:txBody>
      <dsp:txXfrm>
        <a:off x="28446" y="60476"/>
        <a:ext cx="10458708" cy="525833"/>
      </dsp:txXfrm>
    </dsp:sp>
    <dsp:sp modelId="{C0EF5B6C-C992-4CDC-B3BE-A4C8F6EAE2DD}">
      <dsp:nvSpPr>
        <dsp:cNvPr id="0" name=""/>
        <dsp:cNvSpPr/>
      </dsp:nvSpPr>
      <dsp:spPr>
        <a:xfrm>
          <a:off x="0" y="614755"/>
          <a:ext cx="10515600" cy="242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Student is eligible for Medicaid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Parental consent is provided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Services are included in the state plan or are available under Early Period Screening, Diagnosis, and Treatment (EPSDT)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Services are medically necessary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Third party liability (TPL) requirements are met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Student is enrolled in an Individualized Education Program (IEP) or Individualized Family Service (IFSP)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Federal and state regulations are followed (including provider certification)</a:t>
          </a:r>
        </a:p>
      </dsp:txBody>
      <dsp:txXfrm>
        <a:off x="0" y="614755"/>
        <a:ext cx="10515600" cy="2421900"/>
      </dsp:txXfrm>
    </dsp:sp>
    <dsp:sp modelId="{396F6EB4-BC69-41F6-84AB-A4CF44D8DDC1}">
      <dsp:nvSpPr>
        <dsp:cNvPr id="0" name=""/>
        <dsp:cNvSpPr/>
      </dsp:nvSpPr>
      <dsp:spPr>
        <a:xfrm>
          <a:off x="0" y="3036655"/>
          <a:ext cx="10515600" cy="676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Schools can bill Medicaid for:</a:t>
          </a:r>
        </a:p>
      </dsp:txBody>
      <dsp:txXfrm>
        <a:off x="33028" y="3069683"/>
        <a:ext cx="10449544" cy="610521"/>
      </dsp:txXfrm>
    </dsp:sp>
    <dsp:sp modelId="{77C358DE-D44C-4D82-8651-436D52BD070E}">
      <dsp:nvSpPr>
        <dsp:cNvPr id="0" name=""/>
        <dsp:cNvSpPr/>
      </dsp:nvSpPr>
      <dsp:spPr>
        <a:xfrm>
          <a:off x="0" y="3713232"/>
          <a:ext cx="10515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Eligible medical and health related services for Medicaid eligible students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dirty="0"/>
            <a:t>Services can include: physical therapy, occupational and speech therapy, psychological counseling, nursing, and specialized transportation services</a:t>
          </a:r>
        </a:p>
      </dsp:txBody>
      <dsp:txXfrm>
        <a:off x="0" y="3713232"/>
        <a:ext cx="1051560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0F754-5C34-4434-8B92-60614C8EDB6D}">
      <dsp:nvSpPr>
        <dsp:cNvPr id="0" name=""/>
        <dsp:cNvSpPr/>
      </dsp:nvSpPr>
      <dsp:spPr>
        <a:xfrm>
          <a:off x="4988" y="1845206"/>
          <a:ext cx="793556" cy="79355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87DA3-6661-43E9-AC5D-76F373E04DB7}">
      <dsp:nvSpPr>
        <dsp:cNvPr id="0" name=""/>
        <dsp:cNvSpPr/>
      </dsp:nvSpPr>
      <dsp:spPr>
        <a:xfrm>
          <a:off x="84344" y="1924562"/>
          <a:ext cx="634845" cy="634845"/>
        </a:xfrm>
        <a:prstGeom prst="pie">
          <a:avLst>
            <a:gd name="adj1" fmla="val 1404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A31AC-8702-4F9C-8BE0-F55E2F6AF9DD}">
      <dsp:nvSpPr>
        <dsp:cNvPr id="0" name=""/>
        <dsp:cNvSpPr/>
      </dsp:nvSpPr>
      <dsp:spPr>
        <a:xfrm rot="16200000">
          <a:off x="-907600" y="3630708"/>
          <a:ext cx="2301313" cy="47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1" kern="1200" dirty="0"/>
            <a:t>Submitted –  Fall 2021</a:t>
          </a:r>
        </a:p>
      </dsp:txBody>
      <dsp:txXfrm>
        <a:off x="-907600" y="3630708"/>
        <a:ext cx="2301313" cy="476133"/>
      </dsp:txXfrm>
    </dsp:sp>
    <dsp:sp modelId="{53525116-D056-4B11-8981-473EC8AA9402}">
      <dsp:nvSpPr>
        <dsp:cNvPr id="0" name=""/>
        <dsp:cNvSpPr/>
      </dsp:nvSpPr>
      <dsp:spPr>
        <a:xfrm>
          <a:off x="560478" y="1845206"/>
          <a:ext cx="1587112" cy="317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Legislative Report:</a:t>
          </a:r>
          <a:r>
            <a:rPr lang="en-US" sz="1500" kern="1200" dirty="0"/>
            <a:t>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Report to legislature indicates the implementation activities and pending actions by state entities / Departments</a:t>
          </a:r>
        </a:p>
      </dsp:txBody>
      <dsp:txXfrm>
        <a:off x="560478" y="1845206"/>
        <a:ext cx="1587112" cy="3174225"/>
      </dsp:txXfrm>
    </dsp:sp>
    <dsp:sp modelId="{BE7241B6-0816-4856-8F45-F11AD3B5F889}">
      <dsp:nvSpPr>
        <dsp:cNvPr id="0" name=""/>
        <dsp:cNvSpPr/>
      </dsp:nvSpPr>
      <dsp:spPr>
        <a:xfrm>
          <a:off x="2376298" y="1845206"/>
          <a:ext cx="793556" cy="79355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DF717-E386-4896-840F-C7DDED1A9308}">
      <dsp:nvSpPr>
        <dsp:cNvPr id="0" name=""/>
        <dsp:cNvSpPr/>
      </dsp:nvSpPr>
      <dsp:spPr>
        <a:xfrm>
          <a:off x="2455654" y="1924562"/>
          <a:ext cx="634845" cy="634845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7E2B3-D9BA-4B00-B901-EAD0322C5BAA}">
      <dsp:nvSpPr>
        <dsp:cNvPr id="0" name=""/>
        <dsp:cNvSpPr/>
      </dsp:nvSpPr>
      <dsp:spPr>
        <a:xfrm rot="16200000">
          <a:off x="1463708" y="3630708"/>
          <a:ext cx="2301313" cy="47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/>
            <a:t>Submitted – Fall 2021</a:t>
          </a:r>
        </a:p>
      </dsp:txBody>
      <dsp:txXfrm>
        <a:off x="1463708" y="3630708"/>
        <a:ext cx="2301313" cy="476133"/>
      </dsp:txXfrm>
    </dsp:sp>
    <dsp:sp modelId="{08D231CF-DEC7-49C9-A6FB-87E09B385162}">
      <dsp:nvSpPr>
        <dsp:cNvPr id="0" name=""/>
        <dsp:cNvSpPr/>
      </dsp:nvSpPr>
      <dsp:spPr>
        <a:xfrm>
          <a:off x="2931787" y="1845206"/>
          <a:ext cx="1587112" cy="317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State Plan Amendment:</a:t>
          </a:r>
          <a:r>
            <a:rPr lang="en-US" sz="1500" kern="1200" dirty="0"/>
            <a:t>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Medicaid amendment for implementation of School-Based Services, including identification of services eligible for reimbursement. </a:t>
          </a:r>
          <a:r>
            <a:rPr lang="en-US" sz="1500" i="1" kern="1200" dirty="0"/>
            <a:t>CMS </a:t>
          </a:r>
          <a:r>
            <a:rPr lang="en-US" sz="1500" i="1" kern="1200" dirty="0" smtClean="0"/>
            <a:t>approved the SPA on 7/19/22.</a:t>
          </a:r>
          <a:endParaRPr lang="en-US" sz="1500" i="1" kern="1200" dirty="0"/>
        </a:p>
      </dsp:txBody>
      <dsp:txXfrm>
        <a:off x="2931787" y="1845206"/>
        <a:ext cx="1587112" cy="3174225"/>
      </dsp:txXfrm>
    </dsp:sp>
    <dsp:sp modelId="{E022CEA0-AA70-45F9-8345-E4C043D9A4AF}">
      <dsp:nvSpPr>
        <dsp:cNvPr id="0" name=""/>
        <dsp:cNvSpPr/>
      </dsp:nvSpPr>
      <dsp:spPr>
        <a:xfrm>
          <a:off x="4747608" y="1845206"/>
          <a:ext cx="793556" cy="79355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0B434-413D-4E9F-8567-74DD285238FC}">
      <dsp:nvSpPr>
        <dsp:cNvPr id="0" name=""/>
        <dsp:cNvSpPr/>
      </dsp:nvSpPr>
      <dsp:spPr>
        <a:xfrm>
          <a:off x="4826963" y="1924562"/>
          <a:ext cx="634845" cy="634845"/>
        </a:xfrm>
        <a:prstGeom prst="pie">
          <a:avLst>
            <a:gd name="adj1" fmla="val 972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04F65-37B2-436C-B7F0-990500CBE744}">
      <dsp:nvSpPr>
        <dsp:cNvPr id="0" name=""/>
        <dsp:cNvSpPr/>
      </dsp:nvSpPr>
      <dsp:spPr>
        <a:xfrm rot="16200000">
          <a:off x="3835018" y="3630708"/>
          <a:ext cx="2301313" cy="47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1" kern="1200" dirty="0"/>
            <a:t>Ongoing – Fall 2021 through Spring 2022</a:t>
          </a:r>
        </a:p>
      </dsp:txBody>
      <dsp:txXfrm>
        <a:off x="3835018" y="3630708"/>
        <a:ext cx="2301313" cy="476133"/>
      </dsp:txXfrm>
    </dsp:sp>
    <dsp:sp modelId="{99D87661-70A5-4B33-A20D-622C44D1CE61}">
      <dsp:nvSpPr>
        <dsp:cNvPr id="0" name=""/>
        <dsp:cNvSpPr/>
      </dsp:nvSpPr>
      <dsp:spPr>
        <a:xfrm>
          <a:off x="5303097" y="1845206"/>
          <a:ext cx="1587112" cy="317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Stakeholder Engagement: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Ongoing process engaging all levels of stakeholders, discussing implementation and </a:t>
          </a:r>
          <a:r>
            <a:rPr lang="en-US" sz="1500" i="1" kern="1200" dirty="0"/>
            <a:t>soliciting feedback,</a:t>
          </a:r>
          <a:r>
            <a:rPr lang="en-US" sz="1500" i="0" kern="1200" dirty="0"/>
            <a:t> including advisory and pilot groups</a:t>
          </a:r>
        </a:p>
      </dsp:txBody>
      <dsp:txXfrm>
        <a:off x="5303097" y="1845206"/>
        <a:ext cx="1587112" cy="3174225"/>
      </dsp:txXfrm>
    </dsp:sp>
    <dsp:sp modelId="{DCD38C32-4913-4457-8C42-46757A71738D}">
      <dsp:nvSpPr>
        <dsp:cNvPr id="0" name=""/>
        <dsp:cNvSpPr/>
      </dsp:nvSpPr>
      <dsp:spPr>
        <a:xfrm>
          <a:off x="7118917" y="1845206"/>
          <a:ext cx="793556" cy="79355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D9595-A13A-4376-A44B-E8DD55A471BC}">
      <dsp:nvSpPr>
        <dsp:cNvPr id="0" name=""/>
        <dsp:cNvSpPr/>
      </dsp:nvSpPr>
      <dsp:spPr>
        <a:xfrm>
          <a:off x="7198273" y="1924562"/>
          <a:ext cx="634845" cy="634845"/>
        </a:xfrm>
        <a:prstGeom prst="pie">
          <a:avLst>
            <a:gd name="adj1" fmla="val 756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CBE0C-6C11-4800-A297-DDCAF7C7E0F4}">
      <dsp:nvSpPr>
        <dsp:cNvPr id="0" name=""/>
        <dsp:cNvSpPr/>
      </dsp:nvSpPr>
      <dsp:spPr>
        <a:xfrm rot="16200000">
          <a:off x="6206327" y="3630708"/>
          <a:ext cx="2301313" cy="47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/>
            <a:t>In Progress – Winter 2021 through Spring 2022</a:t>
          </a:r>
        </a:p>
      </dsp:txBody>
      <dsp:txXfrm>
        <a:off x="6206327" y="3630708"/>
        <a:ext cx="2301313" cy="476133"/>
      </dsp:txXfrm>
    </dsp:sp>
    <dsp:sp modelId="{B82239D4-87A4-4ED5-A102-00D5035B289C}">
      <dsp:nvSpPr>
        <dsp:cNvPr id="0" name=""/>
        <dsp:cNvSpPr/>
      </dsp:nvSpPr>
      <dsp:spPr>
        <a:xfrm>
          <a:off x="7674406" y="1845206"/>
          <a:ext cx="1587112" cy="317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Fiscal Intermediary Implementation of SBS Reimbursement: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Identified participating school districts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Provide school district support to ensure technical systems can collect SBS information and initiate billing service</a:t>
          </a:r>
        </a:p>
      </dsp:txBody>
      <dsp:txXfrm>
        <a:off x="7674406" y="1845206"/>
        <a:ext cx="1587112" cy="3174225"/>
      </dsp:txXfrm>
    </dsp:sp>
    <dsp:sp modelId="{1BF51AE6-D419-4661-872A-B169A54D2B08}">
      <dsp:nvSpPr>
        <dsp:cNvPr id="0" name=""/>
        <dsp:cNvSpPr/>
      </dsp:nvSpPr>
      <dsp:spPr>
        <a:xfrm>
          <a:off x="9490227" y="1845206"/>
          <a:ext cx="793556" cy="79355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81764-5D4E-4B8E-A031-208B02403E09}">
      <dsp:nvSpPr>
        <dsp:cNvPr id="0" name=""/>
        <dsp:cNvSpPr/>
      </dsp:nvSpPr>
      <dsp:spPr>
        <a:xfrm>
          <a:off x="9569582" y="1924562"/>
          <a:ext cx="634845" cy="6348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B2B80-0640-468A-B1F0-4B033DE66EC4}">
      <dsp:nvSpPr>
        <dsp:cNvPr id="0" name=""/>
        <dsp:cNvSpPr/>
      </dsp:nvSpPr>
      <dsp:spPr>
        <a:xfrm rot="16200000">
          <a:off x="8577637" y="3630708"/>
          <a:ext cx="2301313" cy="47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/>
            <a:t>In Progress –  April – June 2022</a:t>
          </a:r>
        </a:p>
      </dsp:txBody>
      <dsp:txXfrm>
        <a:off x="8577637" y="3630708"/>
        <a:ext cx="2301313" cy="476133"/>
      </dsp:txXfrm>
    </dsp:sp>
    <dsp:sp modelId="{87C45043-A4BF-4F78-98C4-DCAA26F80411}">
      <dsp:nvSpPr>
        <dsp:cNvPr id="0" name=""/>
        <dsp:cNvSpPr/>
      </dsp:nvSpPr>
      <dsp:spPr>
        <a:xfrm>
          <a:off x="10045716" y="1845206"/>
          <a:ext cx="1587112" cy="317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Provider Training and Program Implementation: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School district training on program and processes and available resources to districts who plan to participate in the first year</a:t>
          </a:r>
        </a:p>
      </dsp:txBody>
      <dsp:txXfrm>
        <a:off x="10045716" y="1845206"/>
        <a:ext cx="1587112" cy="3174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AEA2E-8F41-4E64-9B81-19D742DA8373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11CA6-8AA8-4B2D-BC9A-B152A29AD94A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Allows school districts to bill Medicaid for school-based services</a:t>
          </a:r>
        </a:p>
      </dsp:txBody>
      <dsp:txXfrm>
        <a:off x="0" y="531"/>
        <a:ext cx="10515600" cy="870055"/>
      </dsp:txXfrm>
    </dsp:sp>
    <dsp:sp modelId="{773D7F36-5CA4-4487-ABB2-0B511398BD85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D2EF4-B870-4E84-8C19-CFF58B8D8CB6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Potential for State cost savings by claiming federal match on allowed services </a:t>
          </a:r>
        </a:p>
      </dsp:txBody>
      <dsp:txXfrm>
        <a:off x="0" y="870586"/>
        <a:ext cx="10515600" cy="870055"/>
      </dsp:txXfrm>
    </dsp:sp>
    <dsp:sp modelId="{CB8E0BC7-CFC6-4446-8CFF-2CA688C9B311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1BB13-A9DE-46A3-A1D3-78FC1C9A433A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Enables the state to repurpose state and local funds to the School Foundation Program Account</a:t>
          </a:r>
        </a:p>
      </dsp:txBody>
      <dsp:txXfrm>
        <a:off x="0" y="1740641"/>
        <a:ext cx="10515600" cy="870055"/>
      </dsp:txXfrm>
    </dsp:sp>
    <dsp:sp modelId="{D73C948D-D12C-44B5-B9B7-4CC873954B7C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5A95F-FF1F-4265-81AB-DB681D3E96A6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Funds are delivered to all schools / districts based on allowable services provided to students</a:t>
          </a:r>
        </a:p>
      </dsp:txBody>
      <dsp:txXfrm>
        <a:off x="0" y="2610696"/>
        <a:ext cx="10515600" cy="870055"/>
      </dsp:txXfrm>
    </dsp:sp>
    <dsp:sp modelId="{3BB05D00-DD29-4921-BBD2-159B7BA60CA2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672D1-A36E-4F67-9782-B098EEF2F05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0" y="3480751"/>
        <a:ext cx="10515600" cy="8700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AEA2E-8F41-4E64-9B81-19D742DA8373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11CA6-8AA8-4B2D-BC9A-B152A29AD94A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Schools will deliver the same services to students</a:t>
          </a:r>
        </a:p>
      </dsp:txBody>
      <dsp:txXfrm>
        <a:off x="0" y="531"/>
        <a:ext cx="10515600" cy="870055"/>
      </dsp:txXfrm>
    </dsp:sp>
    <dsp:sp modelId="{773D7F36-5CA4-4487-ABB2-0B511398BD85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D2EF4-B870-4E84-8C19-CFF58B8D8CB6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Schools’ responsibility will continue to be the maintenance of care delivery </a:t>
          </a:r>
        </a:p>
      </dsp:txBody>
      <dsp:txXfrm>
        <a:off x="0" y="870586"/>
        <a:ext cx="10515600" cy="870055"/>
      </dsp:txXfrm>
    </dsp:sp>
    <dsp:sp modelId="{CB8E0BC7-CFC6-4446-8CFF-2CA688C9B311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1BB13-A9DE-46A3-A1D3-78FC1C9A433A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With integration of the districts billing systems, districts should have a streamlined billing process</a:t>
          </a:r>
        </a:p>
      </dsp:txBody>
      <dsp:txXfrm>
        <a:off x="0" y="1740641"/>
        <a:ext cx="10515600" cy="870055"/>
      </dsp:txXfrm>
    </dsp:sp>
    <dsp:sp modelId="{D73C948D-D12C-44B5-B9B7-4CC873954B7C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5A95F-FF1F-4265-81AB-DB681D3E96A6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Parent/student involvement is only required through the parental consent form and through the IEP/IFSP</a:t>
          </a:r>
        </a:p>
      </dsp:txBody>
      <dsp:txXfrm>
        <a:off x="0" y="2610696"/>
        <a:ext cx="10515600" cy="870055"/>
      </dsp:txXfrm>
    </dsp:sp>
    <dsp:sp modelId="{2BA9FE76-D02A-46A8-B108-73E231F9016A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BAAD8-3DAA-4C3B-8C0C-8E7AE45DEC30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Delivery of services will not be disrupted </a:t>
          </a:r>
        </a:p>
      </dsp:txBody>
      <dsp:txXfrm>
        <a:off x="0" y="3480751"/>
        <a:ext cx="10515600" cy="8700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E90C1-66F5-49E1-8D84-B39EB34E205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0A72A-3D6B-4792-84F8-50B49FFCDF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9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0A72A-3D6B-4792-84F8-50B49FFCDF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4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Have copy of consent form ready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0A72A-3D6B-4792-84F8-50B49FFCDFF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0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2012-1B38-4CC1-B7E6-48E851E99371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2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0F22-61E9-4583-BBEA-333D260A7738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2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AF3A-070D-4C79-8CDB-C40F23466482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3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306A5F74-19FF-46D6-A68E-584E3C80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57200"/>
            <a:ext cx="11277599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xmlns="" id="{13A89924-9D28-4878-8118-BDCDFE1CE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4F043486-FE7C-43AD-88F9-95C9C36E5C6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solidFill>
            <a:srgbClr val="93D5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aa-ET" sz="1800"/>
          </a:p>
        </p:txBody>
      </p:sp>
    </p:spTree>
    <p:extLst>
      <p:ext uri="{BB962C8B-B14F-4D97-AF65-F5344CB8AC3E}">
        <p14:creationId xmlns:p14="http://schemas.microsoft.com/office/powerpoint/2010/main" val="93057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55FB-67A9-4AE5-A0A9-2455A8DB3015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6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C53B-D8B4-4542-9E66-EE1520F34CA7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E677-E0FA-4173-98A4-6D4F6D9B8F57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6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C3A2-22A4-4359-8F45-28FB96FB5594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1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D5A-221E-4856-8742-3B96A25FD36A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6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ECD8-F741-4824-85B1-F5670AF0430A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6437-C783-4595-B505-33111209936F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2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075D-35D9-498D-8246-904EC27852D3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4968-C343-45D1-875A-273FF21BFE29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4CBE-FEAD-4C46-AD76-96E49AC1E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jpe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hyperlink" Target="Medicaid%20Parental%20Consent_Draft_WY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ealth.wyo.gov/healthcarefin/medicaid/school-based-servi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Regulations-and-Guidance/Administrative-Simplification/NationalProvIdentStand/apply" TargetMode="External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ealth.wyo.gov/healthcarefin/medicaid/school-based-servi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.wyo.gov/healthcarefin/medicaid/school-based-services/" TargetMode="External"/><Relationship Id="rId5" Type="http://schemas.openxmlformats.org/officeDocument/2006/relationships/image" Target="../media/image14.png"/><Relationship Id="rId4" Type="http://schemas.openxmlformats.org/officeDocument/2006/relationships/hyperlink" Target="mailto:justin.browning1@wyo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546D215-D876-4FE1-9CCC-B2DB50739E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3627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en-US" altLang="en-US" sz="4400" b="1" dirty="0">
                <a:solidFill>
                  <a:srgbClr val="77370B"/>
                </a:solidFill>
              </a:rPr>
              <a:t>Wyoming School-Based Services (SBS)</a:t>
            </a:r>
            <a:endParaRPr lang="en-US" sz="4400" b="1" dirty="0">
              <a:solidFill>
                <a:srgbClr val="77370B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C198B8-B261-4193-8F98-4F03EC53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D3AD962-D942-4125-ABD2-53BD8DDDBB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61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A415CCED-5374-4168-ABC2-FE6E364D82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74842" y="19361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Benefits of School-Based Services Program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Funding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86FA4A7-74C0-41C9-A99E-09DF9276AA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7986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077DAE6-BCF7-4131-B630-6237A6D9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E20DCBA-BE5B-4C29-BFC6-9D7848D01C4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6BA148A2-BEA3-4097-B7FC-514C483B0D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1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Flow of Funds and Reimbursement</a:t>
            </a:r>
          </a:p>
        </p:txBody>
      </p:sp>
      <p:pic>
        <p:nvPicPr>
          <p:cNvPr id="16" name="Graphic 15" descr="Dollar with solid fill">
            <a:extLst>
              <a:ext uri="{FF2B5EF4-FFF2-40B4-BE49-F238E27FC236}">
                <a16:creationId xmlns:a16="http://schemas.microsoft.com/office/drawing/2014/main" xmlns="" id="{BDB80108-1A79-4CF5-BF5E-457E3D5EC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9511" y="1704750"/>
            <a:ext cx="713342" cy="713342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2ACCA6A2-5150-4F55-92D7-EADC3F3A22A9}"/>
              </a:ext>
            </a:extLst>
          </p:cNvPr>
          <p:cNvSpPr/>
          <p:nvPr/>
        </p:nvSpPr>
        <p:spPr>
          <a:xfrm>
            <a:off x="6362300" y="4294834"/>
            <a:ext cx="2826576" cy="1587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11EBABEE-B7E3-4250-A50C-6209C9212A6A}"/>
              </a:ext>
            </a:extLst>
          </p:cNvPr>
          <p:cNvSpPr/>
          <p:nvPr/>
        </p:nvSpPr>
        <p:spPr>
          <a:xfrm>
            <a:off x="8236874" y="3260037"/>
            <a:ext cx="2718025" cy="8882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457D2004-E612-43C0-9937-68CEACB26EB1}"/>
              </a:ext>
            </a:extLst>
          </p:cNvPr>
          <p:cNvSpPr/>
          <p:nvPr/>
        </p:nvSpPr>
        <p:spPr>
          <a:xfrm>
            <a:off x="4801439" y="3241741"/>
            <a:ext cx="2718025" cy="7763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Schoolhouse with solid fill">
            <a:extLst>
              <a:ext uri="{FF2B5EF4-FFF2-40B4-BE49-F238E27FC236}">
                <a16:creationId xmlns:a16="http://schemas.microsoft.com/office/drawing/2014/main" xmlns="" id="{B6FEC4A3-B312-4E7C-8951-2D54446C4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28252" y="1565661"/>
            <a:ext cx="1698434" cy="1698434"/>
          </a:xfrm>
          <a:prstGeom prst="rect">
            <a:avLst/>
          </a:prstGeom>
        </p:spPr>
      </p:pic>
      <p:pic>
        <p:nvPicPr>
          <p:cNvPr id="8" name="Graphic 7" descr="Children with solid fill">
            <a:extLst>
              <a:ext uri="{FF2B5EF4-FFF2-40B4-BE49-F238E27FC236}">
                <a16:creationId xmlns:a16="http://schemas.microsoft.com/office/drawing/2014/main" xmlns="" id="{A44EB066-F190-41FF-9D81-9060630A55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948719" y="2267069"/>
            <a:ext cx="914400" cy="914400"/>
          </a:xfrm>
          <a:prstGeom prst="rect">
            <a:avLst/>
          </a:prstGeom>
        </p:spPr>
      </p:pic>
      <p:pic>
        <p:nvPicPr>
          <p:cNvPr id="9" name="Graphic 8" descr="Greek Temple outline">
            <a:extLst>
              <a:ext uri="{FF2B5EF4-FFF2-40B4-BE49-F238E27FC236}">
                <a16:creationId xmlns:a16="http://schemas.microsoft.com/office/drawing/2014/main" xmlns="" id="{332C6E0B-672A-4E79-B3EA-4D61198519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697688" y="1697865"/>
            <a:ext cx="1698434" cy="1698434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82A6A0F8-2BBB-4FE6-90A4-75D86E5BFEC6}"/>
              </a:ext>
            </a:extLst>
          </p:cNvPr>
          <p:cNvSpPr/>
          <p:nvPr/>
        </p:nvSpPr>
        <p:spPr>
          <a:xfrm>
            <a:off x="7472975" y="2832599"/>
            <a:ext cx="1002535" cy="280933"/>
          </a:xfrm>
          <a:prstGeom prst="rightArrow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2" name="Graphic 11" descr="Shredder with solid fill">
            <a:extLst>
              <a:ext uri="{FF2B5EF4-FFF2-40B4-BE49-F238E27FC236}">
                <a16:creationId xmlns:a16="http://schemas.microsoft.com/office/drawing/2014/main" xmlns="" id="{64180586-7D9D-46C0-A0C4-4A4B78956B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276032" y="1644614"/>
            <a:ext cx="1698434" cy="16984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22F832E-CEE1-43BD-81E8-7053AF3194F5}"/>
              </a:ext>
            </a:extLst>
          </p:cNvPr>
          <p:cNvSpPr txBox="1"/>
          <p:nvPr/>
        </p:nvSpPr>
        <p:spPr>
          <a:xfrm>
            <a:off x="4872564" y="3298976"/>
            <a:ext cx="2500829" cy="6417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600" dirty="0"/>
              <a:t>Districts provide documentation of services delivered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D82776C8-F97B-441A-8771-E083DF0525EA}"/>
              </a:ext>
            </a:extLst>
          </p:cNvPr>
          <p:cNvSpPr/>
          <p:nvPr/>
        </p:nvSpPr>
        <p:spPr>
          <a:xfrm>
            <a:off x="4276255" y="2832599"/>
            <a:ext cx="1002535" cy="280933"/>
          </a:xfrm>
          <a:prstGeom prst="rightArrow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153171E-68E2-4730-AF7C-D4D2136F0DCC}"/>
              </a:ext>
            </a:extLst>
          </p:cNvPr>
          <p:cNvSpPr txBox="1"/>
          <p:nvPr/>
        </p:nvSpPr>
        <p:spPr>
          <a:xfrm>
            <a:off x="8291959" y="3360238"/>
            <a:ext cx="2638581" cy="6417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600" dirty="0"/>
              <a:t>Claims gets sent to Wyoming Medicaid for Reimbursement* </a:t>
            </a: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xmlns="" id="{76515744-4D39-474B-AE25-EB854995926C}"/>
              </a:ext>
            </a:extLst>
          </p:cNvPr>
          <p:cNvSpPr/>
          <p:nvPr/>
        </p:nvSpPr>
        <p:spPr>
          <a:xfrm rot="10800000">
            <a:off x="4872564" y="4576377"/>
            <a:ext cx="5452360" cy="1742960"/>
          </a:xfrm>
          <a:prstGeom prst="curvedDownArrow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90117A2-FB07-48E9-9F61-C3289D3E9D8A}"/>
              </a:ext>
            </a:extLst>
          </p:cNvPr>
          <p:cNvSpPr txBox="1"/>
          <p:nvPr/>
        </p:nvSpPr>
        <p:spPr>
          <a:xfrm>
            <a:off x="6376162" y="4415543"/>
            <a:ext cx="2826576" cy="6703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600" dirty="0"/>
              <a:t>Wyoming Medicaid reimburses School Districts for services delivered and School Districts remit funds to the Department of Education School Foundation Program Account</a:t>
            </a:r>
          </a:p>
        </p:txBody>
      </p:sp>
      <p:pic>
        <p:nvPicPr>
          <p:cNvPr id="19" name="Graphic 18" descr="Dollar with solid fill">
            <a:extLst>
              <a:ext uri="{FF2B5EF4-FFF2-40B4-BE49-F238E27FC236}">
                <a16:creationId xmlns:a16="http://schemas.microsoft.com/office/drawing/2014/main" xmlns="" id="{4A753F15-6F62-4BAE-890E-D4A5E6F2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373393" y="6002585"/>
            <a:ext cx="565723" cy="565723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D6164F77-1F2A-4233-A0C0-D722ED9BDDDC}"/>
              </a:ext>
            </a:extLst>
          </p:cNvPr>
          <p:cNvSpPr/>
          <p:nvPr/>
        </p:nvSpPr>
        <p:spPr>
          <a:xfrm>
            <a:off x="1228252" y="3242062"/>
            <a:ext cx="2718025" cy="16356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C934EE0-D286-4AE8-BB0C-94D5789242A1}"/>
              </a:ext>
            </a:extLst>
          </p:cNvPr>
          <p:cNvSpPr txBox="1"/>
          <p:nvPr/>
        </p:nvSpPr>
        <p:spPr>
          <a:xfrm>
            <a:off x="1366058" y="3288593"/>
            <a:ext cx="2442411" cy="7530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600" dirty="0"/>
              <a:t>Care is delivered to beneficiaries in the school setting. State pays for allowable services when provided by a Wyoming Medicaid Provider.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3ECE59E-DF0F-43EF-B510-D4A71A44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11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FBB3B21-6C30-4516-AD7F-19E43FF5DC96}"/>
              </a:ext>
            </a:extLst>
          </p:cNvPr>
          <p:cNvSpPr txBox="1"/>
          <p:nvPr/>
        </p:nvSpPr>
        <p:spPr>
          <a:xfrm>
            <a:off x="470285" y="6253138"/>
            <a:ext cx="1073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200" i="1" dirty="0"/>
              <a:t>*Documentation process will not change for districts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A60B69A2-2C43-41EE-9CC6-A20D20D4BD7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8901DC4A-1D30-4AF3-933A-C3AE15B4AE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7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Benefits of School-Based Services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School Practices Won’t Change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094867-60F6-4F04-954F-D74B6CF9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BE47EF3-5F04-4B78-B6A8-73E1D485D5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5F4AE8DE-6294-4778-8344-A33D391C61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xmlns="" id="{97649CBB-CDC1-4678-900F-D365DED54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892329"/>
              </p:ext>
            </p:extLst>
          </p:nvPr>
        </p:nvGraphicFramePr>
        <p:xfrm>
          <a:off x="838200" y="197986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014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6A7834-3019-42AE-A0DA-271235940E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0"/>
            <a:ext cx="12192000" cy="6891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School District Roles, Responsibilities &amp; Materials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A8AD05-8192-4FA7-B502-23594FA4CD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183822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EE7AF1-0E64-445F-BC52-0F3B3AA5E89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B9B0071C-3662-43E0-8AAD-A97304459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25278" y="320014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80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School District Roles &amp; Responsibilities 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Parental Consent Form</a:t>
            </a:r>
            <a:r>
              <a:rPr lang="en-US" sz="3600" b="1" dirty="0">
                <a:solidFill>
                  <a:srgbClr val="77370B"/>
                </a:solidFill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1678145"/>
            <a:ext cx="5621111" cy="489585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LEAs are responsible for distributing and collecting Parental Consent Forms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Forms are to be stored within LEA: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Some billing vendors used by districts have a field in their system to notate that a signed parental concert form is on file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Form should follow student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Communication and follow-up with parents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FAQ and Stakeholder Engagement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If parents opt out of program, students will still receive care, but districts cannot bill Medicaid for the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89" y="191066"/>
            <a:ext cx="1183822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7" descr="Text&#10;&#10;Description automatically generated">
            <a:hlinkClick r:id="rId4" action="ppaction://hlinkfile"/>
            <a:extLst>
              <a:ext uri="{FF2B5EF4-FFF2-40B4-BE49-F238E27FC236}">
                <a16:creationId xmlns:a16="http://schemas.microsoft.com/office/drawing/2014/main" xmlns="" id="{9373A5BD-F753-4863-9721-4271C46A6D6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04" r="5914" b="3217"/>
          <a:stretch/>
        </p:blipFill>
        <p:spPr>
          <a:xfrm>
            <a:off x="6616547" y="1391584"/>
            <a:ext cx="3988106" cy="532989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65ACDD-722A-4F8F-A6D1-F4C9A155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37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44243" cy="1325563"/>
          </a:xfrm>
        </p:spPr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Stakeholder Materials – Parental Consent Form Memo &amp; One-Pager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3955181" cy="4351338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Parental Consent documents include:</a:t>
            </a:r>
          </a:p>
          <a:p>
            <a:pPr lvl="1"/>
            <a:r>
              <a:rPr lang="en-US" sz="2000" dirty="0"/>
              <a:t>Memo (Administrators)</a:t>
            </a:r>
          </a:p>
          <a:p>
            <a:pPr lvl="1"/>
            <a:r>
              <a:rPr lang="en-US" sz="2000" dirty="0"/>
              <a:t>One-Pager (Parents) </a:t>
            </a:r>
          </a:p>
          <a:p>
            <a:pPr lvl="1"/>
            <a:r>
              <a:rPr lang="en-US" sz="2000" dirty="0"/>
              <a:t>Parental Consent Form</a:t>
            </a:r>
          </a:p>
          <a:p>
            <a:pPr lvl="0"/>
            <a:r>
              <a:rPr lang="en-US" sz="2400" dirty="0"/>
              <a:t>Distribution/Access:</a:t>
            </a:r>
          </a:p>
          <a:p>
            <a:pPr lvl="1"/>
            <a:r>
              <a:rPr lang="en-US" sz="2000" dirty="0"/>
              <a:t>Posted on SBS Website:</a:t>
            </a:r>
            <a:r>
              <a:rPr lang="fr-FR" sz="2000" dirty="0"/>
              <a:t> </a:t>
            </a:r>
            <a:r>
              <a:rPr lang="fr-FR" sz="2000" dirty="0">
                <a:hlinkClick r:id="rId2"/>
              </a:rPr>
              <a:t>https://health.wyo.gov/healthcarefin/medicaid/school-based-services/</a:t>
            </a:r>
            <a:r>
              <a:rPr lang="fr-FR" sz="2000" dirty="0"/>
              <a:t>  </a:t>
            </a:r>
            <a:endParaRPr lang="en-US" sz="2000" dirty="0"/>
          </a:p>
          <a:p>
            <a:pPr lvl="1"/>
            <a:r>
              <a:rPr lang="en-US" sz="2000" dirty="0"/>
              <a:t>Share with Districts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89632B-F1FD-4C01-8698-A4D7807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EC411F4-054A-43FE-8001-B4D2A617B88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9C4E81F2-703F-440E-B21F-AE1DE8A77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F1530DB-123D-4EE2-8E02-C828B3485F2A}"/>
              </a:ext>
            </a:extLst>
          </p:cNvPr>
          <p:cNvSpPr txBox="1"/>
          <p:nvPr/>
        </p:nvSpPr>
        <p:spPr>
          <a:xfrm>
            <a:off x="5019608" y="2112215"/>
            <a:ext cx="3465094" cy="1939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chemeClr val="accent5"/>
                </a:solidFill>
              </a:rPr>
              <a:t>Parental Consent  Memo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3A251A-057B-48FA-850E-9017DDCA82A4}"/>
              </a:ext>
            </a:extLst>
          </p:cNvPr>
          <p:cNvSpPr txBox="1"/>
          <p:nvPr/>
        </p:nvSpPr>
        <p:spPr>
          <a:xfrm>
            <a:off x="8397205" y="2112215"/>
            <a:ext cx="3465094" cy="1939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chemeClr val="accent5"/>
                </a:solidFill>
              </a:rPr>
              <a:t>Parental Consent One-Pager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2608D81-77C9-46CF-BE67-FB25D30C6FDB}"/>
              </a:ext>
            </a:extLst>
          </p:cNvPr>
          <p:cNvSpPr/>
          <p:nvPr/>
        </p:nvSpPr>
        <p:spPr>
          <a:xfrm>
            <a:off x="5103619" y="2385391"/>
            <a:ext cx="3250096" cy="3786809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01FB465-26A9-40F7-8312-606E50514BC8}"/>
              </a:ext>
            </a:extLst>
          </p:cNvPr>
          <p:cNvSpPr/>
          <p:nvPr/>
        </p:nvSpPr>
        <p:spPr>
          <a:xfrm>
            <a:off x="8484702" y="2385391"/>
            <a:ext cx="3250096" cy="378680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81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School District Roles &amp; Responsibilities 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Billing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2568"/>
          </a:xfrm>
        </p:spPr>
        <p:txBody>
          <a:bodyPr>
            <a:normAutofit/>
          </a:bodyPr>
          <a:lstStyle/>
          <a:p>
            <a:r>
              <a:rPr lang="en-US" dirty="0"/>
              <a:t>Billing system needs to be able to keep information on beneficiaries, parental consent, and document services delivered</a:t>
            </a:r>
          </a:p>
          <a:p>
            <a:r>
              <a:rPr lang="en-US" dirty="0"/>
              <a:t>LEAs can partner with vendors for billing functionality to submit Medicaid claims</a:t>
            </a:r>
          </a:p>
          <a:p>
            <a:r>
              <a:rPr lang="en-US" dirty="0"/>
              <a:t>LEAs will coordinate delivery of the services </a:t>
            </a:r>
          </a:p>
          <a:p>
            <a:r>
              <a:rPr lang="en-US" dirty="0"/>
              <a:t>LEAs must document delivery of services</a:t>
            </a:r>
          </a:p>
          <a:p>
            <a:pPr lvl="1"/>
            <a:r>
              <a:rPr lang="en-US" dirty="0"/>
              <a:t>All documentation must be available for federal audit and/or state review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89" y="191066"/>
            <a:ext cx="1183822" cy="16736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13ADDA-B739-4486-A569-DCE9FF41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E2C3C80-BCC2-4F4D-B0F3-5A49701A5651}"/>
              </a:ext>
            </a:extLst>
          </p:cNvPr>
          <p:cNvGrpSpPr/>
          <p:nvPr/>
        </p:nvGrpSpPr>
        <p:grpSpPr>
          <a:xfrm>
            <a:off x="2090480" y="5225540"/>
            <a:ext cx="8011040" cy="993416"/>
            <a:chOff x="585333" y="510"/>
            <a:chExt cx="8011040" cy="115293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FEB13A89-5FC3-4FAA-A82D-48ED7EDFB6A5}"/>
                </a:ext>
              </a:extLst>
            </p:cNvPr>
            <p:cNvSpPr/>
            <p:nvPr/>
          </p:nvSpPr>
          <p:spPr>
            <a:xfrm>
              <a:off x="585333" y="510"/>
              <a:ext cx="8011040" cy="115293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xmlns="" id="{AB46193C-A8DA-4959-A7B5-7836D0AC5613}"/>
                </a:ext>
              </a:extLst>
            </p:cNvPr>
            <p:cNvSpPr txBox="1"/>
            <p:nvPr/>
          </p:nvSpPr>
          <p:spPr>
            <a:xfrm>
              <a:off x="641615" y="56792"/>
              <a:ext cx="7898476" cy="10403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WDH and WDE will work with districts and vendors to support a seamless transition to Medicaid billing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3128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School District Roles &amp; Responsibilities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School Information Systems - Documentation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933778"/>
            <a:ext cx="10242755" cy="30419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Districts will use current school information systems to track students Medicaid eligibility and keep appropriate documentation  </a:t>
            </a:r>
          </a:p>
          <a:p>
            <a:pPr lvl="1"/>
            <a:r>
              <a:rPr lang="en-US" dirty="0"/>
              <a:t>Districts can utilize the benefit management system to verify Medicaid eligibility</a:t>
            </a:r>
          </a:p>
          <a:p>
            <a:pPr lvl="0"/>
            <a:r>
              <a:rPr lang="en-US" dirty="0"/>
              <a:t>All students who receive Medicaid services must have:</a:t>
            </a:r>
          </a:p>
          <a:p>
            <a:pPr lvl="1"/>
            <a:r>
              <a:rPr lang="en-US" dirty="0"/>
              <a:t>A documented IEP or IFSP describing need for services </a:t>
            </a:r>
          </a:p>
          <a:p>
            <a:pPr lvl="1"/>
            <a:r>
              <a:rPr lang="en-US" dirty="0"/>
              <a:t>Signed Parental Consent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89" y="191066"/>
            <a:ext cx="1183822" cy="16736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A38ED-4190-4993-A302-BAD47398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E27D519-ABC5-43F9-A1EA-DFE318FC6A33}"/>
              </a:ext>
            </a:extLst>
          </p:cNvPr>
          <p:cNvGrpSpPr/>
          <p:nvPr/>
        </p:nvGrpSpPr>
        <p:grpSpPr>
          <a:xfrm>
            <a:off x="2124561" y="5218807"/>
            <a:ext cx="7939236" cy="1025956"/>
            <a:chOff x="1252852" y="125152"/>
            <a:chExt cx="6546694" cy="105029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FCF85F4D-4957-4B8D-8132-E2B87218A86D}"/>
                </a:ext>
              </a:extLst>
            </p:cNvPr>
            <p:cNvSpPr/>
            <p:nvPr/>
          </p:nvSpPr>
          <p:spPr>
            <a:xfrm>
              <a:off x="1252852" y="125152"/>
              <a:ext cx="6546694" cy="10502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xmlns="" id="{AE6DDFDF-3052-4848-BF6A-2DABA8537888}"/>
                </a:ext>
              </a:extLst>
            </p:cNvPr>
            <p:cNvSpPr txBox="1"/>
            <p:nvPr/>
          </p:nvSpPr>
          <p:spPr>
            <a:xfrm>
              <a:off x="1304123" y="176423"/>
              <a:ext cx="6444152" cy="947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/>
              <a:r>
                <a:rPr lang="en-US" sz="2400" b="1" dirty="0"/>
                <a:t>WDH and WDE will work with districts and vendors to support school Medicaid documentation procedures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774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School District Roles &amp; Responsibilities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Qualified Providers and National Provider Identifiers</a:t>
            </a:r>
            <a:endParaRPr lang="en-US" sz="2100" b="1" dirty="0">
              <a:solidFill>
                <a:srgbClr val="77370B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D7AC96B-6964-48E7-9685-DB47EE383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870999"/>
              </p:ext>
            </p:extLst>
          </p:nvPr>
        </p:nvGraphicFramePr>
        <p:xfrm>
          <a:off x="838200" y="1929284"/>
          <a:ext cx="10515600" cy="409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89" y="191066"/>
            <a:ext cx="1183822" cy="16736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89BBD4-53FD-46F8-99BE-F4F1C84B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62C7353-EDF8-4CC4-93CF-AC70985C2658}"/>
              </a:ext>
            </a:extLst>
          </p:cNvPr>
          <p:cNvSpPr/>
          <p:nvPr/>
        </p:nvSpPr>
        <p:spPr>
          <a:xfrm>
            <a:off x="1537397" y="6045840"/>
            <a:ext cx="9113855" cy="6210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National Provider Identifier (NPI) Application: </a:t>
            </a:r>
            <a:r>
              <a:rPr lang="en-US" sz="2400" b="1" i="0" u="sng" dirty="0">
                <a:solidFill>
                  <a:srgbClr val="2C6C8A"/>
                </a:solidFill>
                <a:effectLst/>
                <a:latin typeface="Lato" panose="020F0502020204030203" pitchFamily="34" charset="0"/>
                <a:hlinkClick r:id="rId8"/>
              </a:rPr>
              <a:t>NPI Application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49118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Stakeholder Materials – NPI Document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4715577" cy="4351338"/>
          </a:xfrm>
        </p:spPr>
        <p:txBody>
          <a:bodyPr/>
          <a:lstStyle/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Document includes detail on NPIs, how to obtain an NPI, and who needs an NPI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NPI document available on WY SBS website: </a:t>
            </a:r>
            <a:r>
              <a:rPr lang="fr-FR" sz="2400" dirty="0">
                <a:hlinkClick r:id="rId2"/>
              </a:rPr>
              <a:t>https://health.wyo.gov/healthcarefin/medicaid/school-based-services/</a:t>
            </a:r>
            <a:r>
              <a:rPr lang="fr-FR" sz="2400" dirty="0"/>
              <a:t>  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89632B-F1FD-4C01-8698-A4D7807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EC411F4-054A-43FE-8001-B4D2A617B88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9C4E81F2-703F-440E-B21F-AE1DE8A77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8E2E1D4-24D5-4644-BF43-573EBB94DA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2903"/>
          <a:stretch/>
        </p:blipFill>
        <p:spPr>
          <a:xfrm>
            <a:off x="6283354" y="1950505"/>
            <a:ext cx="4380913" cy="466344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A2959B-6A31-436E-91BA-7142ABC58181}"/>
              </a:ext>
            </a:extLst>
          </p:cNvPr>
          <p:cNvSpPr txBox="1"/>
          <p:nvPr/>
        </p:nvSpPr>
        <p:spPr>
          <a:xfrm>
            <a:off x="8473641" y="6248820"/>
            <a:ext cx="2190626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1600" b="1" dirty="0"/>
              <a:t>NPI Document</a:t>
            </a:r>
            <a:r>
              <a:rPr lang="en-US" sz="1600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61327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Overview of School-Based Medicaid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Wyoming School-Based Medicaid Services</a:t>
            </a:r>
          </a:p>
          <a:p>
            <a:pPr marL="800100" lvl="1" indent="-342900"/>
            <a:r>
              <a:rPr lang="en-US" dirty="0"/>
              <a:t>Implementation Plan &amp; Timeline</a:t>
            </a:r>
          </a:p>
          <a:p>
            <a:pPr marL="342900" indent="-342900"/>
            <a:r>
              <a:rPr lang="en-US" dirty="0"/>
              <a:t>SBS Program Benefits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School District Roles, Responsibilities &amp; Materials </a:t>
            </a:r>
          </a:p>
          <a:p>
            <a:pPr marL="342900" indent="-342900"/>
            <a:r>
              <a:rPr lang="en-US" dirty="0"/>
              <a:t>Stakeholder Engagement Groups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Questions &amp; Resources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89632B-F1FD-4C01-8698-A4D7807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4411214-1F59-4650-AA17-5DCDFAF362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436" y="258267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F9FC44E0-887F-4BFA-A8AE-EE266E8E3B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520078" y="258267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96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F1EFA9-F883-41D1-B9E8-9D45ADA95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Stakeholder Engagement Groups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E3A6057-6E1C-4C54-86B9-D37A16766C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61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270F0CD5-7AD0-4316-B5B2-EBFFC048A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74842" y="19361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12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B065DD0-1759-4E66-8352-AF6B6773C9DD}"/>
              </a:ext>
            </a:extLst>
          </p:cNvPr>
          <p:cNvSpPr/>
          <p:nvPr/>
        </p:nvSpPr>
        <p:spPr>
          <a:xfrm>
            <a:off x="933450" y="2470944"/>
            <a:ext cx="4788572" cy="4021931"/>
          </a:xfrm>
          <a:prstGeom prst="roundRect">
            <a:avLst>
              <a:gd name="adj" fmla="val 664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28EED5CB-73C9-4FFA-8EC3-DB3B84C63B3F}"/>
              </a:ext>
            </a:extLst>
          </p:cNvPr>
          <p:cNvSpPr/>
          <p:nvPr/>
        </p:nvSpPr>
        <p:spPr>
          <a:xfrm>
            <a:off x="6280486" y="2443291"/>
            <a:ext cx="4978064" cy="4049584"/>
          </a:xfrm>
          <a:prstGeom prst="roundRect">
            <a:avLst>
              <a:gd name="adj" fmla="val 671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Stakeholder Groups: Advisory &amp; Pilot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00150" y="2642976"/>
            <a:ext cx="4217423" cy="4169907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Group of representatives made up Department of Education, Department of Health, School Districts, Providers, and other Stakeholders.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Group meets monthly to discuss SBS development and implementation, including processes and materials, and to discuss updates related to SBS.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</a:pPr>
            <a:r>
              <a:rPr lang="en-US" sz="1800" dirty="0">
                <a:solidFill>
                  <a:schemeClr val="bg1"/>
                </a:solidFill>
              </a:rPr>
              <a:t>WDH gathers feedback from the group to make updates, provide clarity, and support SBS implementation. </a:t>
            </a:r>
          </a:p>
          <a:p>
            <a:pPr marL="548640" lvl="3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lvl="2" indent="0">
              <a:lnSpc>
                <a:spcPct val="110000"/>
              </a:lnSpc>
              <a:spcBef>
                <a:spcPts val="300"/>
              </a:spcBef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89632B-F1FD-4C01-8698-A4D7807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EC411F4-054A-43FE-8001-B4D2A617B8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9C4E81F2-703F-440E-B21F-AE1DE8A77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18214F92-422F-4323-AAB6-9EBFD06E56D5}"/>
              </a:ext>
            </a:extLst>
          </p:cNvPr>
          <p:cNvSpPr txBox="1">
            <a:spLocks/>
          </p:cNvSpPr>
          <p:nvPr/>
        </p:nvSpPr>
        <p:spPr>
          <a:xfrm>
            <a:off x="6581775" y="2642976"/>
            <a:ext cx="4090556" cy="4169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10000"/>
              </a:lnSpc>
              <a:spcBef>
                <a:spcPts val="300"/>
              </a:spcBef>
            </a:pPr>
            <a:r>
              <a:rPr lang="en-US" sz="1800" dirty="0"/>
              <a:t>Representatives from 5 districts piloting WY School-Based Services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</a:pPr>
            <a:r>
              <a:rPr lang="en-US" sz="1800" dirty="0"/>
              <a:t>School Districts indicated that they joined the pilot group to get ahead of the requirements of SBS and work through program kinks and challenges.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</a:pPr>
            <a:r>
              <a:rPr lang="en-US" sz="1800" dirty="0"/>
              <a:t>Group helps identify and discuss areas of concerns and opportunities for WDH to support districts in the implementation process. </a:t>
            </a:r>
          </a:p>
          <a:p>
            <a:pPr marL="342900" lvl="2" indent="-342900">
              <a:lnSpc>
                <a:spcPct val="110000"/>
              </a:lnSpc>
              <a:spcBef>
                <a:spcPts val="300"/>
              </a:spcBef>
            </a:pPr>
            <a:endParaRPr lang="en-US" sz="18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33384AF-642F-4528-AFE9-9B3978818D9D}"/>
              </a:ext>
            </a:extLst>
          </p:cNvPr>
          <p:cNvSpPr/>
          <p:nvPr/>
        </p:nvSpPr>
        <p:spPr>
          <a:xfrm>
            <a:off x="1867177" y="1928133"/>
            <a:ext cx="2552147" cy="456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Advisory Group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951520CB-1133-4F36-9F8F-0ECAEBCE35FC}"/>
              </a:ext>
            </a:extLst>
          </p:cNvPr>
          <p:cNvSpPr/>
          <p:nvPr/>
        </p:nvSpPr>
        <p:spPr>
          <a:xfrm>
            <a:off x="7261837" y="1928133"/>
            <a:ext cx="2552147" cy="456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Pilot Group</a:t>
            </a:r>
          </a:p>
        </p:txBody>
      </p:sp>
    </p:spTree>
    <p:extLst>
      <p:ext uri="{BB962C8B-B14F-4D97-AF65-F5344CB8AC3E}">
        <p14:creationId xmlns:p14="http://schemas.microsoft.com/office/powerpoint/2010/main" val="1422798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Questions &amp; Resources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A8AD05-8192-4FA7-B502-23594FA4CD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183822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4691DC0-C47F-448A-80F1-14318BEEA1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59E1416-E5E9-409A-9FFF-C27BE22189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AFED3E96-C1DE-4BE2-84C5-C7D85F077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25278" y="320014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7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Questions &amp; Resources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590216-FF2A-4F85-AB80-5FA70BFF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D05D66B-426B-4D6A-A9A3-756215D39B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443" y="136525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4D592D56-A96B-4BFF-9767-A28E17DCB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700085" y="136525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870FE261-6B89-4564-89AB-7E0BC064A037}"/>
              </a:ext>
            </a:extLst>
          </p:cNvPr>
          <p:cNvSpPr txBox="1">
            <a:spLocks/>
          </p:cNvSpPr>
          <p:nvPr/>
        </p:nvSpPr>
        <p:spPr>
          <a:xfrm>
            <a:off x="6096000" y="4509351"/>
            <a:ext cx="4867198" cy="176181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u="sng" dirty="0"/>
              <a:t>Contacts: </a:t>
            </a:r>
          </a:p>
          <a:p>
            <a:pPr marL="251449" indent="-342900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Justin Browning, WDH, SBS Program Manager</a:t>
            </a:r>
          </a:p>
          <a:p>
            <a:pPr marL="708649" lvl="1" indent="-342900">
              <a:lnSpc>
                <a:spcPct val="110000"/>
              </a:lnSpc>
              <a:spcBef>
                <a:spcPts val="300"/>
              </a:spcBef>
            </a:pPr>
            <a:r>
              <a:rPr lang="en-US" sz="2600" dirty="0">
                <a:hlinkClick r:id="rId4"/>
              </a:rPr>
              <a:t>justin.browning1@wyo.gov</a:t>
            </a:r>
            <a:r>
              <a:rPr lang="en-US" sz="2600" dirty="0"/>
              <a:t>  </a:t>
            </a:r>
          </a:p>
          <a:p>
            <a:pPr marL="251449" indent="-342900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Trent Carroll, WDE, Chief Operations Officer</a:t>
            </a:r>
          </a:p>
          <a:p>
            <a:pPr marL="251449" indent="-342900"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Shelley </a:t>
            </a:r>
            <a:r>
              <a:rPr lang="en-US" dirty="0"/>
              <a:t>Hamel, WDE, Chief Academic Officer</a:t>
            </a:r>
          </a:p>
          <a:p>
            <a:pPr marL="251449" indent="-342900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WYSBS@guidehouse.com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0F56976-00A4-4FA6-8E96-0C30FB58E901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62059" y="1555115"/>
            <a:ext cx="4937760" cy="4937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BF10F87-823F-45C5-B720-FB01A0C0715B}"/>
              </a:ext>
            </a:extLst>
          </p:cNvPr>
          <p:cNvSpPr/>
          <p:nvPr/>
        </p:nvSpPr>
        <p:spPr>
          <a:xfrm>
            <a:off x="5426422" y="2076743"/>
            <a:ext cx="6368355" cy="3724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1600" b="1" dirty="0">
                <a:solidFill>
                  <a:schemeClr val="tx1"/>
                </a:solidFill>
                <a:hlinkClick r:id="rId6"/>
              </a:rPr>
              <a:t>https://health.wyo.gov/healthcarefin/medicaid/school-based-services/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  <a:endParaRPr lang="fr-FR" sz="1200" b="1" dirty="0"/>
          </a:p>
        </p:txBody>
      </p:sp>
      <p:sp>
        <p:nvSpPr>
          <p:cNvPr id="12" name="Rectangle: Rounded Corners 10">
            <a:extLst>
              <a:ext uri="{FF2B5EF4-FFF2-40B4-BE49-F238E27FC236}">
                <a16:creationId xmlns="" xmlns:a16="http://schemas.microsoft.com/office/drawing/2014/main" id="{3C3F3B22-C41B-4094-A832-90B4D925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909" y="2534362"/>
            <a:ext cx="5035378" cy="14896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Wyoming </a:t>
            </a:r>
            <a:r>
              <a:rPr lang="fr-FR" sz="1400" b="1" dirty="0">
                <a:solidFill>
                  <a:schemeClr val="tx1"/>
                </a:solidFill>
              </a:rPr>
              <a:t>School-Based Services Website Includes Ressources Such As:</a:t>
            </a:r>
            <a:endParaRPr lang="fr-FR" sz="14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Provider Manual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Training Documents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256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55652F-4926-4087-8143-9D282B7D5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Overview of School-Based Medicaid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A8AD05-8192-4FA7-B502-23594FA4CD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183822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2E335FF-4F59-4076-B221-970ABBF8BD9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E3BC8CC4-CA73-4587-872C-647AE67CA6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25278" y="320014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1" y="355387"/>
            <a:ext cx="10515600" cy="1325563"/>
          </a:xfrm>
        </p:spPr>
        <p:txBody>
          <a:bodyPr anchor="ctr" anchorCtr="0">
            <a:no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Overview of School-Based Medicaid 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  <a:latin typeface="+mj-lt"/>
              </a:rPr>
              <a:t>Definition &amp; History</a:t>
            </a:r>
            <a:endParaRPr lang="en-US" sz="3600" b="1" dirty="0">
              <a:solidFill>
                <a:srgbClr val="77370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08181" y="1946246"/>
            <a:ext cx="10340788" cy="247994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School-Based Medicaid is a federal program that reimburses local education agencies (LEAs) for providing direct health services to Medicaid students in a school setting</a:t>
            </a:r>
          </a:p>
          <a:p>
            <a:pPr marL="800100" lvl="1" indent="-342900"/>
            <a:r>
              <a:rPr lang="en-US" sz="2000" dirty="0"/>
              <a:t>LEAs may include local school districts or charter schools</a:t>
            </a:r>
          </a:p>
          <a:p>
            <a:pPr marL="800100" lvl="1" indent="-342900"/>
            <a:r>
              <a:rPr lang="en-US" sz="2000" dirty="0"/>
              <a:t>Allows schools to submit claims to Medicaid for the costs of services provided to Medicaid eligible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Currently, all states, except Wyoming, authorized school-based health services in some capacity, to be billed to Medicaid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Estimated Federal Medicaid spending on school-based services in FY2016 was $3.3 billion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8CE876E6-9C4B-4AD0-80D3-05EFA91EC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822546"/>
              </p:ext>
            </p:extLst>
          </p:nvPr>
        </p:nvGraphicFramePr>
        <p:xfrm>
          <a:off x="1544791" y="4426192"/>
          <a:ext cx="9042380" cy="226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70DD41-878B-4804-8F75-CBBFDC2D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1B9A98B-70DD-4E2E-9586-834D6F4CB5D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302" y="17159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4AE41ACF-E1EF-494E-9D0A-44F34DA6D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644944" y="17159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0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Overview of School-Based Medicaid	</a:t>
            </a:r>
            <a:br>
              <a:rPr lang="en-US" sz="3600" b="1" dirty="0">
                <a:solidFill>
                  <a:srgbClr val="77370B"/>
                </a:solidFill>
              </a:rPr>
            </a:br>
            <a:r>
              <a:rPr lang="en-US" sz="2800" b="1" dirty="0">
                <a:solidFill>
                  <a:srgbClr val="77370B"/>
                </a:solidFill>
              </a:rPr>
              <a:t>Program Requirements</a:t>
            </a:r>
            <a:endParaRPr lang="en-US" sz="3600" b="1" dirty="0">
              <a:solidFill>
                <a:srgbClr val="77370B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78DE653C-F4C5-45B5-861C-F0D830E27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51958"/>
              </p:ext>
            </p:extLst>
          </p:nvPr>
        </p:nvGraphicFramePr>
        <p:xfrm>
          <a:off x="838200" y="1864744"/>
          <a:ext cx="10515600" cy="482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EDD1B9A-A5EF-4505-BF22-F7EF4883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7613154-3598-4185-86FF-8CCE594C5DF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302" y="17159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431B131B-BC71-4EEC-BE15-D334B0ACB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644944" y="17159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109111-F0EE-4EE4-9B5F-A5C9D8D42D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Wyoming School-Based Medicaid Services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A8AD05-8192-4FA7-B502-23594FA4CD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183822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DA0B5C6-21DF-42E4-ABD9-24E8EBF43AF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6" y="320014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9893454C-A1B4-4B75-BD72-C93B33CDE3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25278" y="320014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9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Wyoming School-Based Medicaid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902332"/>
            <a:ext cx="11127658" cy="8801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/>
              <a:t>State Plan </a:t>
            </a:r>
            <a:r>
              <a:rPr lang="en-US" sz="2000" dirty="0" smtClean="0"/>
              <a:t>Amendment, which was approved by CMS on 7/19/22, includes </a:t>
            </a:r>
            <a:r>
              <a:rPr lang="en-US" sz="2000" dirty="0"/>
              <a:t>the following as eligible for Medicaid reimbursement:</a:t>
            </a:r>
            <a:endParaRPr lang="en-US" sz="2400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xmlns="" id="{C2848A2A-2693-42A3-9786-E6EC71692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812482"/>
              </p:ext>
            </p:extLst>
          </p:nvPr>
        </p:nvGraphicFramePr>
        <p:xfrm>
          <a:off x="932690" y="2523553"/>
          <a:ext cx="10408240" cy="3291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25227">
                  <a:extLst>
                    <a:ext uri="{9D8B030D-6E8A-4147-A177-3AD203B41FA5}">
                      <a16:colId xmlns:a16="http://schemas.microsoft.com/office/drawing/2014/main" xmlns="" val="1368600431"/>
                    </a:ext>
                  </a:extLst>
                </a:gridCol>
                <a:gridCol w="7883013">
                  <a:extLst>
                    <a:ext uri="{9D8B030D-6E8A-4147-A177-3AD203B41FA5}">
                      <a16:colId xmlns:a16="http://schemas.microsoft.com/office/drawing/2014/main" xmlns="" val="3198736234"/>
                    </a:ext>
                  </a:extLst>
                </a:gridCol>
              </a:tblGrid>
              <a:tr h="3149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j-lt"/>
                        </a:rPr>
                        <a:t>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j-lt"/>
                        </a:rPr>
                        <a:t>Provider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1760847"/>
                  </a:ext>
                </a:extLst>
              </a:tr>
              <a:tr h="28846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Speech Language 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Speech Language Pathologists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2123420"/>
                  </a:ext>
                </a:extLst>
              </a:tr>
              <a:tr h="44620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Nursing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Registered Nurses, Advanced Practiced Registered Nurse, Licensed Practical Nurses, Licensed Vocational Nurses, &amp; Certified Nurse Assistants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8566319"/>
                  </a:ext>
                </a:extLst>
              </a:tr>
              <a:tr h="28846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Occupational 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Occupational Therapists, Occupational Therapy Assistants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4978"/>
                  </a:ext>
                </a:extLst>
              </a:tr>
              <a:tr h="28846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Physical 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Physical Therapists, Physical Therapy Aides / Assistants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4473188"/>
                  </a:ext>
                </a:extLst>
              </a:tr>
              <a:tr h="288462">
                <a:tc rowSpan="5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Psychology/ Counseling (School)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School Psychologists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4673797"/>
                  </a:ext>
                </a:extLst>
              </a:tr>
              <a:tr h="2884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Psychology/ Counseling (School)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School Social Workers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614159"/>
                  </a:ext>
                </a:extLst>
              </a:tr>
              <a:tr h="2884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Psychology/ Counseling (School)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School Counselors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8415568"/>
                  </a:ext>
                </a:extLst>
              </a:tr>
              <a:tr h="2884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Psychology/ Counseling (School)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Certified Mental Health Workers (CMHW)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2890072"/>
                  </a:ext>
                </a:extLst>
              </a:tr>
              <a:tr h="288462">
                <a:tc vMerge="1">
                  <a:txBody>
                    <a:bodyPr/>
                    <a:lstStyle/>
                    <a:p>
                      <a:pPr algn="l"/>
                      <a:endParaRPr lang="en-US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Marriage and Family Therapists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41974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C1F6C031-FCDD-4B94-88C3-692D26A2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2AF4CBE-FEAD-4C46-AD76-96E49AC1EC67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D85B499-569A-4EF7-9933-FB85613813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302" y="17159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858169FF-C9CB-4E63-B557-72EA20DB81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0644944" y="17159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C877D4AE-C691-4D45-BC1D-AE33155F6810}"/>
              </a:ext>
            </a:extLst>
          </p:cNvPr>
          <p:cNvSpPr txBox="1">
            <a:spLocks/>
          </p:cNvSpPr>
          <p:nvPr/>
        </p:nvSpPr>
        <p:spPr>
          <a:xfrm>
            <a:off x="932690" y="5995712"/>
            <a:ext cx="10408240" cy="64573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ct val="100000"/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Other health care services delivered in school settings will continue to be delivered but are not eligible for Medicaid reimbursement. Wyoming Medicaid does not determine what other services a school district may offer.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1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b="1" dirty="0">
                <a:solidFill>
                  <a:srgbClr val="77370B"/>
                </a:solidFill>
              </a:rPr>
              <a:t>Implementation Plan &amp;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FADBA73-007C-4E1B-BFCD-36D1098A8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393178"/>
              </p:ext>
            </p:extLst>
          </p:nvPr>
        </p:nvGraphicFramePr>
        <p:xfrm>
          <a:off x="307893" y="709179"/>
          <a:ext cx="11637818" cy="6864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89" y="191066"/>
            <a:ext cx="1183822" cy="16736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84C164F-F2A9-46C2-8DAC-7C341873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F1EFA9-F883-41D1-B9E8-9D45ADA95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7324" t="10017" r="1171" b="14189"/>
          <a:stretch/>
        </p:blipFill>
        <p:spPr>
          <a:xfrm>
            <a:off x="0" y="-33051"/>
            <a:ext cx="12192000" cy="6891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7364C-0E70-4FB7-BDDA-3ED7C272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5" y="2954435"/>
            <a:ext cx="9243580" cy="11334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7370B"/>
                </a:solidFill>
              </a:rPr>
              <a:t>SBS Program Benefits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95D545-E347-4877-B6B6-93D35DE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4CBE-FEAD-4C46-AD76-96E49AC1EC67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E3A6057-6E1C-4C54-86B9-D37A16766C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612"/>
            <a:ext cx="1389888" cy="167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tate&amp;#39;s Department Of Education Working On Plans For Federal Aid | Wyoming  Public Media">
            <a:extLst>
              <a:ext uri="{FF2B5EF4-FFF2-40B4-BE49-F238E27FC236}">
                <a16:creationId xmlns:a16="http://schemas.microsoft.com/office/drawing/2014/main" xmlns="" id="{270F0CD5-7AD0-4316-B5B2-EBFFC048A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r="12395"/>
          <a:stretch/>
        </p:blipFill>
        <p:spPr bwMode="auto">
          <a:xfrm>
            <a:off x="1874842" y="193612"/>
            <a:ext cx="1391973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5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7606</TotalTime>
  <Words>1393</Words>
  <Application>Microsoft Office PowerPoint</Application>
  <PresentationFormat>Widescreen</PresentationFormat>
  <Paragraphs>181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Lato</vt:lpstr>
      <vt:lpstr>Neue Haas Grotesk Display Std 55 Roman</vt:lpstr>
      <vt:lpstr>Office Theme</vt:lpstr>
      <vt:lpstr>Wyoming School-Based Services (SBS)</vt:lpstr>
      <vt:lpstr>Agenda</vt:lpstr>
      <vt:lpstr>Overview of School-Based Medicaid</vt:lpstr>
      <vt:lpstr>Overview of School-Based Medicaid  Definition &amp; History</vt:lpstr>
      <vt:lpstr>Overview of School-Based Medicaid  Program Requirements</vt:lpstr>
      <vt:lpstr>Wyoming School-Based Medicaid Services</vt:lpstr>
      <vt:lpstr>Wyoming School-Based Medicaid Services</vt:lpstr>
      <vt:lpstr>Implementation Plan &amp; Timeline</vt:lpstr>
      <vt:lpstr>SBS Program Benefits</vt:lpstr>
      <vt:lpstr>Benefits of School-Based Services Program Funding </vt:lpstr>
      <vt:lpstr>Flow of Funds and Reimbursement</vt:lpstr>
      <vt:lpstr>Benefits of School-Based Services School Practices Won’t Change</vt:lpstr>
      <vt:lpstr>School District Roles, Responsibilities &amp; Materials</vt:lpstr>
      <vt:lpstr>School District Roles &amp; Responsibilities  Parental Consent Form </vt:lpstr>
      <vt:lpstr>Stakeholder Materials – Parental Consent Form Memo &amp; One-Pager</vt:lpstr>
      <vt:lpstr>School District Roles &amp; Responsibilities  Billing</vt:lpstr>
      <vt:lpstr>School District Roles &amp; Responsibilities School Information Systems - Documentation</vt:lpstr>
      <vt:lpstr>School District Roles &amp; Responsibilities Qualified Providers and National Provider Identifiers</vt:lpstr>
      <vt:lpstr>Stakeholder Materials – NPI Document</vt:lpstr>
      <vt:lpstr>Stakeholder Engagement Groups</vt:lpstr>
      <vt:lpstr>Stakeholder Groups: Advisory &amp; Pilot</vt:lpstr>
      <vt:lpstr>Questions &amp; Resources</vt:lpstr>
      <vt:lpstr>Questions &amp; Resources</vt:lpstr>
    </vt:vector>
  </TitlesOfParts>
  <Company>State Of Wyoming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Wyoming Department of Health</dc:title>
  <dc:creator>Justin Browning SBS</dc:creator>
  <cp:lastModifiedBy>Browning, Justin</cp:lastModifiedBy>
  <cp:revision>109</cp:revision>
  <dcterms:created xsi:type="dcterms:W3CDTF">2018-04-25T21:09:56Z</dcterms:created>
  <dcterms:modified xsi:type="dcterms:W3CDTF">2022-09-07T15:55:22Z</dcterms:modified>
</cp:coreProperties>
</file>