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92" r:id="rId7"/>
    <p:sldId id="318" r:id="rId8"/>
    <p:sldId id="319" r:id="rId9"/>
    <p:sldId id="320" r:id="rId10"/>
    <p:sldId id="261" r:id="rId11"/>
    <p:sldId id="285" r:id="rId12"/>
    <p:sldId id="263" r:id="rId13"/>
    <p:sldId id="286" r:id="rId14"/>
    <p:sldId id="287" r:id="rId15"/>
    <p:sldId id="288" r:id="rId16"/>
    <p:sldId id="289" r:id="rId17"/>
    <p:sldId id="293" r:id="rId18"/>
    <p:sldId id="290" r:id="rId19"/>
    <p:sldId id="291" r:id="rId20"/>
    <p:sldId id="294" r:id="rId21"/>
    <p:sldId id="295" r:id="rId22"/>
    <p:sldId id="296" r:id="rId23"/>
    <p:sldId id="297" r:id="rId24"/>
    <p:sldId id="298" r:id="rId25"/>
    <p:sldId id="299" r:id="rId26"/>
    <p:sldId id="321" r:id="rId27"/>
    <p:sldId id="322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23" r:id="rId37"/>
    <p:sldId id="324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25" r:id="rId47"/>
    <p:sldId id="326" r:id="rId48"/>
    <p:sldId id="316" r:id="rId49"/>
    <p:sldId id="317" r:id="rId50"/>
    <p:sldId id="277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C52"/>
    <a:srgbClr val="5BF11F"/>
    <a:srgbClr val="FFD961"/>
    <a:srgbClr val="503268"/>
    <a:srgbClr val="DA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3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5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4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9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99FD8-0FC7-46A4-B830-A3B9E8FCDF0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714A-CCD8-4D17-AE68-738810A0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734326" y="1898374"/>
            <a:ext cx="7947165" cy="2971800"/>
            <a:chOff x="1227431" y="2027583"/>
            <a:chExt cx="7947165" cy="2971800"/>
          </a:xfrm>
        </p:grpSpPr>
        <p:sp>
          <p:nvSpPr>
            <p:cNvPr id="18" name="Oval 17"/>
            <p:cNvSpPr/>
            <p:nvPr/>
          </p:nvSpPr>
          <p:spPr>
            <a:xfrm>
              <a:off x="7975998" y="2062369"/>
              <a:ext cx="1198598" cy="2932043"/>
            </a:xfrm>
            <a:prstGeom prst="ellipse">
              <a:avLst/>
            </a:prstGeom>
            <a:solidFill>
              <a:srgbClr val="FFFF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1227431" y="2027583"/>
              <a:ext cx="7900366" cy="2971800"/>
              <a:chOff x="1227431" y="2027583"/>
              <a:chExt cx="7900366" cy="29718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623930" y="2027583"/>
                <a:ext cx="5973418" cy="2971800"/>
              </a:xfrm>
              <a:prstGeom prst="roundRect">
                <a:avLst>
                  <a:gd name="adj" fmla="val 3958"/>
                </a:avLst>
              </a:prstGeom>
              <a:solidFill>
                <a:srgbClr val="7030A0"/>
              </a:solidFill>
              <a:ln w="38100">
                <a:solidFill>
                  <a:srgbClr val="FFFF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376280" y="2057400"/>
                <a:ext cx="725558" cy="2941983"/>
              </a:xfrm>
              <a:prstGeom prst="ellipse">
                <a:avLst/>
              </a:prstGeom>
              <a:solidFill>
                <a:srgbClr val="503268"/>
              </a:solidFill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Direct Access Storage 14"/>
              <p:cNvSpPr/>
              <p:nvPr/>
            </p:nvSpPr>
            <p:spPr>
              <a:xfrm flipH="1">
                <a:off x="2418107" y="2951920"/>
                <a:ext cx="411646" cy="1123122"/>
              </a:xfrm>
              <a:prstGeom prst="flowChartMagneticDrum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929199" y="2047460"/>
                <a:ext cx="1198598" cy="2932043"/>
              </a:xfrm>
              <a:prstGeom prst="ellipse">
                <a:avLst/>
              </a:prstGeom>
              <a:solidFill>
                <a:srgbClr val="7030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Direct Access Storage 18"/>
              <p:cNvSpPr/>
              <p:nvPr/>
            </p:nvSpPr>
            <p:spPr>
              <a:xfrm flipH="1">
                <a:off x="2309602" y="3319667"/>
                <a:ext cx="201993" cy="387628"/>
              </a:xfrm>
              <a:prstGeom prst="flowChartMagneticDrum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46852" y="3448878"/>
                <a:ext cx="194639" cy="12423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Elbow Connector 25"/>
              <p:cNvCxnSpPr/>
              <p:nvPr/>
            </p:nvCxnSpPr>
            <p:spPr>
              <a:xfrm rot="16200000" flipV="1">
                <a:off x="1436876" y="2783010"/>
                <a:ext cx="1192695" cy="298064"/>
              </a:xfrm>
              <a:prstGeom prst="bentConnector3">
                <a:avLst>
                  <a:gd name="adj1" fmla="val 50000"/>
                </a:avLst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Flowchart: Direct Access Storage 28"/>
              <p:cNvSpPr/>
              <p:nvPr/>
            </p:nvSpPr>
            <p:spPr>
              <a:xfrm flipH="1">
                <a:off x="1227431" y="2290969"/>
                <a:ext cx="726280" cy="308115"/>
              </a:xfrm>
              <a:prstGeom prst="flowChartMagneticDrum">
                <a:avLst/>
              </a:prstGeom>
              <a:solidFill>
                <a:srgbClr val="0070C0"/>
              </a:solidFill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lowchart: Stored Data 33"/>
              <p:cNvSpPr/>
              <p:nvPr/>
            </p:nvSpPr>
            <p:spPr>
              <a:xfrm flipH="1">
                <a:off x="3276998" y="2290968"/>
                <a:ext cx="980744" cy="2497203"/>
              </a:xfrm>
              <a:prstGeom prst="flowChartOnlineStorag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lowchart: Stored Data 34"/>
              <p:cNvSpPr/>
              <p:nvPr/>
            </p:nvSpPr>
            <p:spPr>
              <a:xfrm flipH="1">
                <a:off x="4379124" y="2279788"/>
                <a:ext cx="980744" cy="2497203"/>
              </a:xfrm>
              <a:prstGeom prst="flowChartOnlineStorag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Stored Data 35"/>
              <p:cNvSpPr/>
              <p:nvPr/>
            </p:nvSpPr>
            <p:spPr>
              <a:xfrm flipH="1">
                <a:off x="5527243" y="2290967"/>
                <a:ext cx="980744" cy="2497203"/>
              </a:xfrm>
              <a:prstGeom prst="flowChartOnlineStorag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lowchart: Stored Data 36"/>
              <p:cNvSpPr/>
              <p:nvPr/>
            </p:nvSpPr>
            <p:spPr>
              <a:xfrm flipH="1">
                <a:off x="6666016" y="2290967"/>
                <a:ext cx="980744" cy="2497203"/>
              </a:xfrm>
              <a:prstGeom prst="flowChartOnlineStorag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Stored Data 37"/>
              <p:cNvSpPr/>
              <p:nvPr/>
            </p:nvSpPr>
            <p:spPr>
              <a:xfrm flipH="1">
                <a:off x="7791764" y="2290967"/>
                <a:ext cx="980744" cy="2497203"/>
              </a:xfrm>
              <a:prstGeom prst="flowChartOnlineStorag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436729" y="300251"/>
            <a:ext cx="11327642" cy="1521169"/>
            <a:chOff x="436729" y="300251"/>
            <a:chExt cx="11327642" cy="1521169"/>
          </a:xfrm>
        </p:grpSpPr>
        <p:sp>
          <p:nvSpPr>
            <p:cNvPr id="42" name="Rectangle 41"/>
            <p:cNvSpPr/>
            <p:nvPr/>
          </p:nvSpPr>
          <p:spPr>
            <a:xfrm>
              <a:off x="436729" y="300251"/>
              <a:ext cx="11327642" cy="14193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29051" y="313315"/>
              <a:ext cx="7942997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n w="22225">
                    <a:solidFill>
                      <a:srgbClr val="002060"/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Welcome to</a:t>
              </a:r>
            </a:p>
            <a:p>
              <a:pPr algn="ctr"/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GUESS THAT ACRONYM!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763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114008" y="2720067"/>
            <a:ext cx="7152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72036" y="2743199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15389" y="2748639"/>
            <a:ext cx="750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B</a:t>
            </a:r>
          </a:p>
        </p:txBody>
      </p:sp>
      <p:cxnSp>
        <p:nvCxnSpPr>
          <p:cNvPr id="41" name="Elbow Connector 40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Direct Access Storage 41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893712" y="2826846"/>
            <a:ext cx="9364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C000"/>
                </a:solidFill>
                <a:latin typeface="Impact" panose="020B0806030902050204" pitchFamily="34" charset="0"/>
              </a:rPr>
              <a:t>W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45" name="Rectangle 44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750952" y="560395"/>
            <a:ext cx="9765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Seven member board, which is responsible for appropriating funds to eligible senior centers</a:t>
            </a:r>
          </a:p>
        </p:txBody>
      </p:sp>
    </p:spTree>
    <p:extLst>
      <p:ext uri="{BB962C8B-B14F-4D97-AF65-F5344CB8AC3E}">
        <p14:creationId xmlns:p14="http://schemas.microsoft.com/office/powerpoint/2010/main" val="1920613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18615" y="5300334"/>
            <a:ext cx="11191164" cy="1336243"/>
            <a:chOff x="518615" y="5300334"/>
            <a:chExt cx="11191164" cy="1336243"/>
          </a:xfrm>
        </p:grpSpPr>
        <p:sp>
          <p:nvSpPr>
            <p:cNvPr id="49" name="Rectangle 48"/>
            <p:cNvSpPr/>
            <p:nvPr/>
          </p:nvSpPr>
          <p:spPr>
            <a:xfrm>
              <a:off x="518615" y="5300334"/>
              <a:ext cx="11191164" cy="133624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17982" y="5306815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7200" b="1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defRPr>
              </a:lvl1pPr>
            </a:lstStyle>
            <a:p>
              <a:r>
                <a:rPr lang="en-US" dirty="0"/>
                <a:t>A: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3" name="Rectangle 2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accent6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Elbow Connector 31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Direct Access Storage 32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775928" y="5640469"/>
            <a:ext cx="597741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/>
            </a:lvl1pPr>
          </a:lstStyle>
          <a:p>
            <a:r>
              <a:rPr lang="en-US" sz="3500" dirty="0"/>
              <a:t>Wyoming Senior Services Board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14008" y="2761011"/>
            <a:ext cx="7152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720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sz="8000" dirty="0"/>
              <a:t>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72036" y="2743199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800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15389" y="2748639"/>
            <a:ext cx="750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800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93712" y="2826846"/>
            <a:ext cx="9364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W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50952" y="560395"/>
            <a:ext cx="9765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Seven member board, which is responsible for appropriating funds to eligible senior centers</a:t>
            </a:r>
          </a:p>
        </p:txBody>
      </p:sp>
    </p:spTree>
    <p:extLst>
      <p:ext uri="{BB962C8B-B14F-4D97-AF65-F5344CB8AC3E}">
        <p14:creationId xmlns:p14="http://schemas.microsoft.com/office/powerpoint/2010/main" val="1777666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irect Access Storage 4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rot="16200000" flipV="1">
            <a:off x="1943771" y="2653801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irect Access Storage 9"/>
          <p:cNvSpPr/>
          <p:nvPr/>
        </p:nvSpPr>
        <p:spPr>
          <a:xfrm flipH="1">
            <a:off x="1734326" y="2161760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Stored Data 10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3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Direct Access Storage 24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irect Access Storage 26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Direct Access Storage 29"/>
          <p:cNvSpPr/>
          <p:nvPr/>
        </p:nvSpPr>
        <p:spPr>
          <a:xfrm flipH="1">
            <a:off x="1912713" y="3197912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Stored Data 31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Stored Data 32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Stored Data 33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Stored Data 34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6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896053" y="3745858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irect Access Storage 1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9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2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4069" y="2782186"/>
            <a:ext cx="5741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72667" y="2720066"/>
            <a:ext cx="7521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7906" y="2782186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?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36" name="Rectangle 35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775928" y="805457"/>
            <a:ext cx="9765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Services for people that need help over long periods of time</a:t>
            </a:r>
          </a:p>
        </p:txBody>
      </p:sp>
    </p:spTree>
    <p:extLst>
      <p:ext uri="{BB962C8B-B14F-4D97-AF65-F5344CB8AC3E}">
        <p14:creationId xmlns:p14="http://schemas.microsoft.com/office/powerpoint/2010/main" val="530502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accent6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accent6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4069" y="2782186"/>
            <a:ext cx="5741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72667" y="2720066"/>
            <a:ext cx="7521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7906" y="2782186"/>
            <a:ext cx="6575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33" name="Rectangle 32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8615" y="5300334"/>
            <a:ext cx="11191164" cy="1336243"/>
            <a:chOff x="518615" y="5300334"/>
            <a:chExt cx="11191164" cy="1336243"/>
          </a:xfrm>
        </p:grpSpPr>
        <p:sp>
          <p:nvSpPr>
            <p:cNvPr id="38" name="Rectangle 37"/>
            <p:cNvSpPr/>
            <p:nvPr/>
          </p:nvSpPr>
          <p:spPr>
            <a:xfrm>
              <a:off x="518615" y="5300334"/>
              <a:ext cx="11191164" cy="133624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17982" y="5306815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7200" b="1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defRPr>
              </a:lvl1pPr>
            </a:lstStyle>
            <a:p>
              <a:r>
                <a:rPr lang="en-US" dirty="0"/>
                <a:t>A: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775928" y="805457"/>
            <a:ext cx="9765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Services for people that need help over long periods of time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75928" y="5640469"/>
            <a:ext cx="597741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/>
            </a:lvl1pPr>
          </a:lstStyle>
          <a:p>
            <a:r>
              <a:rPr lang="en-US" sz="3500" dirty="0"/>
              <a:t>Long Term Care</a:t>
            </a:r>
          </a:p>
        </p:txBody>
      </p:sp>
    </p:spTree>
    <p:extLst>
      <p:ext uri="{BB962C8B-B14F-4D97-AF65-F5344CB8AC3E}">
        <p14:creationId xmlns:p14="http://schemas.microsoft.com/office/powerpoint/2010/main" val="85112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Direct Access Storage 24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irect Access Storage 26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Direct Access Storage 29"/>
          <p:cNvSpPr/>
          <p:nvPr/>
        </p:nvSpPr>
        <p:spPr>
          <a:xfrm flipH="1">
            <a:off x="1912713" y="3197912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Stored Data 31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Stored Data 32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Stored Data 33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Stored Data 34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36729" y="300251"/>
            <a:ext cx="11327642" cy="1521169"/>
            <a:chOff x="436729" y="300251"/>
            <a:chExt cx="11327642" cy="1521169"/>
          </a:xfrm>
        </p:grpSpPr>
        <p:sp>
          <p:nvSpPr>
            <p:cNvPr id="37" name="Rectangle 36"/>
            <p:cNvSpPr/>
            <p:nvPr/>
          </p:nvSpPr>
          <p:spPr>
            <a:xfrm>
              <a:off x="436729" y="300251"/>
              <a:ext cx="11327642" cy="14193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29051" y="313315"/>
              <a:ext cx="7942997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n w="22225">
                    <a:solidFill>
                      <a:srgbClr val="002060"/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Welcome to</a:t>
              </a:r>
            </a:p>
            <a:p>
              <a:pPr algn="ctr"/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GUESS THAT ACRONYM!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237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irect Access Storage 4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rot="16200000" flipV="1">
            <a:off x="1943771" y="2653801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irect Access Storage 9"/>
          <p:cNvSpPr/>
          <p:nvPr/>
        </p:nvSpPr>
        <p:spPr>
          <a:xfrm flipH="1">
            <a:off x="1734326" y="2161760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Stored Data 10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6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Direct Access Storage 24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irect Access Storage 26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Direct Access Storage 29"/>
          <p:cNvSpPr/>
          <p:nvPr/>
        </p:nvSpPr>
        <p:spPr>
          <a:xfrm flipH="1">
            <a:off x="1912713" y="3197912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Stored Data 31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Stored Data 32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Stored Data 33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Stored Data 34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9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896053" y="3745858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irect Access Storage 1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8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3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4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0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896053" y="3745858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irect Access Storage 1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4069" y="2782186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69389" y="2782186"/>
            <a:ext cx="7152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7906" y="2782186"/>
            <a:ext cx="750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31953" y="2782186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H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36" name="Rectangle 35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750952" y="560395"/>
            <a:ext cx="9765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Array of services from community organizations that people can access in their homes as opposed to an institutional setting.</a:t>
            </a:r>
          </a:p>
        </p:txBody>
      </p:sp>
    </p:spTree>
    <p:extLst>
      <p:ext uri="{BB962C8B-B14F-4D97-AF65-F5344CB8AC3E}">
        <p14:creationId xmlns:p14="http://schemas.microsoft.com/office/powerpoint/2010/main" val="2030284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accent6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4069" y="2782186"/>
            <a:ext cx="7521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72667" y="2720066"/>
            <a:ext cx="7152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7906" y="2782186"/>
            <a:ext cx="750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73061" y="2782186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3893" y="805070"/>
            <a:ext cx="373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Home and Community Based Services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36" name="Rectangle 35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8615" y="5300334"/>
            <a:ext cx="11191164" cy="1336243"/>
            <a:chOff x="518615" y="5300334"/>
            <a:chExt cx="11191164" cy="1336243"/>
          </a:xfrm>
        </p:grpSpPr>
        <p:sp>
          <p:nvSpPr>
            <p:cNvPr id="39" name="Rectangle 38"/>
            <p:cNvSpPr/>
            <p:nvPr/>
          </p:nvSpPr>
          <p:spPr>
            <a:xfrm>
              <a:off x="518615" y="5300334"/>
              <a:ext cx="11191164" cy="133624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7982" y="5306815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7200" b="1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defRPr>
              </a:lvl1pPr>
            </a:lstStyle>
            <a:p>
              <a:r>
                <a:rPr lang="en-US" dirty="0"/>
                <a:t>A: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775927" y="5640469"/>
            <a:ext cx="73283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/>
            </a:lvl1pPr>
          </a:lstStyle>
          <a:p>
            <a:r>
              <a:rPr lang="en-US" sz="3500" dirty="0"/>
              <a:t>Home and Community Based Services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50952" y="560395"/>
            <a:ext cx="9765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Array of services from community organizations that people can access in their homes as opposed to an institutional setting.</a:t>
            </a:r>
          </a:p>
        </p:txBody>
      </p:sp>
    </p:spTree>
    <p:extLst>
      <p:ext uri="{BB962C8B-B14F-4D97-AF65-F5344CB8AC3E}">
        <p14:creationId xmlns:p14="http://schemas.microsoft.com/office/powerpoint/2010/main" val="337213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896053" y="3745858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irect Access Storage 1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36729" y="300251"/>
            <a:ext cx="11327642" cy="1521169"/>
            <a:chOff x="436729" y="300251"/>
            <a:chExt cx="11327642" cy="1521169"/>
          </a:xfrm>
        </p:grpSpPr>
        <p:sp>
          <p:nvSpPr>
            <p:cNvPr id="19" name="Rectangle 18"/>
            <p:cNvSpPr/>
            <p:nvPr/>
          </p:nvSpPr>
          <p:spPr>
            <a:xfrm>
              <a:off x="436729" y="300251"/>
              <a:ext cx="11327642" cy="14193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29051" y="313315"/>
              <a:ext cx="7942997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n w="22225">
                    <a:solidFill>
                      <a:srgbClr val="002060"/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Welcome to</a:t>
              </a:r>
            </a:p>
            <a:p>
              <a:pPr algn="ctr"/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</a:t>
              </a:r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rgbClr val="FF0000"/>
                  </a:solidFill>
                </a:rPr>
                <a:t>GUESS</a:t>
              </a:r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THAT ACRONYM!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4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irect Access Storage 4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rot="16200000" flipV="1">
            <a:off x="1943771" y="2653801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irect Access Storage 9"/>
          <p:cNvSpPr/>
          <p:nvPr/>
        </p:nvSpPr>
        <p:spPr>
          <a:xfrm flipH="1">
            <a:off x="1734326" y="2161760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Stored Data 10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5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Direct Access Storage 24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irect Access Storage 26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Direct Access Storage 29"/>
          <p:cNvSpPr/>
          <p:nvPr/>
        </p:nvSpPr>
        <p:spPr>
          <a:xfrm flipH="1">
            <a:off x="1912713" y="3197912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Stored Data 31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Stored Data 32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Stored Data 33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Stored Data 34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1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896053" y="3745858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irect Access Storage 1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9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5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896053" y="3745858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irect Access Storage 1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7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4069" y="2782186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69389" y="2782186"/>
            <a:ext cx="7056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7906" y="2782186"/>
            <a:ext cx="7056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A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36" name="Rectangle 35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708006" y="369727"/>
            <a:ext cx="9765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 put in to place in 1965 that is the major vehicle for the organization and delivery of social and nutrition services to this group and their caregivers. </a:t>
            </a:r>
          </a:p>
        </p:txBody>
      </p:sp>
    </p:spTree>
    <p:extLst>
      <p:ext uri="{BB962C8B-B14F-4D97-AF65-F5344CB8AC3E}">
        <p14:creationId xmlns:p14="http://schemas.microsoft.com/office/powerpoint/2010/main" val="2495576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accent6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accent6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4069" y="2782186"/>
            <a:ext cx="7457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72667" y="2720066"/>
            <a:ext cx="7056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7906" y="2782186"/>
            <a:ext cx="7056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A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37" name="Rectangle 36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8615" y="5300334"/>
            <a:ext cx="11191164" cy="1336243"/>
            <a:chOff x="518615" y="5300334"/>
            <a:chExt cx="11191164" cy="1336243"/>
          </a:xfrm>
        </p:grpSpPr>
        <p:sp>
          <p:nvSpPr>
            <p:cNvPr id="40" name="Rectangle 39"/>
            <p:cNvSpPr/>
            <p:nvPr/>
          </p:nvSpPr>
          <p:spPr>
            <a:xfrm>
              <a:off x="518615" y="5300334"/>
              <a:ext cx="11191164" cy="133624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7982" y="5306815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7200" b="1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defRPr>
              </a:lvl1pPr>
            </a:lstStyle>
            <a:p>
              <a:r>
                <a:rPr lang="en-US" dirty="0"/>
                <a:t>A: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708006" y="369727"/>
            <a:ext cx="9765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 put in to place in 1965 that is the major vehicle for the organization and delivery of social and nutrition services to this group and their caregivers.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75928" y="5640469"/>
            <a:ext cx="597741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/>
            </a:lvl1pPr>
          </a:lstStyle>
          <a:p>
            <a:r>
              <a:rPr lang="en-US" sz="3500" dirty="0"/>
              <a:t>Older Americans Act</a:t>
            </a:r>
          </a:p>
        </p:txBody>
      </p:sp>
    </p:spTree>
    <p:extLst>
      <p:ext uri="{BB962C8B-B14F-4D97-AF65-F5344CB8AC3E}">
        <p14:creationId xmlns:p14="http://schemas.microsoft.com/office/powerpoint/2010/main" val="125391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36729" y="300251"/>
            <a:ext cx="11327642" cy="1521169"/>
            <a:chOff x="436729" y="300251"/>
            <a:chExt cx="11327642" cy="1521169"/>
          </a:xfrm>
        </p:grpSpPr>
        <p:sp>
          <p:nvSpPr>
            <p:cNvPr id="23" name="Rectangle 22"/>
            <p:cNvSpPr/>
            <p:nvPr/>
          </p:nvSpPr>
          <p:spPr>
            <a:xfrm>
              <a:off x="436729" y="300251"/>
              <a:ext cx="11327642" cy="14193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29051" y="313315"/>
              <a:ext cx="7942997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n w="22225">
                    <a:solidFill>
                      <a:srgbClr val="002060"/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Welcome to</a:t>
              </a:r>
            </a:p>
            <a:p>
              <a:pPr algn="ctr"/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GUESS </a:t>
              </a:r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rgbClr val="FF0000"/>
                  </a:solidFill>
                </a:rPr>
                <a:t>THAT</a:t>
              </a:r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ACRONYM!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332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irect Access Storage 4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rot="16200000" flipV="1">
            <a:off x="1943771" y="2653801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irect Access Storage 9"/>
          <p:cNvSpPr/>
          <p:nvPr/>
        </p:nvSpPr>
        <p:spPr>
          <a:xfrm flipH="1">
            <a:off x="1734326" y="2161760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Stored Data 10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2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Direct Access Storage 24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irect Access Storage 26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Direct Access Storage 29"/>
          <p:cNvSpPr/>
          <p:nvPr/>
        </p:nvSpPr>
        <p:spPr>
          <a:xfrm flipH="1">
            <a:off x="1912713" y="3197912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Stored Data 31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Stored Data 32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Stored Data 33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Stored Data 34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3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896053" y="3745858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irect Access Storage 1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1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8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8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896053" y="3745858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irect Access Storage 1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8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8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72667" y="2801954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7906" y="2782186"/>
            <a:ext cx="7152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20938" y="2747913"/>
            <a:ext cx="7521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92258" y="2802505"/>
            <a:ext cx="7056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Impact" panose="020B0806030902050204" pitchFamily="34" charset="0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73344" y="2843176"/>
            <a:ext cx="9364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C000"/>
                </a:solidFill>
                <a:latin typeface="Impact" panose="020B0806030902050204" pitchFamily="34" charset="0"/>
              </a:rPr>
              <a:t>W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38" name="Rectangle 37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793038" y="817618"/>
            <a:ext cx="9765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This group represents Wyoming’s network of senior centers </a:t>
            </a:r>
          </a:p>
        </p:txBody>
      </p:sp>
    </p:spTree>
    <p:extLst>
      <p:ext uri="{BB962C8B-B14F-4D97-AF65-F5344CB8AC3E}">
        <p14:creationId xmlns:p14="http://schemas.microsoft.com/office/powerpoint/2010/main" val="7961260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56403" y="2148109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4069" y="2782186"/>
            <a:ext cx="7056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72667" y="2774658"/>
            <a:ext cx="6992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7906" y="2782186"/>
            <a:ext cx="7152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84025" y="2843740"/>
            <a:ext cx="9364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W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505811" y="2751798"/>
            <a:ext cx="7521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D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18615" y="369727"/>
            <a:ext cx="11191164" cy="1336243"/>
            <a:chOff x="518615" y="369727"/>
            <a:chExt cx="11191164" cy="1336243"/>
          </a:xfrm>
        </p:grpSpPr>
        <p:sp>
          <p:nvSpPr>
            <p:cNvPr id="38" name="Rectangle 37"/>
            <p:cNvSpPr/>
            <p:nvPr/>
          </p:nvSpPr>
          <p:spPr>
            <a:xfrm>
              <a:off x="518615" y="369727"/>
              <a:ext cx="11191164" cy="13362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17982" y="369727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Q: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8615" y="5300334"/>
            <a:ext cx="11191164" cy="1336243"/>
            <a:chOff x="518615" y="5300334"/>
            <a:chExt cx="11191164" cy="1336243"/>
          </a:xfrm>
        </p:grpSpPr>
        <p:sp>
          <p:nvSpPr>
            <p:cNvPr id="41" name="Rectangle 40"/>
            <p:cNvSpPr/>
            <p:nvPr/>
          </p:nvSpPr>
          <p:spPr>
            <a:xfrm>
              <a:off x="518615" y="5300334"/>
              <a:ext cx="11191164" cy="133624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7982" y="5306815"/>
              <a:ext cx="133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7200" b="1">
                  <a:ln w="25400">
                    <a:solidFill>
                      <a:srgbClr val="C00000"/>
                    </a:solidFill>
                  </a:ln>
                  <a:solidFill>
                    <a:srgbClr val="FF0000"/>
                  </a:solidFill>
                </a:defRPr>
              </a:lvl1pPr>
            </a:lstStyle>
            <a:p>
              <a:r>
                <a:rPr lang="en-US" dirty="0"/>
                <a:t>A: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793038" y="817618"/>
            <a:ext cx="9765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This group represents Wyoming’s network of senior centers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75927" y="5640469"/>
            <a:ext cx="915592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/>
            </a:lvl1pPr>
          </a:lstStyle>
          <a:p>
            <a:r>
              <a:rPr lang="en-US" sz="3500" dirty="0"/>
              <a:t>Wyoming Association of Senior Project Directors</a:t>
            </a:r>
          </a:p>
        </p:txBody>
      </p:sp>
    </p:spTree>
    <p:extLst>
      <p:ext uri="{BB962C8B-B14F-4D97-AF65-F5344CB8AC3E}">
        <p14:creationId xmlns:p14="http://schemas.microsoft.com/office/powerpoint/2010/main" val="144541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36729" y="300251"/>
            <a:ext cx="11327642" cy="1521169"/>
            <a:chOff x="436729" y="300251"/>
            <a:chExt cx="11327642" cy="1521169"/>
          </a:xfrm>
        </p:grpSpPr>
        <p:sp>
          <p:nvSpPr>
            <p:cNvPr id="37" name="Rectangle 36"/>
            <p:cNvSpPr/>
            <p:nvPr/>
          </p:nvSpPr>
          <p:spPr>
            <a:xfrm>
              <a:off x="436729" y="300251"/>
              <a:ext cx="11327642" cy="14193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29051" y="313315"/>
              <a:ext cx="7942997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n w="22225">
                    <a:solidFill>
                      <a:srgbClr val="002060"/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Welcome to</a:t>
              </a:r>
            </a:p>
            <a:p>
              <a:pPr algn="ctr"/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GUESS THAT </a:t>
              </a:r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rgbClr val="FF0000"/>
                  </a:solidFill>
                </a:rPr>
                <a:t>ACRONYM!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32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Point Star 6"/>
          <p:cNvSpPr/>
          <p:nvPr/>
        </p:nvSpPr>
        <p:spPr>
          <a:xfrm>
            <a:off x="2975211" y="0"/>
            <a:ext cx="6810233" cy="6264323"/>
          </a:xfrm>
          <a:prstGeom prst="star5">
            <a:avLst/>
          </a:prstGeom>
          <a:solidFill>
            <a:srgbClr val="FFFF00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78924" y="2606722"/>
            <a:ext cx="8802806" cy="2215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800" b="1" dirty="0">
                <a:ln w="15875">
                  <a:solidFill>
                    <a:srgbClr val="5BF11F"/>
                  </a:solidFill>
                </a:ln>
                <a:solidFill>
                  <a:srgbClr val="2C7C5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New High Score!</a:t>
            </a:r>
          </a:p>
        </p:txBody>
      </p:sp>
    </p:spTree>
    <p:extLst>
      <p:ext uri="{BB962C8B-B14F-4D97-AF65-F5344CB8AC3E}">
        <p14:creationId xmlns:p14="http://schemas.microsoft.com/office/powerpoint/2010/main" val="276542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36729" y="300251"/>
            <a:ext cx="11327642" cy="1521169"/>
            <a:chOff x="436729" y="300251"/>
            <a:chExt cx="11327642" cy="1521169"/>
          </a:xfrm>
        </p:grpSpPr>
        <p:sp>
          <p:nvSpPr>
            <p:cNvPr id="19" name="Rectangle 18"/>
            <p:cNvSpPr/>
            <p:nvPr/>
          </p:nvSpPr>
          <p:spPr>
            <a:xfrm>
              <a:off x="436729" y="300251"/>
              <a:ext cx="11327642" cy="14193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9051" y="313315"/>
              <a:ext cx="7942997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n w="22225">
                    <a:solidFill>
                      <a:srgbClr val="002060"/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Welcome to</a:t>
              </a:r>
            </a:p>
            <a:p>
              <a:pPr algn="ctr"/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</a:t>
              </a:r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rgbClr val="FF0000"/>
                  </a:solidFill>
                </a:rPr>
                <a:t>GUESS THAT ACRONYM!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074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43136" y="1903343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1068" y="1868557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43418" y="1898374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885245" y="2792894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96337" y="1888434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776740" y="3160641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13990" y="3289852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tored Data 11"/>
          <p:cNvSpPr/>
          <p:nvPr/>
        </p:nvSpPr>
        <p:spPr>
          <a:xfrm flipH="1">
            <a:off x="3744136" y="2131942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4846262" y="2120762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5994381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7133154" y="2131941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8258902" y="2131941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1896053" y="3745858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irect Access Storage 1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36729" y="300251"/>
            <a:ext cx="11327642" cy="1521169"/>
            <a:chOff x="436729" y="300251"/>
            <a:chExt cx="11327642" cy="1521169"/>
          </a:xfrm>
        </p:grpSpPr>
        <p:sp>
          <p:nvSpPr>
            <p:cNvPr id="19" name="Rectangle 18"/>
            <p:cNvSpPr/>
            <p:nvPr/>
          </p:nvSpPr>
          <p:spPr>
            <a:xfrm>
              <a:off x="436729" y="300251"/>
              <a:ext cx="11327642" cy="14193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29051" y="313315"/>
              <a:ext cx="7942997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n w="22225">
                    <a:solidFill>
                      <a:srgbClr val="002060"/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Welcome to</a:t>
              </a:r>
            </a:p>
            <a:p>
              <a:pPr algn="ctr"/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</a:t>
              </a:r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rgbClr val="FF0000"/>
                  </a:solidFill>
                </a:rPr>
                <a:t>GUESS THAT ACRONYM!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683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tored Data 12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tored Data 13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tored Data 14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tored Data 15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tored Data 16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irect Access Storage 20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36729" y="300251"/>
            <a:ext cx="11327642" cy="1521169"/>
            <a:chOff x="436729" y="300251"/>
            <a:chExt cx="11327642" cy="1521169"/>
          </a:xfrm>
        </p:grpSpPr>
        <p:sp>
          <p:nvSpPr>
            <p:cNvPr id="19" name="Rectangle 18"/>
            <p:cNvSpPr/>
            <p:nvPr/>
          </p:nvSpPr>
          <p:spPr>
            <a:xfrm>
              <a:off x="436729" y="300251"/>
              <a:ext cx="11327642" cy="14193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9051" y="313315"/>
              <a:ext cx="7942997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n w="22225">
                    <a:solidFill>
                      <a:srgbClr val="002060"/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Welcome to</a:t>
              </a:r>
            </a:p>
            <a:p>
              <a:pPr algn="ctr"/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</a:t>
              </a:r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rgbClr val="FF0000"/>
                  </a:solidFill>
                </a:rPr>
                <a:t>GUESS THAT ACRONYM!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3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7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482893" y="1933160"/>
            <a:ext cx="1198598" cy="2932043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130825" y="1898374"/>
            <a:ext cx="5973418" cy="2971800"/>
          </a:xfrm>
          <a:prstGeom prst="roundRect">
            <a:avLst>
              <a:gd name="adj" fmla="val 3958"/>
            </a:avLst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3175" y="1928191"/>
            <a:ext cx="725558" cy="2941983"/>
          </a:xfrm>
          <a:prstGeom prst="ellipse">
            <a:avLst/>
          </a:prstGeom>
          <a:solidFill>
            <a:srgbClr val="503268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irect Access Storage 20"/>
          <p:cNvSpPr/>
          <p:nvPr/>
        </p:nvSpPr>
        <p:spPr>
          <a:xfrm flipH="1">
            <a:off x="2925002" y="2822711"/>
            <a:ext cx="411646" cy="1123122"/>
          </a:xfrm>
          <a:prstGeom prst="flowChartMagneticDrum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6094" y="1918251"/>
            <a:ext cx="1198598" cy="2932043"/>
          </a:xfrm>
          <a:prstGeom prst="ellipse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rect Access Storage 22"/>
          <p:cNvSpPr/>
          <p:nvPr/>
        </p:nvSpPr>
        <p:spPr>
          <a:xfrm flipH="1">
            <a:off x="2816497" y="3190458"/>
            <a:ext cx="201993" cy="387628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53747" y="3319669"/>
            <a:ext cx="194639" cy="1242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tored Data 26"/>
          <p:cNvSpPr/>
          <p:nvPr/>
        </p:nvSpPr>
        <p:spPr>
          <a:xfrm flipH="1">
            <a:off x="3783893" y="2161759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Stored Data 27"/>
          <p:cNvSpPr/>
          <p:nvPr/>
        </p:nvSpPr>
        <p:spPr>
          <a:xfrm flipH="1">
            <a:off x="4886019" y="2150579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Stored Data 28"/>
          <p:cNvSpPr/>
          <p:nvPr/>
        </p:nvSpPr>
        <p:spPr>
          <a:xfrm flipH="1">
            <a:off x="6034138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Stored Data 29"/>
          <p:cNvSpPr/>
          <p:nvPr/>
        </p:nvSpPr>
        <p:spPr>
          <a:xfrm flipH="1">
            <a:off x="7172911" y="2161758"/>
            <a:ext cx="980744" cy="2497203"/>
          </a:xfrm>
          <a:prstGeom prst="flowChartOnlineStorag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Stored Data 30"/>
          <p:cNvSpPr/>
          <p:nvPr/>
        </p:nvSpPr>
        <p:spPr>
          <a:xfrm flipH="1">
            <a:off x="8298659" y="2161758"/>
            <a:ext cx="980744" cy="2497203"/>
          </a:xfrm>
          <a:prstGeom prst="flowChartOnlineStorage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1896053" y="3765736"/>
            <a:ext cx="1192695" cy="29806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rect Access Storage 34"/>
          <p:cNvSpPr/>
          <p:nvPr/>
        </p:nvSpPr>
        <p:spPr>
          <a:xfrm flipH="1">
            <a:off x="1692479" y="4236546"/>
            <a:ext cx="726280" cy="308115"/>
          </a:xfrm>
          <a:prstGeom prst="flowChartMagneticDrum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36729" y="300251"/>
            <a:ext cx="11327642" cy="1521169"/>
            <a:chOff x="436729" y="300251"/>
            <a:chExt cx="11327642" cy="1521169"/>
          </a:xfrm>
        </p:grpSpPr>
        <p:sp>
          <p:nvSpPr>
            <p:cNvPr id="17" name="Rectangle 16"/>
            <p:cNvSpPr/>
            <p:nvPr/>
          </p:nvSpPr>
          <p:spPr>
            <a:xfrm>
              <a:off x="436729" y="300251"/>
              <a:ext cx="11327642" cy="14193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29051" y="313315"/>
              <a:ext cx="7942997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n w="22225">
                    <a:solidFill>
                      <a:srgbClr val="002060"/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Welcome to</a:t>
              </a:r>
            </a:p>
            <a:p>
              <a:pPr algn="ctr"/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chemeClr val="bg1"/>
                  </a:solidFill>
                </a:rPr>
                <a:t> </a:t>
              </a:r>
              <a:r>
                <a:rPr lang="en-US" sz="6000" dirty="0">
                  <a:ln w="22225">
                    <a:solidFill>
                      <a:srgbClr val="002060"/>
                    </a:solidFill>
                  </a:ln>
                  <a:solidFill>
                    <a:srgbClr val="FF0000"/>
                  </a:solidFill>
                </a:rPr>
                <a:t>GUESS THAT ACRONYM!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701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325</Words>
  <Application>Microsoft Office PowerPoint</Application>
  <PresentationFormat>Widescreen</PresentationFormat>
  <Paragraphs>88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Calibri Light</vt:lpstr>
      <vt:lpstr>Impact</vt:lpstr>
      <vt:lpstr>Microsoft Himalaya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Glennie, Kristen</dc:creator>
  <cp:lastModifiedBy>Kristen Glennie</cp:lastModifiedBy>
  <cp:revision>21</cp:revision>
  <dcterms:created xsi:type="dcterms:W3CDTF">2021-09-08T18:12:06Z</dcterms:created>
  <dcterms:modified xsi:type="dcterms:W3CDTF">2021-09-13T14:48:45Z</dcterms:modified>
</cp:coreProperties>
</file>