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72" r:id="rId2"/>
    <p:sldId id="280" r:id="rId3"/>
    <p:sldId id="282" r:id="rId4"/>
    <p:sldId id="283" r:id="rId5"/>
    <p:sldId id="291" r:id="rId6"/>
    <p:sldId id="293" r:id="rId7"/>
    <p:sldId id="294" r:id="rId8"/>
    <p:sldId id="295" r:id="rId9"/>
    <p:sldId id="286" r:id="rId10"/>
    <p:sldId id="287" r:id="rId11"/>
    <p:sldId id="288" r:id="rId12"/>
    <p:sldId id="284" r:id="rId13"/>
    <p:sldId id="289" r:id="rId14"/>
    <p:sldId id="290" r:id="rId15"/>
    <p:sldId id="292"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5" d="100"/>
          <a:sy n="75" d="100"/>
        </p:scale>
        <p:origin x="28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D4573-58E7-4156-A133-2731F5F8D1A6}" type="datetimeFigureOut">
              <a:rPr lang="en-US" smtClean="0"/>
              <a:t>7/9/2019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3B0CF2-7F87-4E02-A248-870047730F99}" type="slidenum">
              <a:rPr lang="en-US" smtClean="0"/>
              <a:t>‹#›</a:t>
            </a:fld>
            <a:endParaRPr lang="en-US"/>
          </a:p>
        </p:txBody>
      </p:sp>
    </p:spTree>
    <p:extLst>
      <p:ext uri="{BB962C8B-B14F-4D97-AF65-F5344CB8AC3E}">
        <p14:creationId xmlns:p14="http://schemas.microsoft.com/office/powerpoint/2010/main" val="36149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3B0CF2-7F87-4E02-A248-870047730F99}" type="slidenum">
              <a:rPr lang="en-US" smtClean="0"/>
              <a:t>1</a:t>
            </a:fld>
            <a:endParaRPr lang="en-US"/>
          </a:p>
        </p:txBody>
      </p:sp>
    </p:spTree>
    <p:extLst>
      <p:ext uri="{BB962C8B-B14F-4D97-AF65-F5344CB8AC3E}">
        <p14:creationId xmlns:p14="http://schemas.microsoft.com/office/powerpoint/2010/main" val="1495133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71DCE-DFA0-40BB-B495-CF5A5BAA02CA}" type="slidenum">
              <a:rPr lang="en-US" smtClean="0"/>
              <a:t>3</a:t>
            </a:fld>
            <a:endParaRPr lang="en-US"/>
          </a:p>
        </p:txBody>
      </p:sp>
    </p:spTree>
    <p:extLst>
      <p:ext uri="{BB962C8B-B14F-4D97-AF65-F5344CB8AC3E}">
        <p14:creationId xmlns:p14="http://schemas.microsoft.com/office/powerpoint/2010/main" val="1410330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grpSp>
        <p:nvGrpSpPr>
          <p:cNvPr id="10" name="Group 9"/>
          <p:cNvGrpSpPr/>
          <p:nvPr/>
        </p:nvGrpSpPr>
        <p:grpSpPr>
          <a:xfrm>
            <a:off x="0" y="6208894"/>
            <a:ext cx="12192000" cy="649106"/>
            <a:chOff x="0" y="6208894"/>
            <a:chExt cx="12192000" cy="649106"/>
          </a:xfrm>
        </p:grpSpPr>
        <p:sp>
          <p:nvSpPr>
            <p:cNvPr id="2" name="Rectangle 1"/>
            <p:cNvSpPr/>
            <p:nvPr/>
          </p:nvSpPr>
          <p:spPr>
            <a:xfrm>
              <a:off x="3048" y="6220178"/>
              <a:ext cx="12188952" cy="637822"/>
            </a:xfrm>
            <a:prstGeom prst="rect">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cxnSp>
          <p:nvCxnSpPr>
            <p:cNvPr id="7" name="Straight Connector 6"/>
            <p:cNvCxnSpPr/>
            <p:nvPr/>
          </p:nvCxnSpPr>
          <p:spPr>
            <a:xfrm>
              <a:off x="0" y="6208894"/>
              <a:ext cx="121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3048" y="5937956"/>
            <a:ext cx="8241" cy="5644"/>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tx2"/>
                </a:solidFill>
                <a:effectLst/>
                <a:latin typeface="+mj-lt"/>
                <a:ea typeface="+mj-ea"/>
                <a:cs typeface="+mj-cs"/>
              </a:defRPr>
            </a:lvl1pPr>
          </a:lstStyle>
          <a:p>
            <a:r>
              <a:rPr kumimoji="0" lang="en-US"/>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021A1D30-C0A0-4124-A783-34D9F15FA0FE}" type="datetime1">
              <a:rPr lang="en-US" smtClean="0"/>
              <a:t>7/9/2019</a:t>
            </a:fld>
            <a:endParaRPr lang="en-US"/>
          </a:p>
        </p:txBody>
      </p:sp>
      <p:sp>
        <p:nvSpPr>
          <p:cNvPr id="19" name="Footer Placeholder 18"/>
          <p:cNvSpPr>
            <a:spLocks noGrp="1"/>
          </p:cNvSpPr>
          <p:nvPr>
            <p:ph type="ftr" sz="quarter" idx="11"/>
          </p:nvPr>
        </p:nvSpPr>
        <p:spPr/>
        <p:txBody>
          <a:bodyPr/>
          <a:lstStyle/>
          <a:p>
            <a:r>
              <a:rPr lang="en-US" dirty="0"/>
              <a:t>Add a footer</a:t>
            </a:r>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808200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D2D5871-AB0F-4B3D-8861-97E78CB7B47E}" type="datetime1">
              <a:rPr lang="en-US" smtClean="0"/>
              <a:t>7/9/2019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87777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4418406-4C3F-4F3E-80BD-A22568EA37EB}" type="datetime1">
              <a:rPr lang="en-US" smtClean="0"/>
              <a:t>7/9/2019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975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5F28077-7188-48C5-8679-2287FAC952E9}" type="datetime1">
              <a:rPr lang="en-US" smtClean="0"/>
              <a:t>7/9/2019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8168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D2DCB740-6776-4EE9-99FD-96D592FA5A23}" type="datetime1">
              <a:rPr lang="en-US" smtClean="0"/>
              <a:t>7/9/2019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531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5F6BD99-6FFD-46C5-B5E2-43A34BDA2566}" type="datetime1">
              <a:rPr lang="en-US" smtClean="0"/>
              <a:t>7/9/2019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090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1"/>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E022678E-214C-4CF8-97C7-95015FB02960}" type="datetime1">
              <a:rPr lang="en-US" smtClean="0"/>
              <a:t>7/9/2019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250188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D55660E0-FA77-4473-A859-74127B089143}" type="datetime1">
              <a:rPr lang="en-US" smtClean="0"/>
              <a:t>7/9/2019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0718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8D7B8-9F07-4899-827D-5F3CFDDEB574}" type="datetime1">
              <a:rPr lang="en-US" smtClean="0"/>
              <a:t>7/9/2019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5288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B5197C5C-1CD1-417D-A89C-14747F5222C7}" type="datetime1">
              <a:rPr lang="en-US" smtClean="0"/>
              <a:t>7/9/2019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9919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Edit Master text styles</a:t>
            </a:r>
          </a:p>
        </p:txBody>
      </p:sp>
      <p:sp>
        <p:nvSpPr>
          <p:cNvPr id="5" name="Date Placeholder 4"/>
          <p:cNvSpPr>
            <a:spLocks noGrp="1"/>
          </p:cNvSpPr>
          <p:nvPr>
            <p:ph type="dt" sz="half" idx="10"/>
          </p:nvPr>
        </p:nvSpPr>
        <p:spPr/>
        <p:txBody>
          <a:bodyPr/>
          <a:lstStyle/>
          <a:p>
            <a:fld id="{1359EFBB-CFA1-4AA8-9123-F0B52DBD84FE}" type="datetime1">
              <a:rPr lang="en-US" smtClean="0"/>
              <a:t>7/9/2019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Tree>
    <p:extLst>
      <p:ext uri="{BB962C8B-B14F-4D97-AF65-F5344CB8AC3E}">
        <p14:creationId xmlns:p14="http://schemas.microsoft.com/office/powerpoint/2010/main" val="2519624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25" name="Group 24"/>
          <p:cNvGrpSpPr/>
          <p:nvPr/>
        </p:nvGrpSpPr>
        <p:grpSpPr>
          <a:xfrm>
            <a:off x="-29028" y="-7144"/>
            <a:ext cx="12240731" cy="6879658"/>
            <a:chOff x="0" y="-21658"/>
            <a:chExt cx="12240731" cy="6879658"/>
          </a:xfrm>
        </p:grpSpPr>
        <p:sp>
          <p:nvSpPr>
            <p:cNvPr id="26" name="Rectangle 25"/>
            <p:cNvSpPr/>
            <p:nvPr/>
          </p:nvSpPr>
          <p:spPr>
            <a:xfrm>
              <a:off x="31633"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0" y="-21658"/>
              <a:ext cx="12240731" cy="1041400"/>
              <a:chOff x="-25356" y="-7144"/>
              <a:chExt cx="12240731" cy="1041400"/>
            </a:xfrm>
          </p:grpSpPr>
          <p:sp>
            <p:nvSpPr>
              <p:cNvPr id="28" name="Freeform 27"/>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29" name="Freeform 28"/>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31" name="Group 30"/>
              <p:cNvGrpSpPr/>
              <p:nvPr/>
            </p:nvGrpSpPr>
            <p:grpSpPr>
              <a:xfrm>
                <a:off x="-25356" y="202408"/>
                <a:ext cx="12240731" cy="649224"/>
                <a:chOff x="-19045" y="216550"/>
                <a:chExt cx="9180548" cy="649224"/>
              </a:xfrm>
            </p:grpSpPr>
            <p:sp>
              <p:nvSpPr>
                <p:cNvPr id="32" name="Freeform 3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3" name="Freeform 3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gr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100">
                <a:solidFill>
                  <a:schemeClr val="tx1"/>
                </a:solidFill>
              </a:defRPr>
            </a:lvl1pPr>
          </a:lstStyle>
          <a:p>
            <a:fld id="{61146459-E3C3-4969-9224-5ED50B492D17}" type="datetime1">
              <a:rPr lang="en-US" smtClean="0"/>
              <a:pPr/>
              <a:t>7/9/2019</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100">
                <a:solidFill>
                  <a:schemeClr val="tx1"/>
                </a:solidFill>
              </a:defRPr>
            </a:lvl1pPr>
          </a:lstStyle>
          <a:p>
            <a:r>
              <a:rPr lang="en-US" dirty="0"/>
              <a:t>Add a footer</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100">
                <a:solidFill>
                  <a:schemeClr val="tx1"/>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942852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lumMod val="50000"/>
          </a:schemeClr>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lumMod val="50000"/>
          </a:schemeClr>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lumMod val="50000"/>
          </a:schemeClr>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lumMod val="50000"/>
          </a:schemeClr>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lumMod val="75000"/>
          </a:schemeClr>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lumMod val="50000"/>
          </a:schemeClr>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lumMod val="75000"/>
          </a:schemeClr>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286000" indent="0" algn="l" rtl="0" eaLnBrk="1" latinLnBrk="0" hangingPunct="1">
        <a:spcBef>
          <a:spcPct val="20000"/>
        </a:spcBef>
        <a:buClr>
          <a:schemeClr val="tx2"/>
        </a:buClr>
        <a:buFontTx/>
        <a:buNone/>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8792" y="1371600"/>
            <a:ext cx="10921272" cy="2829464"/>
          </a:xfrm>
        </p:spPr>
        <p:txBody>
          <a:bodyPr>
            <a:normAutofit/>
          </a:bodyPr>
          <a:lstStyle/>
          <a:p>
            <a:r>
              <a:rPr lang="en-US" sz="4800" dirty="0"/>
              <a:t>AIM Safety Bundle Implementation – UT/WY Partnership</a:t>
            </a:r>
          </a:p>
        </p:txBody>
      </p:sp>
      <p:sp>
        <p:nvSpPr>
          <p:cNvPr id="5" name="Subtitle 4"/>
          <p:cNvSpPr>
            <a:spLocks noGrp="1"/>
          </p:cNvSpPr>
          <p:nvPr>
            <p:ph type="subTitle" idx="1"/>
          </p:nvPr>
        </p:nvSpPr>
        <p:spPr>
          <a:xfrm>
            <a:off x="952740" y="5374257"/>
            <a:ext cx="10472928" cy="702434"/>
          </a:xfrm>
        </p:spPr>
        <p:txBody>
          <a:bodyPr>
            <a:normAutofit fontScale="92500" lnSpcReduction="20000"/>
          </a:bodyPr>
          <a:lstStyle/>
          <a:p>
            <a:r>
              <a:rPr lang="en-US" dirty="0"/>
              <a:t>Laurie Baksh, MPH</a:t>
            </a:r>
            <a:br>
              <a:rPr lang="en-US" dirty="0"/>
            </a:br>
            <a:r>
              <a:rPr lang="en-US" dirty="0"/>
              <a:t>Utah Department of Health</a:t>
            </a:r>
          </a:p>
          <a:p>
            <a:endParaRPr lang="en-US" dirty="0"/>
          </a:p>
        </p:txBody>
      </p:sp>
    </p:spTree>
    <p:extLst>
      <p:ext uri="{BB962C8B-B14F-4D97-AF65-F5344CB8AC3E}">
        <p14:creationId xmlns:p14="http://schemas.microsoft.com/office/powerpoint/2010/main" val="35496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A79FAF-526A-A945-9878-683C11C3CA0A}" type="slidenum">
              <a:rPr lang="en-US" smtClean="0">
                <a:solidFill>
                  <a:prstClr val="black">
                    <a:tint val="75000"/>
                  </a:prstClr>
                </a:solidFill>
              </a:rPr>
              <a:pPr/>
              <a:t>10</a:t>
            </a:fld>
            <a:endParaRPr lang="en-US">
              <a:solidFill>
                <a:prstClr val="black">
                  <a:tint val="75000"/>
                </a:prstClr>
              </a:solidFill>
            </a:endParaRPr>
          </a:p>
        </p:txBody>
      </p:sp>
      <p:sp>
        <p:nvSpPr>
          <p:cNvPr id="2" name="Title 1"/>
          <p:cNvSpPr>
            <a:spLocks noGrp="1"/>
          </p:cNvSpPr>
          <p:nvPr>
            <p:ph type="title" idx="4294967295"/>
          </p:nvPr>
        </p:nvSpPr>
        <p:spPr>
          <a:xfrm>
            <a:off x="508000" y="1779709"/>
            <a:ext cx="10058400" cy="775554"/>
          </a:xfrm>
        </p:spPr>
        <p:txBody>
          <a:bodyPr>
            <a:normAutofit fontScale="90000"/>
          </a:bodyPr>
          <a:lstStyle/>
          <a:p>
            <a:r>
              <a:rPr lang="en-US" dirty="0"/>
              <a:t>Measure Comparison</a:t>
            </a:r>
          </a:p>
        </p:txBody>
      </p:sp>
      <p:sp>
        <p:nvSpPr>
          <p:cNvPr id="7" name="Content Placeholder 6"/>
          <p:cNvSpPr>
            <a:spLocks noGrp="1"/>
          </p:cNvSpPr>
          <p:nvPr>
            <p:ph idx="4294967295"/>
          </p:nvPr>
        </p:nvSpPr>
        <p:spPr>
          <a:xfrm>
            <a:off x="285138" y="1175073"/>
            <a:ext cx="10988186" cy="399724"/>
          </a:xfrm>
        </p:spPr>
        <p:txBody>
          <a:bodyPr>
            <a:normAutofit fontScale="77500" lnSpcReduction="20000"/>
          </a:bodyPr>
          <a:lstStyle/>
          <a:p>
            <a:r>
              <a:rPr lang="en-US" dirty="0"/>
              <a:t>Bar per hospital; your hospital is flagged.  Can customize coloring, time period, download</a:t>
            </a:r>
          </a:p>
        </p:txBody>
      </p:sp>
      <p:pic>
        <p:nvPicPr>
          <p:cNvPr id="8" name="Content Placeholder 5"/>
          <p:cNvPicPr>
            <a:picLocks noChangeAspect="1"/>
          </p:cNvPicPr>
          <p:nvPr/>
        </p:nvPicPr>
        <p:blipFill>
          <a:blip r:embed="rId2"/>
          <a:stretch>
            <a:fillRect/>
          </a:stretch>
        </p:blipFill>
        <p:spPr>
          <a:xfrm>
            <a:off x="898769" y="2653365"/>
            <a:ext cx="6830499" cy="3937589"/>
          </a:xfrm>
          <a:prstGeom prst="rect">
            <a:avLst/>
          </a:prstGeom>
        </p:spPr>
      </p:pic>
    </p:spTree>
    <p:extLst>
      <p:ext uri="{BB962C8B-B14F-4D97-AF65-F5344CB8AC3E}">
        <p14:creationId xmlns:p14="http://schemas.microsoft.com/office/powerpoint/2010/main" val="15623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A79FAF-526A-A945-9878-683C11C3CA0A}" type="slidenum">
              <a:rPr lang="en-US" smtClean="0">
                <a:solidFill>
                  <a:prstClr val="black">
                    <a:tint val="75000"/>
                  </a:prstClr>
                </a:solidFill>
              </a:rPr>
              <a:pPr/>
              <a:t>11</a:t>
            </a:fld>
            <a:endParaRPr lang="en-US">
              <a:solidFill>
                <a:prstClr val="black">
                  <a:tint val="75000"/>
                </a:prstClr>
              </a:solidFill>
            </a:endParaRPr>
          </a:p>
        </p:txBody>
      </p:sp>
      <p:sp>
        <p:nvSpPr>
          <p:cNvPr id="2" name="Title 1"/>
          <p:cNvSpPr>
            <a:spLocks noGrp="1"/>
          </p:cNvSpPr>
          <p:nvPr>
            <p:ph type="title" idx="4294967295"/>
          </p:nvPr>
        </p:nvSpPr>
        <p:spPr>
          <a:xfrm>
            <a:off x="572219" y="1186502"/>
            <a:ext cx="10058400" cy="697400"/>
          </a:xfrm>
        </p:spPr>
        <p:txBody>
          <a:bodyPr>
            <a:normAutofit fontScale="90000"/>
          </a:bodyPr>
          <a:lstStyle/>
          <a:p>
            <a:r>
              <a:rPr lang="en-US" dirty="0"/>
              <a:t>Measure Trend</a:t>
            </a:r>
          </a:p>
        </p:txBody>
      </p:sp>
      <p:sp>
        <p:nvSpPr>
          <p:cNvPr id="7" name="Content Placeholder 6"/>
          <p:cNvSpPr>
            <a:spLocks noGrp="1"/>
          </p:cNvSpPr>
          <p:nvPr>
            <p:ph idx="4294967295"/>
          </p:nvPr>
        </p:nvSpPr>
        <p:spPr>
          <a:xfrm>
            <a:off x="1392956" y="928882"/>
            <a:ext cx="8416925" cy="371964"/>
          </a:xfrm>
        </p:spPr>
        <p:txBody>
          <a:bodyPr>
            <a:normAutofit fontScale="70000" lnSpcReduction="20000"/>
          </a:bodyPr>
          <a:lstStyle/>
          <a:p>
            <a:r>
              <a:rPr lang="en-US" dirty="0"/>
              <a:t>Trend for your hospital, collaborative.  Can customize frequency, download</a:t>
            </a:r>
          </a:p>
        </p:txBody>
      </p:sp>
      <p:pic>
        <p:nvPicPr>
          <p:cNvPr id="3" name="Picture 2"/>
          <p:cNvPicPr>
            <a:picLocks noChangeAspect="1"/>
          </p:cNvPicPr>
          <p:nvPr/>
        </p:nvPicPr>
        <p:blipFill>
          <a:blip r:embed="rId2"/>
          <a:stretch>
            <a:fillRect/>
          </a:stretch>
        </p:blipFill>
        <p:spPr>
          <a:xfrm>
            <a:off x="1534920" y="1955540"/>
            <a:ext cx="7858898" cy="4765936"/>
          </a:xfrm>
          <a:prstGeom prst="rect">
            <a:avLst/>
          </a:prstGeom>
        </p:spPr>
      </p:pic>
    </p:spTree>
    <p:extLst>
      <p:ext uri="{BB962C8B-B14F-4D97-AF65-F5344CB8AC3E}">
        <p14:creationId xmlns:p14="http://schemas.microsoft.com/office/powerpoint/2010/main" val="1319794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12648"/>
            <a:ext cx="10972800" cy="1143000"/>
          </a:xfrm>
        </p:spPr>
        <p:txBody>
          <a:bodyPr/>
          <a:lstStyle/>
          <a:p>
            <a:r>
              <a:rPr lang="en-US" dirty="0"/>
              <a:t>AIM Process in Utah</a:t>
            </a:r>
          </a:p>
        </p:txBody>
      </p:sp>
      <p:sp>
        <p:nvSpPr>
          <p:cNvPr id="3" name="Content Placeholder 2"/>
          <p:cNvSpPr>
            <a:spLocks noGrp="1"/>
          </p:cNvSpPr>
          <p:nvPr>
            <p:ph idx="1"/>
          </p:nvPr>
        </p:nvSpPr>
        <p:spPr>
          <a:xfrm>
            <a:off x="609600" y="1892808"/>
            <a:ext cx="10972800" cy="4669536"/>
          </a:xfrm>
        </p:spPr>
        <p:txBody>
          <a:bodyPr>
            <a:normAutofit/>
          </a:bodyPr>
          <a:lstStyle/>
          <a:p>
            <a:r>
              <a:rPr lang="en-US" sz="2800" dirty="0"/>
              <a:t>For each safety bundle:</a:t>
            </a:r>
          </a:p>
          <a:p>
            <a:pPr lvl="1"/>
            <a:r>
              <a:rPr lang="en-US" sz="2800" dirty="0"/>
              <a:t>In person launch meeting</a:t>
            </a:r>
          </a:p>
          <a:p>
            <a:pPr lvl="2"/>
            <a:r>
              <a:rPr lang="en-US" sz="2500" dirty="0"/>
              <a:t>Set goals, team building, subject matter presentations</a:t>
            </a:r>
          </a:p>
          <a:p>
            <a:pPr lvl="1"/>
            <a:r>
              <a:rPr lang="en-US" sz="2800" dirty="0"/>
              <a:t>Learning sessions conducted via Project ECHO</a:t>
            </a:r>
          </a:p>
          <a:p>
            <a:pPr lvl="2"/>
            <a:r>
              <a:rPr lang="en-US" sz="2800" dirty="0"/>
              <a:t>Sessions are taped and put on an unlisted YouTube channel for future viewing</a:t>
            </a:r>
          </a:p>
          <a:p>
            <a:pPr lvl="1"/>
            <a:r>
              <a:rPr lang="en-US" sz="2800" dirty="0"/>
              <a:t>Final in person meeting</a:t>
            </a:r>
          </a:p>
          <a:p>
            <a:pPr lvl="1"/>
            <a:r>
              <a:rPr lang="en-US" sz="2800" dirty="0"/>
              <a:t>Bi-monthly “touch base” sessions</a:t>
            </a:r>
          </a:p>
          <a:p>
            <a:pPr lvl="1"/>
            <a:r>
              <a:rPr lang="en-US" sz="2800" dirty="0"/>
              <a:t>Data submissions</a:t>
            </a:r>
          </a:p>
        </p:txBody>
      </p:sp>
    </p:spTree>
    <p:extLst>
      <p:ext uri="{BB962C8B-B14F-4D97-AF65-F5344CB8AC3E}">
        <p14:creationId xmlns:p14="http://schemas.microsoft.com/office/powerpoint/2010/main" val="418771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34436" y="923405"/>
            <a:ext cx="9144000" cy="600075"/>
          </a:xfrm>
        </p:spPr>
        <p:txBody>
          <a:bodyPr>
            <a:normAutofit fontScale="90000"/>
          </a:bodyPr>
          <a:lstStyle/>
          <a:p>
            <a:r>
              <a:rPr lang="en-US" dirty="0"/>
              <a:t>Project echo</a:t>
            </a:r>
          </a:p>
        </p:txBody>
      </p:sp>
      <p:sp>
        <p:nvSpPr>
          <p:cNvPr id="10" name="Content Placeholder 9"/>
          <p:cNvSpPr>
            <a:spLocks noGrp="1"/>
          </p:cNvSpPr>
          <p:nvPr>
            <p:ph idx="1"/>
          </p:nvPr>
        </p:nvSpPr>
        <p:spPr>
          <a:xfrm>
            <a:off x="428444" y="1699404"/>
            <a:ext cx="11138716" cy="4904117"/>
          </a:xfrm>
        </p:spPr>
        <p:txBody>
          <a:bodyPr>
            <a:noAutofit/>
          </a:bodyPr>
          <a:lstStyle/>
          <a:p>
            <a:r>
              <a:rPr lang="en-US" sz="2400" dirty="0"/>
              <a:t>Project ECHO (</a:t>
            </a:r>
            <a:r>
              <a:rPr lang="en-US" sz="2400" u="sng" dirty="0"/>
              <a:t>E</a:t>
            </a:r>
            <a:r>
              <a:rPr lang="en-US" sz="2400" dirty="0"/>
              <a:t>xtension for </a:t>
            </a:r>
            <a:r>
              <a:rPr lang="en-US" sz="2400" u="sng" dirty="0"/>
              <a:t>C</a:t>
            </a:r>
            <a:r>
              <a:rPr lang="en-US" sz="2400" dirty="0"/>
              <a:t>ommunity </a:t>
            </a:r>
            <a:r>
              <a:rPr lang="en-US" sz="2400" u="sng" dirty="0"/>
              <a:t>H</a:t>
            </a:r>
            <a:r>
              <a:rPr lang="en-US" sz="2400" dirty="0"/>
              <a:t>ealthcare </a:t>
            </a:r>
            <a:r>
              <a:rPr lang="en-US" sz="2400" u="sng" dirty="0"/>
              <a:t>O</a:t>
            </a:r>
            <a:r>
              <a:rPr lang="en-US" sz="2400" dirty="0"/>
              <a:t>utcomes) aims to amplify health care provider capacity to provide best practice care in rural and underserved areas through the use of technology</a:t>
            </a:r>
            <a:br>
              <a:rPr lang="en-US" sz="2400" dirty="0"/>
            </a:br>
            <a:endParaRPr lang="en-US" sz="2400" dirty="0"/>
          </a:p>
          <a:p>
            <a:r>
              <a:rPr lang="en-US" sz="2400" dirty="0"/>
              <a:t>Utah’s team utilizes this technology to deliver education on the components of the AIM safety bundles through expert presentations on individual components followed by interactive time to discuss strategies for implementation and overcoming challenges</a:t>
            </a:r>
            <a:br>
              <a:rPr lang="en-US" sz="2400" dirty="0"/>
            </a:br>
            <a:endParaRPr lang="en-US" sz="2400" dirty="0"/>
          </a:p>
          <a:p>
            <a:r>
              <a:rPr lang="en-US" sz="2400" dirty="0"/>
              <a:t>Facilitates the building of a community of practice</a:t>
            </a:r>
          </a:p>
        </p:txBody>
      </p:sp>
    </p:spTree>
    <p:extLst>
      <p:ext uri="{BB962C8B-B14F-4D97-AF65-F5344CB8AC3E}">
        <p14:creationId xmlns:p14="http://schemas.microsoft.com/office/powerpoint/2010/main" val="385012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03252" y="328270"/>
            <a:ext cx="6599567" cy="6529730"/>
          </a:xfrm>
          <a:prstGeom prst="rect">
            <a:avLst/>
          </a:prstGeom>
        </p:spPr>
      </p:pic>
    </p:spTree>
    <p:extLst>
      <p:ext uri="{BB962C8B-B14F-4D97-AF65-F5344CB8AC3E}">
        <p14:creationId xmlns:p14="http://schemas.microsoft.com/office/powerpoint/2010/main" val="357511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Recognition</a:t>
            </a:r>
          </a:p>
        </p:txBody>
      </p:sp>
      <p:sp>
        <p:nvSpPr>
          <p:cNvPr id="3" name="Content Placeholder 2"/>
          <p:cNvSpPr>
            <a:spLocks noGrp="1"/>
          </p:cNvSpPr>
          <p:nvPr>
            <p:ph idx="1"/>
          </p:nvPr>
        </p:nvSpPr>
        <p:spPr>
          <a:xfrm>
            <a:off x="609600" y="2112264"/>
            <a:ext cx="10972800" cy="4212336"/>
          </a:xfrm>
        </p:spPr>
        <p:txBody>
          <a:bodyPr/>
          <a:lstStyle/>
          <a:p>
            <a:r>
              <a:rPr lang="en-US" dirty="0"/>
              <a:t>AIM working on criteria for a hospital recognition program- more details to follow.</a:t>
            </a:r>
          </a:p>
        </p:txBody>
      </p:sp>
    </p:spTree>
    <p:extLst>
      <p:ext uri="{BB962C8B-B14F-4D97-AF65-F5344CB8AC3E}">
        <p14:creationId xmlns:p14="http://schemas.microsoft.com/office/powerpoint/2010/main" val="224820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a:p>
            <a:r>
              <a:rPr lang="en-US" dirty="0"/>
              <a:t>Lbaksh@Utah.gov</a:t>
            </a:r>
          </a:p>
        </p:txBody>
      </p:sp>
    </p:spTree>
    <p:extLst>
      <p:ext uri="{BB962C8B-B14F-4D97-AF65-F5344CB8AC3E}">
        <p14:creationId xmlns:p14="http://schemas.microsoft.com/office/powerpoint/2010/main" val="40764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143000"/>
          </a:xfrm>
        </p:spPr>
        <p:txBody>
          <a:bodyPr>
            <a:normAutofit fontScale="90000"/>
          </a:bodyPr>
          <a:lstStyle/>
          <a:p>
            <a:r>
              <a:rPr lang="en-US" dirty="0"/>
              <a:t>Alliance for Innovation on Maternal Health - AIM</a:t>
            </a:r>
          </a:p>
        </p:txBody>
      </p:sp>
      <p:sp>
        <p:nvSpPr>
          <p:cNvPr id="3" name="Content Placeholder 2"/>
          <p:cNvSpPr>
            <a:spLocks noGrp="1"/>
          </p:cNvSpPr>
          <p:nvPr>
            <p:ph idx="1"/>
          </p:nvPr>
        </p:nvSpPr>
        <p:spPr>
          <a:xfrm>
            <a:off x="609600" y="2505456"/>
            <a:ext cx="10972800" cy="3819144"/>
          </a:xfrm>
        </p:spPr>
        <p:txBody>
          <a:bodyPr>
            <a:normAutofit/>
          </a:bodyPr>
          <a:lstStyle/>
          <a:p>
            <a:pPr marL="0" indent="0">
              <a:buNone/>
            </a:pPr>
            <a:r>
              <a:rPr lang="en-US" sz="2800" dirty="0"/>
              <a:t>AIM Purpose:</a:t>
            </a:r>
            <a:br>
              <a:rPr lang="en-US" sz="2800" dirty="0"/>
            </a:br>
            <a:br>
              <a:rPr lang="en-US" sz="2800" dirty="0"/>
            </a:br>
            <a:r>
              <a:rPr lang="en-US" sz="2800" dirty="0"/>
              <a:t>“To equip, empower and embolden every state, perinatal quality collaborative, hospital network system, birth facility and maternity care provider in the U.S. to significantly reduce severe maternal morbidity and maternal mortality through proven implementation of consistent maternity care practices.”</a:t>
            </a:r>
          </a:p>
        </p:txBody>
      </p:sp>
    </p:spTree>
    <p:extLst>
      <p:ext uri="{BB962C8B-B14F-4D97-AF65-F5344CB8AC3E}">
        <p14:creationId xmlns:p14="http://schemas.microsoft.com/office/powerpoint/2010/main" val="201169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Bundles</a:t>
            </a:r>
          </a:p>
        </p:txBody>
      </p:sp>
      <p:sp>
        <p:nvSpPr>
          <p:cNvPr id="3" name="Content Placeholder 2"/>
          <p:cNvSpPr>
            <a:spLocks noGrp="1"/>
          </p:cNvSpPr>
          <p:nvPr>
            <p:ph idx="1"/>
          </p:nvPr>
        </p:nvSpPr>
        <p:spPr>
          <a:xfrm>
            <a:off x="1189541" y="2152513"/>
            <a:ext cx="10286179" cy="4170744"/>
          </a:xfrm>
        </p:spPr>
        <p:txBody>
          <a:bodyPr>
            <a:normAutofit/>
          </a:bodyPr>
          <a:lstStyle/>
          <a:p>
            <a:r>
              <a:rPr lang="en-US" sz="2800" dirty="0"/>
              <a:t>Developed by the Council on Patient Safety in Maternal Health</a:t>
            </a:r>
          </a:p>
          <a:p>
            <a:endParaRPr lang="en-US" sz="2800" dirty="0"/>
          </a:p>
          <a:p>
            <a:r>
              <a:rPr lang="en-US" sz="2800" dirty="0"/>
              <a:t>A patient safety bundle is a set of straightforward, evidence-based recommendations for practice and care processes known to improve outcomes</a:t>
            </a:r>
          </a:p>
        </p:txBody>
      </p:sp>
    </p:spTree>
    <p:extLst>
      <p:ext uri="{BB962C8B-B14F-4D97-AF65-F5344CB8AC3E}">
        <p14:creationId xmlns:p14="http://schemas.microsoft.com/office/powerpoint/2010/main" val="26780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Safety Bundles</a:t>
            </a:r>
          </a:p>
        </p:txBody>
      </p:sp>
      <p:sp>
        <p:nvSpPr>
          <p:cNvPr id="3" name="Content Placeholder 2"/>
          <p:cNvSpPr>
            <a:spLocks noGrp="1"/>
          </p:cNvSpPr>
          <p:nvPr>
            <p:ph idx="1"/>
          </p:nvPr>
        </p:nvSpPr>
        <p:spPr>
          <a:xfrm>
            <a:off x="609600" y="2139696"/>
            <a:ext cx="10972800" cy="4184904"/>
          </a:xfrm>
        </p:spPr>
        <p:txBody>
          <a:bodyPr/>
          <a:lstStyle/>
          <a:p>
            <a:r>
              <a:rPr lang="en-US" sz="2800" dirty="0"/>
              <a:t>Each bundle addresses four domains:</a:t>
            </a:r>
          </a:p>
          <a:p>
            <a:pPr lvl="1"/>
            <a:r>
              <a:rPr lang="en-US" sz="2800" dirty="0"/>
              <a:t>Readiness</a:t>
            </a:r>
          </a:p>
          <a:p>
            <a:pPr lvl="1"/>
            <a:r>
              <a:rPr lang="en-US" sz="2800" dirty="0"/>
              <a:t>Recognition and prevention</a:t>
            </a:r>
          </a:p>
          <a:p>
            <a:pPr lvl="1"/>
            <a:r>
              <a:rPr lang="en-US" sz="2800" dirty="0"/>
              <a:t>Response</a:t>
            </a:r>
          </a:p>
          <a:p>
            <a:pPr lvl="1"/>
            <a:r>
              <a:rPr lang="en-US" sz="2800" dirty="0"/>
              <a:t>Reporting and systems learning</a:t>
            </a:r>
            <a:br>
              <a:rPr lang="en-US" sz="2800" dirty="0"/>
            </a:br>
            <a:endParaRPr lang="en-US" sz="2800" dirty="0"/>
          </a:p>
          <a:p>
            <a:r>
              <a:rPr lang="en-US" sz="2800" dirty="0"/>
              <a:t>Goal is to create a system of safety and quality</a:t>
            </a:r>
          </a:p>
          <a:p>
            <a:endParaRPr lang="en-US" dirty="0"/>
          </a:p>
        </p:txBody>
      </p:sp>
    </p:spTree>
    <p:extLst>
      <p:ext uri="{BB962C8B-B14F-4D97-AF65-F5344CB8AC3E}">
        <p14:creationId xmlns:p14="http://schemas.microsoft.com/office/powerpoint/2010/main" val="289932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8647" y="34744"/>
            <a:ext cx="6445377" cy="6842306"/>
          </a:xfrm>
          <a:prstGeom prst="rect">
            <a:avLst/>
          </a:prstGeom>
        </p:spPr>
      </p:pic>
    </p:spTree>
    <p:extLst>
      <p:ext uri="{BB962C8B-B14F-4D97-AF65-F5344CB8AC3E}">
        <p14:creationId xmlns:p14="http://schemas.microsoft.com/office/powerpoint/2010/main" val="424212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62262" y="90487"/>
            <a:ext cx="6467475" cy="6677025"/>
          </a:xfrm>
          <a:prstGeom prst="rect">
            <a:avLst/>
          </a:prstGeom>
        </p:spPr>
      </p:pic>
    </p:spTree>
    <p:extLst>
      <p:ext uri="{BB962C8B-B14F-4D97-AF65-F5344CB8AC3E}">
        <p14:creationId xmlns:p14="http://schemas.microsoft.com/office/powerpoint/2010/main" val="268424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23959" y="291465"/>
            <a:ext cx="6524625" cy="6566535"/>
          </a:xfrm>
          <a:prstGeom prst="rect">
            <a:avLst/>
          </a:prstGeom>
        </p:spPr>
      </p:pic>
    </p:spTree>
    <p:extLst>
      <p:ext uri="{BB962C8B-B14F-4D97-AF65-F5344CB8AC3E}">
        <p14:creationId xmlns:p14="http://schemas.microsoft.com/office/powerpoint/2010/main" val="229928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76550" y="176212"/>
            <a:ext cx="6438900" cy="6505575"/>
          </a:xfrm>
          <a:prstGeom prst="rect">
            <a:avLst/>
          </a:prstGeom>
        </p:spPr>
      </p:pic>
    </p:spTree>
    <p:extLst>
      <p:ext uri="{BB962C8B-B14F-4D97-AF65-F5344CB8AC3E}">
        <p14:creationId xmlns:p14="http://schemas.microsoft.com/office/powerpoint/2010/main" val="334299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AIM Data Portal</a:t>
            </a:r>
          </a:p>
        </p:txBody>
      </p:sp>
      <p:sp>
        <p:nvSpPr>
          <p:cNvPr id="3" name="Content Placeholder 2"/>
          <p:cNvSpPr>
            <a:spLocks noGrp="1"/>
          </p:cNvSpPr>
          <p:nvPr>
            <p:ph idx="1"/>
          </p:nvPr>
        </p:nvSpPr>
        <p:spPr>
          <a:xfrm>
            <a:off x="609600" y="2100072"/>
            <a:ext cx="10972800" cy="4389120"/>
          </a:xfrm>
        </p:spPr>
        <p:txBody>
          <a:bodyPr/>
          <a:lstStyle/>
          <a:p>
            <a:pPr>
              <a:buFont typeface="Arial" panose="020B0604020202020204" pitchFamily="34" charset="0"/>
              <a:buChar char="•"/>
            </a:pPr>
            <a:r>
              <a:rPr lang="en-US" dirty="0"/>
              <a:t>  Data measures to allow tracking of progress</a:t>
            </a:r>
            <a:br>
              <a:rPr lang="en-US" dirty="0"/>
            </a:br>
            <a:endParaRPr lang="en-US" dirty="0"/>
          </a:p>
          <a:p>
            <a:pPr>
              <a:buFont typeface="Arial" panose="020B0604020202020204" pitchFamily="34" charset="0"/>
              <a:buChar char="•"/>
            </a:pPr>
            <a:r>
              <a:rPr lang="en-US" dirty="0"/>
              <a:t>  Hospitals can compare to other de-identified facilities statewide (and soon, nationally)</a:t>
            </a:r>
            <a:br>
              <a:rPr lang="en-US" dirty="0"/>
            </a:br>
            <a:endParaRPr lang="en-US" dirty="0"/>
          </a:p>
          <a:p>
            <a:pPr>
              <a:buFont typeface="Arial" panose="020B0604020202020204" pitchFamily="34" charset="0"/>
              <a:buChar char="•"/>
            </a:pPr>
            <a:r>
              <a:rPr lang="en-US" dirty="0"/>
              <a:t>Reporting outcome measures, process measures, structure measures</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7658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esentation on brainstorming">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3"/>
        </a:lnRef>
        <a:fillRef idx="2">
          <a:schemeClr val="accent3"/>
        </a:fillRef>
        <a:effectRef idx="1">
          <a:schemeClr val="accent3"/>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Business brainstorming presentation.potx" id="{DE77CA07-3D7A-4CF2-AF02-587F794CB3CB}" vid="{13C2A94F-C0A1-4622-B71C-29A3B00D5E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Business brainstorming presentation</Template>
  <TotalTime>59</TotalTime>
  <Words>233</Words>
  <Application>Microsoft Office PowerPoint</Application>
  <PresentationFormat>Widescreen</PresentationFormat>
  <Paragraphs>45</Paragraphs>
  <Slides>16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Palatino Linotype</vt:lpstr>
      <vt:lpstr>Wingdings 2</vt:lpstr>
      <vt:lpstr>Presentation on brainstorming</vt:lpstr>
      <vt:lpstr>AIM Safety Bundle Implementation – UT/WY Partnership</vt:lpstr>
      <vt:lpstr>Alliance for Innovation on Maternal Health - AIM</vt:lpstr>
      <vt:lpstr>Patient Safety Bundles</vt:lpstr>
      <vt:lpstr>Patient Safety Bundles</vt:lpstr>
      <vt:lpstr>PowerPoint Presentation</vt:lpstr>
      <vt:lpstr>PowerPoint Presentation</vt:lpstr>
      <vt:lpstr>PowerPoint Presentation</vt:lpstr>
      <vt:lpstr>PowerPoint Presentation</vt:lpstr>
      <vt:lpstr>AIM Data Portal</vt:lpstr>
      <vt:lpstr>Measure Comparison</vt:lpstr>
      <vt:lpstr>Measure Trend</vt:lpstr>
      <vt:lpstr>AIM Process in Utah</vt:lpstr>
      <vt:lpstr>Project echo</vt:lpstr>
      <vt:lpstr>PowerPoint Presentation</vt:lpstr>
      <vt:lpstr>Hospital Recognition</vt:lpstr>
      <vt:lpstr>Questions?</vt:lpstr>
    </vt:vector>
  </TitlesOfParts>
  <Company>State of Utah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Safety Bundle Implementation – UT/WY Partnership</dc:title>
  <dc:creator>Laurie Baksh</dc:creator>
  <cp:lastModifiedBy>Brenda Burnett</cp:lastModifiedBy>
  <cp:revision>11</cp:revision>
  <dcterms:created xsi:type="dcterms:W3CDTF">2019-07-08T20:28:52Z</dcterms:created>
  <dcterms:modified xsi:type="dcterms:W3CDTF">2019-07-09T12:02:04Z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74069100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