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72" r:id="rId3"/>
    <p:sldId id="257" r:id="rId4"/>
    <p:sldId id="287" r:id="rId5"/>
    <p:sldId id="267" r:id="rId6"/>
    <p:sldId id="286" r:id="rId7"/>
    <p:sldId id="280" r:id="rId8"/>
    <p:sldId id="279" r:id="rId9"/>
    <p:sldId id="283" r:id="rId10"/>
    <p:sldId id="281" r:id="rId11"/>
    <p:sldId id="282" r:id="rId12"/>
    <p:sldId id="260" r:id="rId13"/>
    <p:sldId id="28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0629" autoAdjust="0"/>
  </p:normalViewPr>
  <p:slideViewPr>
    <p:cSldViewPr>
      <p:cViewPr varScale="1">
        <p:scale>
          <a:sx n="106" d="100"/>
          <a:sy n="106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A5D5-D97C-4295-9C4F-1D6C8D4C2432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A0493-DC2D-4FC9-9379-FD7FFAFC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use </a:t>
            </a:r>
            <a:r>
              <a:rPr lang="en-US" baseline="0" dirty="0" err="1" smtClean="0"/>
              <a:t>wellbutrin</a:t>
            </a:r>
            <a:r>
              <a:rPr lang="en-US" baseline="0" dirty="0" smtClean="0"/>
              <a:t> with NRT medications, but Chantix – being a nicotine receptor blocker – is obviously not used with nicotine therapies.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0493-DC2D-4FC9-9379-FD7FFAFC1C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5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referrals</a:t>
            </a:r>
            <a:r>
              <a:rPr lang="en-US" baseline="0" dirty="0" smtClean="0"/>
              <a:t> are on their way out, hopefully, but if a paper referral is needed, make sure that the patient’s name, phone number, and consent to be contacted is included. Quitwyo.org also has online referrals that may be </a:t>
            </a:r>
            <a:r>
              <a:rPr lang="en-US" baseline="0" smtClean="0"/>
              <a:t>more convenient.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0493-DC2D-4FC9-9379-FD7FFAFC1C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CD589A-0520-49E3-8DC7-FC684641F8DE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E591A3-1A67-4503-9B4A-5B8899CB78E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Vitaliy.kroychik@wyo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209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Wyoming Quit Tobacco Program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37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do I talk about it and how do I refer patients?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6453"/>
            <a:ext cx="3048000" cy="38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Nicotine replacement therapy -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Nasal spray and Inhaler – both require prescription</a:t>
            </a:r>
          </a:p>
          <a:p>
            <a:r>
              <a:rPr lang="en-US" dirty="0" smtClean="0"/>
              <a:t>Not offered through the WQTP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algn="ctr"/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29813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26117"/>
            <a:ext cx="3272390" cy="229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6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Other prescription Medications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6" y="2743200"/>
            <a:ext cx="33451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477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7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Fax Referral - Patient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33219" r="46285" b="17537"/>
          <a:stretch/>
        </p:blipFill>
        <p:spPr bwMode="auto">
          <a:xfrm>
            <a:off x="1143000" y="1676400"/>
            <a:ext cx="657476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4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Advocate for the WQTP in your communities</a:t>
            </a:r>
          </a:p>
          <a:p>
            <a:r>
              <a:rPr lang="en-US" dirty="0" smtClean="0"/>
              <a:t>Maintain a stock of brochures</a:t>
            </a:r>
          </a:p>
          <a:p>
            <a:r>
              <a:rPr lang="en-US" dirty="0" smtClean="0"/>
              <a:t>Visit healthcare providers </a:t>
            </a:r>
            <a:endParaRPr lang="en-US" dirty="0"/>
          </a:p>
          <a:p>
            <a:r>
              <a:rPr lang="en-US" dirty="0" smtClean="0"/>
              <a:t>Larger businesses may have wellness programs</a:t>
            </a:r>
          </a:p>
          <a:p>
            <a:r>
              <a:rPr lang="en-US" dirty="0" smtClean="0"/>
              <a:t>Request any of the QUIT IT! and YOU CAN! media assets to run on your local stations</a:t>
            </a:r>
          </a:p>
          <a:p>
            <a:r>
              <a:rPr lang="en-US" dirty="0" smtClean="0"/>
              <a:t>Activities for Great American </a:t>
            </a:r>
            <a:r>
              <a:rPr lang="en-US" dirty="0" err="1" smtClean="0"/>
              <a:t>Smokeout</a:t>
            </a:r>
            <a:r>
              <a:rPr lang="en-US" dirty="0" smtClean="0"/>
              <a:t> and World No Tobacco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1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Feel free to contact me for WQTP questions, referral forms/brochures</a:t>
            </a:r>
          </a:p>
          <a:p>
            <a:endParaRPr lang="en-US" sz="1800" dirty="0" smtClean="0">
              <a:solidFill>
                <a:schemeClr val="accent3"/>
              </a:solidFill>
              <a:hlinkClick r:id="rId2"/>
            </a:endParaRPr>
          </a:p>
          <a:p>
            <a:r>
              <a:rPr lang="en-US" sz="2800" dirty="0" smtClean="0">
                <a:solidFill>
                  <a:schemeClr val="accent3"/>
                </a:solidFill>
              </a:rPr>
              <a:t>Hannah Eck</a:t>
            </a:r>
            <a:endParaRPr lang="en-US" sz="28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  Office: </a:t>
            </a:r>
            <a:r>
              <a:rPr lang="en-US" sz="2800" dirty="0" smtClean="0">
                <a:solidFill>
                  <a:schemeClr val="accent3"/>
                </a:solidFill>
              </a:rPr>
              <a:t>307.777.6541 </a:t>
            </a:r>
            <a:r>
              <a:rPr lang="en-US" sz="2800" dirty="0" smtClean="0">
                <a:solidFill>
                  <a:schemeClr val="accent3"/>
                </a:solidFill>
              </a:rPr>
              <a:t>or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   Email: </a:t>
            </a:r>
            <a:r>
              <a:rPr lang="en-US" sz="2800" dirty="0" smtClean="0">
                <a:solidFill>
                  <a:schemeClr val="accent3"/>
                </a:solidFill>
              </a:rPr>
              <a:t>hannah.eck</a:t>
            </a:r>
            <a:r>
              <a:rPr lang="en-US" sz="2800" dirty="0" smtClean="0">
                <a:solidFill>
                  <a:schemeClr val="accent3"/>
                </a:solidFill>
              </a:rPr>
              <a:t>@wyo.gov</a:t>
            </a:r>
            <a:endParaRPr lang="en-US" sz="2800" dirty="0" smtClean="0">
              <a:solidFill>
                <a:schemeClr val="accent3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00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Quitline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/>
          </a:bodyPr>
          <a:lstStyle/>
          <a:p>
            <a:r>
              <a:rPr lang="en-US" dirty="0" err="1" smtClean="0"/>
              <a:t>Quitlines</a:t>
            </a:r>
            <a:r>
              <a:rPr lang="en-US" dirty="0" smtClean="0"/>
              <a:t> help people quit using tobacco.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Quitline</a:t>
            </a:r>
            <a:r>
              <a:rPr lang="en-US" dirty="0" smtClean="0"/>
              <a:t> works:</a:t>
            </a:r>
          </a:p>
          <a:p>
            <a:pPr lvl="1"/>
            <a:r>
              <a:rPr lang="en-US" sz="2400" dirty="0" smtClean="0"/>
              <a:t>31% Quit rate </a:t>
            </a:r>
            <a:r>
              <a:rPr lang="en-US" sz="2400" dirty="0" err="1" smtClean="0"/>
              <a:t>NRT+Counseling</a:t>
            </a:r>
            <a:endParaRPr lang="en-US" sz="2400" dirty="0" smtClean="0"/>
          </a:p>
          <a:p>
            <a:pPr lvl="1"/>
            <a:r>
              <a:rPr lang="en-US" sz="2400" dirty="0" smtClean="0"/>
              <a:t>44% Quit rate </a:t>
            </a:r>
            <a:r>
              <a:rPr lang="en-US" sz="2400" dirty="0" err="1" smtClean="0"/>
              <a:t>Chantix+Counseling</a:t>
            </a:r>
            <a:endParaRPr lang="en-US" sz="2400" dirty="0" smtClean="0"/>
          </a:p>
          <a:p>
            <a:r>
              <a:rPr lang="en-US" dirty="0" smtClean="0"/>
              <a:t>Convenient cessation counseling</a:t>
            </a:r>
          </a:p>
          <a:p>
            <a:r>
              <a:rPr lang="en-US" dirty="0" smtClean="0"/>
              <a:t>Medications provided at no cost – sent directly to patient</a:t>
            </a:r>
          </a:p>
          <a:p>
            <a:r>
              <a:rPr lang="en-US" dirty="0" smtClean="0"/>
              <a:t>Serves individuals at their time of need – quitting is often impulsive</a:t>
            </a:r>
            <a:endParaRPr lang="en-US" dirty="0"/>
          </a:p>
          <a:p>
            <a:r>
              <a:rPr lang="en-US" dirty="0" smtClean="0"/>
              <a:t>Contracted through National Jewish Health – top respiratory hospital in the nation.</a:t>
            </a:r>
          </a:p>
          <a:p>
            <a:pPr marL="365760" lvl="1" indent="0">
              <a:buNone/>
            </a:pPr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comprehensive program based </a:t>
            </a:r>
            <a:r>
              <a:rPr lang="en-US" dirty="0"/>
              <a:t>on the </a:t>
            </a:r>
            <a:r>
              <a:rPr lang="en-US" dirty="0" smtClean="0"/>
              <a:t>latest </a:t>
            </a:r>
            <a:r>
              <a:rPr lang="en-US" dirty="0"/>
              <a:t>in evidence-based cessation treatment </a:t>
            </a:r>
            <a:r>
              <a:rPr lang="en-US" dirty="0" smtClean="0"/>
              <a:t>services.</a:t>
            </a:r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sz="2400" dirty="0" smtClean="0"/>
              <a:t>Coaching Program – 5 coaching Sessions (usually 1-2 weeks apart) by telephone</a:t>
            </a:r>
          </a:p>
          <a:p>
            <a:pPr lvl="2"/>
            <a:r>
              <a:rPr lang="en-US" sz="2400" dirty="0" smtClean="0"/>
              <a:t>Motivational Interviewing</a:t>
            </a:r>
            <a:endParaRPr lang="en-US" sz="2400" dirty="0"/>
          </a:p>
          <a:p>
            <a:pPr lvl="1"/>
            <a:r>
              <a:rPr lang="en-US" sz="2400" dirty="0" smtClean="0"/>
              <a:t>FREE Nicotine Replacement Therapy+ Quit Meds</a:t>
            </a:r>
          </a:p>
          <a:p>
            <a:pPr lvl="2"/>
            <a:r>
              <a:rPr lang="en-US" sz="2400" dirty="0" smtClean="0"/>
              <a:t>12 weeks of patches/gum/lozenges</a:t>
            </a:r>
          </a:p>
          <a:p>
            <a:pPr lvl="3"/>
            <a:r>
              <a:rPr lang="en-US" sz="2400" dirty="0" smtClean="0"/>
              <a:t>Combination therapy for heavy users</a:t>
            </a:r>
          </a:p>
          <a:p>
            <a:pPr lvl="2"/>
            <a:r>
              <a:rPr lang="en-US" sz="2400" dirty="0" smtClean="0"/>
              <a:t>Chantix at no cost (3 months) – with prescription</a:t>
            </a:r>
          </a:p>
          <a:p>
            <a:pPr lvl="2"/>
            <a:r>
              <a:rPr lang="en-US" sz="2400" dirty="0" smtClean="0"/>
              <a:t>Wellbutrin at no cost (3 months) – with prescription</a:t>
            </a:r>
          </a:p>
          <a:p>
            <a:pPr lvl="1"/>
            <a:r>
              <a:rPr lang="en-US" sz="2400" dirty="0" smtClean="0"/>
              <a:t>Materials sent via mail/email</a:t>
            </a:r>
          </a:p>
          <a:p>
            <a:pPr lvl="1"/>
            <a:r>
              <a:rPr lang="en-US" sz="2400" dirty="0" smtClean="0"/>
              <a:t>24/7 online program available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QUITWYO.ORG</a:t>
            </a:r>
          </a:p>
          <a:p>
            <a:pPr lvl="1"/>
            <a:r>
              <a:rPr lang="en-US" sz="2400" dirty="0" smtClean="0"/>
              <a:t>Text support and apps</a:t>
            </a:r>
          </a:p>
        </p:txBody>
      </p:sp>
    </p:spTree>
    <p:extLst>
      <p:ext uri="{BB962C8B-B14F-4D97-AF65-F5344CB8AC3E}">
        <p14:creationId xmlns:p14="http://schemas.microsoft.com/office/powerpoint/2010/main" val="35308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dirty="0" smtClean="0"/>
              <a:t>Recent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r>
              <a:rPr lang="en-US" dirty="0" smtClean="0"/>
              <a:t>Shortened intake process</a:t>
            </a:r>
          </a:p>
          <a:p>
            <a:pPr lvl="1"/>
            <a:r>
              <a:rPr lang="en-US" sz="2400" dirty="0" smtClean="0"/>
              <a:t>Resulted in more conversions from intake to first coaching call</a:t>
            </a:r>
          </a:p>
          <a:p>
            <a:pPr lvl="1"/>
            <a:r>
              <a:rPr lang="en-US" sz="2400" dirty="0" smtClean="0"/>
              <a:t>Increased number of coaching calls completed</a:t>
            </a:r>
          </a:p>
          <a:p>
            <a:r>
              <a:rPr lang="en-US" dirty="0" smtClean="0"/>
              <a:t>May enroll again after 90 day wait period and still receive NRT</a:t>
            </a:r>
          </a:p>
          <a:p>
            <a:pPr lvl="1"/>
            <a:r>
              <a:rPr lang="en-US" sz="2400" dirty="0" smtClean="0"/>
              <a:t>Previously only able to receive NRT once in a calendar year from date of first enrollment, but could still participate in coaching</a:t>
            </a:r>
          </a:p>
          <a:p>
            <a:r>
              <a:rPr lang="en-US" dirty="0" smtClean="0"/>
              <a:t>Behavioral health pilot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5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Pregnancy Protocol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/>
          </a:bodyPr>
          <a:lstStyle/>
          <a:p>
            <a:r>
              <a:rPr lang="en-US" dirty="0" smtClean="0"/>
              <a:t>Incentivized Program</a:t>
            </a:r>
          </a:p>
          <a:p>
            <a:pPr lvl="1"/>
            <a:r>
              <a:rPr lang="en-US" sz="2400" dirty="0" smtClean="0"/>
              <a:t>$5 Visa pre-paid card per call while pregnant, up to $25</a:t>
            </a:r>
          </a:p>
          <a:p>
            <a:pPr lvl="1"/>
            <a:r>
              <a:rPr lang="en-US" sz="2400" dirty="0" smtClean="0"/>
              <a:t>$10 Visa pre-paid card per call postpartum, up to $40</a:t>
            </a:r>
          </a:p>
          <a:p>
            <a:r>
              <a:rPr lang="en-US" dirty="0" smtClean="0"/>
              <a:t>One on One Coaching Relationship</a:t>
            </a:r>
          </a:p>
          <a:p>
            <a:pPr lvl="1"/>
            <a:r>
              <a:rPr lang="en-US" sz="2400" dirty="0" smtClean="0"/>
              <a:t>Female coach</a:t>
            </a:r>
          </a:p>
          <a:p>
            <a:r>
              <a:rPr lang="en-US" dirty="0" smtClean="0"/>
              <a:t>Postpartum coaching and support</a:t>
            </a:r>
            <a:endParaRPr lang="en-US" dirty="0"/>
          </a:p>
          <a:p>
            <a:pPr lvl="1"/>
            <a:r>
              <a:rPr lang="en-US" sz="2400" smtClean="0"/>
              <a:t>MUST </a:t>
            </a:r>
            <a:r>
              <a:rPr lang="en-US" sz="2400" dirty="0" smtClean="0"/>
              <a:t>be pregnant at time of enrollment– verified by provider</a:t>
            </a:r>
          </a:p>
          <a:p>
            <a:pPr lvl="1"/>
            <a:r>
              <a:rPr lang="en-US" sz="2400" dirty="0" smtClean="0"/>
              <a:t>NRT/Quit meds available (MUST be approved by physician)</a:t>
            </a:r>
          </a:p>
        </p:txBody>
      </p:sp>
    </p:spTree>
    <p:extLst>
      <p:ext uri="{BB962C8B-B14F-4D97-AF65-F5344CB8AC3E}">
        <p14:creationId xmlns:p14="http://schemas.microsoft.com/office/powerpoint/2010/main" val="14696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81200"/>
            <a:ext cx="752094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Tailored program specifically for the American Indian population</a:t>
            </a:r>
          </a:p>
          <a:p>
            <a:r>
              <a:rPr lang="en-US" dirty="0" smtClean="0"/>
              <a:t>Program offers similar medication options</a:t>
            </a:r>
          </a:p>
          <a:p>
            <a:r>
              <a:rPr lang="en-US" dirty="0" smtClean="0"/>
              <a:t>More counseling sessions which tend to be shorter</a:t>
            </a:r>
          </a:p>
          <a:p>
            <a:r>
              <a:rPr lang="en-US" dirty="0" smtClean="0"/>
              <a:t>Native cessation coaches</a:t>
            </a:r>
          </a:p>
          <a:p>
            <a:r>
              <a:rPr lang="en-US" dirty="0" smtClean="0"/>
              <a:t>Respects traditional/ceremonial tobacco use</a:t>
            </a:r>
          </a:p>
          <a:p>
            <a:r>
              <a:rPr lang="en-US" dirty="0" smtClean="0"/>
              <a:t>Differentiates ceremonial tobacco from addictive and harmful commercial tobacco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096000" cy="163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14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Nicotine Replacement therapy - 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24 hour patch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 steps (21mg, 14mg, 7mg)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 patch per day, not recommended to smoke on the patch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be used in conjunction with gum, lozenge, bupropion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4800600" cy="20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Nicotine replacement therapy - gum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2mg and 4mg gum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Recommended to use on a schedule, not as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Slow chew, then tuck in between cheek and gum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Some people can get addicted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3819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Nicotine replacement therapy - lozenge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2mg and 4mg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Ideal for people who have dentures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on a schedule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Tuck between cheek and gum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Addiction possible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5286375" cy="245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2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3676</TotalTime>
  <Words>602</Words>
  <Application>Microsoft Office PowerPoint</Application>
  <PresentationFormat>On-screen Show (4:3)</PresentationFormat>
  <Paragraphs>84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Wyoming Quit Tobacco Program</vt:lpstr>
      <vt:lpstr>Quitline</vt:lpstr>
      <vt:lpstr>What is it?</vt:lpstr>
      <vt:lpstr>Recent Updates</vt:lpstr>
      <vt:lpstr>Pregnancy Protocol </vt:lpstr>
      <vt:lpstr>PowerPoint Presentation</vt:lpstr>
      <vt:lpstr>Nicotine Replacement therapy - patch</vt:lpstr>
      <vt:lpstr>Nicotine replacement therapy - gum</vt:lpstr>
      <vt:lpstr>Nicotine replacement therapy - lozenge</vt:lpstr>
      <vt:lpstr>Nicotine replacement therapy - other</vt:lpstr>
      <vt:lpstr>Other prescription Medications</vt:lpstr>
      <vt:lpstr>Fax Referral - Patient</vt:lpstr>
      <vt:lpstr>What Can You do?</vt:lpstr>
      <vt:lpstr>Contact Info</vt:lpstr>
    </vt:vector>
  </TitlesOfParts>
  <Company>048 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Wyoming Quit Tobacco Program</dc:title>
  <dc:creator>Vitaliy Kroychik</dc:creator>
  <cp:lastModifiedBy>Eck, Hannah</cp:lastModifiedBy>
  <cp:revision>81</cp:revision>
  <dcterms:created xsi:type="dcterms:W3CDTF">2015-12-08T14:00:14Z</dcterms:created>
  <dcterms:modified xsi:type="dcterms:W3CDTF">2018-10-01T17:44:27Z</dcterms:modified>
</cp:coreProperties>
</file>