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90" r:id="rId5"/>
    <p:sldId id="258" r:id="rId6"/>
    <p:sldId id="262" r:id="rId7"/>
    <p:sldId id="259" r:id="rId8"/>
    <p:sldId id="288" r:id="rId9"/>
    <p:sldId id="282" r:id="rId10"/>
    <p:sldId id="284" r:id="rId11"/>
    <p:sldId id="283" r:id="rId12"/>
    <p:sldId id="285" r:id="rId13"/>
    <p:sldId id="286" r:id="rId14"/>
    <p:sldId id="293" r:id="rId15"/>
    <p:sldId id="289" r:id="rId16"/>
    <p:sldId id="291" r:id="rId17"/>
    <p:sldId id="292" r:id="rId18"/>
    <p:sldId id="281" r:id="rId19"/>
    <p:sldId id="280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cody.loveland\Documents\2013%20CRE%20HAN%20from%20CDC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MDRO Containment Strategy and Tabletop Exercise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Loveland, MPH</a:t>
            </a:r>
          </a:p>
          <a:p>
            <a:r>
              <a:rPr lang="en-US" dirty="0" smtClean="0"/>
              <a:t>Wyoming Department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2018 Vital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762368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MMWR report summarized the experience over the first several months of improved lab testing by CDC’s </a:t>
            </a:r>
            <a:r>
              <a:rPr lang="en-US" dirty="0" smtClean="0"/>
              <a:t>Antibiotic Resistance Laboratory Network</a:t>
            </a:r>
          </a:p>
          <a:p>
            <a:r>
              <a:rPr lang="en-US" dirty="0"/>
              <a:t>Expanded laboratory testing capacity in all 50 states, 5 cities, and Puerto Rico for rapid identification. Regional labs support colonization </a:t>
            </a:r>
            <a:r>
              <a:rPr lang="en-US" dirty="0" smtClean="0"/>
              <a:t>testing.</a:t>
            </a:r>
          </a:p>
          <a:p>
            <a:r>
              <a:rPr lang="en-US" dirty="0" smtClean="0"/>
              <a:t>Health </a:t>
            </a:r>
            <a:r>
              <a:rPr lang="en-US" dirty="0"/>
              <a:t>departments and health care facilities can work together to aggressively respond to protect patients from these threats and keep infections from spreading within and between facilities.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30" y="1499286"/>
            <a:ext cx="4456020" cy="44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Containment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832" y="1637961"/>
            <a:ext cx="6048688" cy="452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4151" y="6326659"/>
            <a:ext cx="618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https://www.cdc.gov/vitalsigns/pdf/2018-04-vitalsigns.pdf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said another way…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816443"/>
            <a:ext cx="9864811" cy="42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Strategy – Facility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492314" cy="3581400"/>
          </a:xfrm>
        </p:spPr>
        <p:txBody>
          <a:bodyPr/>
          <a:lstStyle/>
          <a:p>
            <a:r>
              <a:rPr lang="en-US" dirty="0" smtClean="0"/>
              <a:t>Is your clinical lab using current CLSI carbapenem breakpoints and/or testing for carbapenemases?</a:t>
            </a:r>
          </a:p>
          <a:p>
            <a:r>
              <a:rPr lang="en-US" dirty="0" smtClean="0"/>
              <a:t>Is your lab submitting CRE isolates to the WPHL -&gt; ARLN for mechanism testing?</a:t>
            </a:r>
          </a:p>
          <a:p>
            <a:pPr lvl="1"/>
            <a:r>
              <a:rPr lang="en-US" dirty="0" smtClean="0"/>
              <a:t>Establish protocols that immediately notify health department, healthcare provider, and infection control staff of unusual resistance.</a:t>
            </a:r>
          </a:p>
          <a:p>
            <a:pPr lvl="1"/>
            <a:r>
              <a:rPr lang="en-US" dirty="0" smtClean="0"/>
              <a:t>Validate new tests to detect the latest threats. If needed, use isolates from AR Isolate Bank. </a:t>
            </a:r>
          </a:p>
          <a:p>
            <a:pPr lvl="2"/>
            <a:r>
              <a:rPr lang="en-US" dirty="0" smtClean="0"/>
              <a:t>https://wwwn.cdc.gov/arisolatebank/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812" y="2039379"/>
            <a:ext cx="240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Facility – Facility Perspective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for unusual resistance arriving in your facility</a:t>
            </a:r>
          </a:p>
          <a:p>
            <a:r>
              <a:rPr lang="en-US" dirty="0" smtClean="0"/>
              <a:t>Place patients with unusual resistance on contact precautions</a:t>
            </a:r>
          </a:p>
          <a:p>
            <a:r>
              <a:rPr lang="en-US" dirty="0" smtClean="0"/>
              <a:t>Assess and enhance infection control</a:t>
            </a:r>
          </a:p>
          <a:p>
            <a:r>
              <a:rPr lang="en-US" dirty="0" smtClean="0"/>
              <a:t>Communicate about status when patients are transferred</a:t>
            </a:r>
          </a:p>
          <a:p>
            <a:r>
              <a:rPr lang="en-US" dirty="0" smtClean="0"/>
              <a:t>Ask about any recent travel* or health care to identify at-risk patients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*We recommend CRE colonization screening of all patients who have received healthcare in a foreign country within the last 6 months. (See </a:t>
            </a:r>
            <a:r>
              <a:rPr lang="en-US" dirty="0" smtClean="0">
                <a:hlinkClick r:id="rId2" action="ppaction://hlinkfile"/>
              </a:rPr>
              <a:t>2013 CDC HAN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screening healthcare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90" y="2171700"/>
            <a:ext cx="6456019" cy="3847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7805" y="6359611"/>
            <a:ext cx="97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*CDC does NOT recommend screening healthcare personnel in most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WDH about supplying/testing screening swabs for free</a:t>
            </a:r>
          </a:p>
          <a:p>
            <a:r>
              <a:rPr lang="en-US" dirty="0"/>
              <a:t>Need a defined population to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Who will collect swabs and have they been trained in proper collection?</a:t>
            </a:r>
          </a:p>
          <a:p>
            <a:r>
              <a:rPr lang="en-US" dirty="0" smtClean="0"/>
              <a:t>Process for consenting patients</a:t>
            </a:r>
          </a:p>
          <a:p>
            <a:r>
              <a:rPr lang="en-US" dirty="0" smtClean="0"/>
              <a:t>Follow-up plan for various possible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876799"/>
            <a:ext cx="9601200" cy="1353065"/>
          </a:xfrm>
        </p:spPr>
        <p:txBody>
          <a:bodyPr/>
          <a:lstStyle/>
          <a:p>
            <a:r>
              <a:rPr lang="en-US" dirty="0" smtClean="0"/>
              <a:t>In 2017, 1 in 10 colonization screening tests was positive when tested at ARLN labs.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14437"/>
            <a:ext cx="85725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 CRE Case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Wyoming Department of Health defines CRE as any </a:t>
            </a:r>
            <a:r>
              <a:rPr lang="en-US" i="1" dirty="0"/>
              <a:t>Enterobacteriaceae </a:t>
            </a:r>
            <a:r>
              <a:rPr lang="en-US" dirty="0"/>
              <a:t>that:</a:t>
            </a:r>
          </a:p>
          <a:p>
            <a:pPr lvl="1"/>
            <a:r>
              <a:rPr lang="en-US" i="0" dirty="0"/>
              <a:t>Are resistant to at least one carbapenem (including imipenem</a:t>
            </a:r>
            <a:r>
              <a:rPr lang="en-US" i="0" baseline="30000" dirty="0"/>
              <a:t>1</a:t>
            </a:r>
            <a:r>
              <a:rPr lang="en-US" i="0" dirty="0"/>
              <a:t>, meropenem, doripenem, or ertapenem) using the current M100-S25 CLSI breakpoints</a:t>
            </a:r>
            <a:r>
              <a:rPr lang="en-US" i="0" baseline="30000" dirty="0"/>
              <a:t>2</a:t>
            </a:r>
            <a:r>
              <a:rPr lang="en-US" i="0" dirty="0"/>
              <a:t>;</a:t>
            </a:r>
          </a:p>
          <a:p>
            <a:pPr marL="530352" lvl="1" indent="0">
              <a:buNone/>
            </a:pPr>
            <a:r>
              <a:rPr lang="en-US" dirty="0"/>
              <a:t>		OR</a:t>
            </a:r>
          </a:p>
          <a:p>
            <a:pPr lvl="1"/>
            <a:r>
              <a:rPr lang="en-US" i="0" dirty="0"/>
              <a:t>Test positive for carbapenemase production by the </a:t>
            </a:r>
            <a:r>
              <a:rPr lang="en-US" i="0" dirty="0" err="1"/>
              <a:t>Carba</a:t>
            </a:r>
            <a:r>
              <a:rPr lang="en-US" i="0" dirty="0"/>
              <a:t> NP test;</a:t>
            </a:r>
          </a:p>
          <a:p>
            <a:pPr marL="530352" lvl="1" indent="0">
              <a:buNone/>
            </a:pPr>
            <a:r>
              <a:rPr lang="en-US" dirty="0"/>
              <a:t>		OR</a:t>
            </a:r>
          </a:p>
          <a:p>
            <a:pPr lvl="1"/>
            <a:r>
              <a:rPr lang="en-US" i="0" dirty="0"/>
              <a:t>Test positive for a known carbapenemase gene by nucleic acid amplification testing.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Exercise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769952"/>
          <a:ext cx="96012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76"/>
                <a:gridCol w="461727"/>
                <a:gridCol w="733331"/>
                <a:gridCol w="787651"/>
                <a:gridCol w="832919"/>
                <a:gridCol w="1023042"/>
                <a:gridCol w="1285592"/>
                <a:gridCol w="1186004"/>
                <a:gridCol w="1674438"/>
                <a:gridCol w="9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Initials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Gender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Specimen Collection Date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Specimen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Organism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Antibiotic Susceptibility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Carbapenemase Producer?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Which Reporting Criteria does this meet?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Reportable? (Yes/No/</a:t>
                      </a:r>
                    </a:p>
                    <a:p>
                      <a:pPr algn="ctr"/>
                      <a:r>
                        <a:rPr lang="en-US" sz="1100" dirty="0" smtClean="0"/>
                        <a:t>Unsure)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PJ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8/2/18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/>
                        <a:t>Klebsiella pneumoniae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Ertapenem – S</a:t>
                      </a:r>
                    </a:p>
                    <a:p>
                      <a:pPr algn="ctr"/>
                      <a:r>
                        <a:rPr lang="en-US" sz="1100" dirty="0" smtClean="0"/>
                        <a:t>Meropenem – S</a:t>
                      </a:r>
                    </a:p>
                    <a:p>
                      <a:pPr algn="ctr"/>
                      <a:r>
                        <a:rPr lang="en-US" sz="1100" dirty="0" smtClean="0"/>
                        <a:t>Imipenem – S</a:t>
                      </a:r>
                    </a:p>
                    <a:p>
                      <a:pPr algn="ctr"/>
                      <a:r>
                        <a:rPr lang="en-US" sz="1100" dirty="0" smtClean="0"/>
                        <a:t>Ceftriaxone</a:t>
                      </a:r>
                      <a:r>
                        <a:rPr lang="en-US" sz="1100" baseline="0" dirty="0" smtClean="0"/>
                        <a:t> – 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Ceftazidime – 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Neg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TJ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8/8/18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Blood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/>
                        <a:t>Klebsiella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N/D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8/16/18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Urine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/>
                        <a:t>Klebsiella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Ertapenem – R</a:t>
                      </a:r>
                    </a:p>
                    <a:p>
                      <a:pPr algn="ctr"/>
                      <a:r>
                        <a:rPr lang="en-US" sz="1100" dirty="0" smtClean="0"/>
                        <a:t>Meropenem – S</a:t>
                      </a:r>
                    </a:p>
                    <a:p>
                      <a:pPr algn="ctr"/>
                      <a:r>
                        <a:rPr lang="en-US" sz="1100" dirty="0" smtClean="0"/>
                        <a:t>Imipenem – I</a:t>
                      </a:r>
                    </a:p>
                    <a:p>
                      <a:pPr algn="ctr"/>
                      <a:r>
                        <a:rPr lang="en-US" sz="1100" dirty="0" smtClean="0"/>
                        <a:t>Ceftriaxone</a:t>
                      </a:r>
                      <a:r>
                        <a:rPr lang="en-US" sz="1100" baseline="0" dirty="0" smtClean="0"/>
                        <a:t> – 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Cefotaxime - 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Ceftazidime – R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Neg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8/24/18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Abd</a:t>
                      </a:r>
                      <a:r>
                        <a:rPr lang="en-US" sz="1100" dirty="0" smtClean="0"/>
                        <a:t>.</a:t>
                      </a:r>
                    </a:p>
                    <a:p>
                      <a:pPr algn="ctr"/>
                      <a:r>
                        <a:rPr lang="en-US" sz="1100" dirty="0" smtClean="0"/>
                        <a:t>Abscess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/>
                        <a:t>Klebsiella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Ertapenem – R</a:t>
                      </a:r>
                    </a:p>
                    <a:p>
                      <a:pPr algn="ctr"/>
                      <a:r>
                        <a:rPr lang="en-US" sz="1100" dirty="0" smtClean="0"/>
                        <a:t>Meropenem – R</a:t>
                      </a:r>
                    </a:p>
                    <a:p>
                      <a:pPr algn="ctr"/>
                      <a:r>
                        <a:rPr lang="en-US" sz="1100" dirty="0" smtClean="0"/>
                        <a:t>Imipenem – R</a:t>
                      </a:r>
                    </a:p>
                    <a:p>
                      <a:pPr algn="ctr"/>
                      <a:r>
                        <a:rPr lang="en-US" sz="1100" dirty="0" smtClean="0"/>
                        <a:t>Ceftriaxone</a:t>
                      </a:r>
                      <a:r>
                        <a:rPr lang="en-US" sz="1100" baseline="0" dirty="0" smtClean="0"/>
                        <a:t> – 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Cefotaxime - 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Ceftazidime – R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CDC Guidance</a:t>
            </a:r>
          </a:p>
          <a:p>
            <a:pPr lvl="1"/>
            <a:r>
              <a:rPr lang="en-US" dirty="0" smtClean="0"/>
              <a:t>Containment Strategy</a:t>
            </a:r>
            <a:endParaRPr lang="en-US" dirty="0" smtClean="0"/>
          </a:p>
          <a:p>
            <a:pPr lvl="1"/>
            <a:r>
              <a:rPr lang="en-US" dirty="0" smtClean="0"/>
              <a:t>Epidemiology of </a:t>
            </a:r>
            <a:r>
              <a:rPr lang="en-US" dirty="0" smtClean="0"/>
              <a:t>Antibiotic Resistance </a:t>
            </a:r>
            <a:r>
              <a:rPr lang="en-US" dirty="0" smtClean="0"/>
              <a:t>in </a:t>
            </a:r>
            <a:r>
              <a:rPr lang="en-US" dirty="0" smtClean="0"/>
              <a:t>Wyoming</a:t>
            </a:r>
          </a:p>
          <a:p>
            <a:pPr lvl="1"/>
            <a:r>
              <a:rPr lang="en-US" dirty="0" smtClean="0"/>
              <a:t>Antibiotic Resistance Laboratory Network</a:t>
            </a:r>
            <a:endParaRPr lang="en-US" dirty="0" smtClean="0"/>
          </a:p>
          <a:p>
            <a:r>
              <a:rPr lang="en-US" dirty="0" smtClean="0"/>
              <a:t>Tabletop Exercise</a:t>
            </a:r>
          </a:p>
          <a:p>
            <a:pPr lvl="1"/>
            <a:r>
              <a:rPr lang="en-US" dirty="0" smtClean="0"/>
              <a:t>Two case studies on r</a:t>
            </a:r>
            <a:r>
              <a:rPr lang="en-US" dirty="0" smtClean="0"/>
              <a:t>esponding </a:t>
            </a:r>
            <a:r>
              <a:rPr lang="en-US" dirty="0" smtClean="0"/>
              <a:t>to </a:t>
            </a:r>
            <a:r>
              <a:rPr lang="en-US" dirty="0" smtClean="0"/>
              <a:t>CP-CRE </a:t>
            </a:r>
            <a:r>
              <a:rPr lang="en-US" dirty="0" smtClean="0"/>
              <a:t>in Wyoming</a:t>
            </a:r>
          </a:p>
        </p:txBody>
      </p:sp>
    </p:spTree>
    <p:extLst>
      <p:ext uri="{BB962C8B-B14F-4D97-AF65-F5344CB8AC3E}">
        <p14:creationId xmlns:p14="http://schemas.microsoft.com/office/powerpoint/2010/main" val="29945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Tabletop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3635" y="2698186"/>
            <a:ext cx="9601200" cy="1485900"/>
          </a:xfrm>
        </p:spPr>
        <p:txBody>
          <a:bodyPr anchor="ctr"/>
          <a:lstStyle/>
          <a:p>
            <a:pPr algn="ctr"/>
            <a:r>
              <a:rPr lang="en-US" dirty="0"/>
              <a:t>Case Study #1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306"/>
          </a:xfrm>
        </p:spPr>
        <p:txBody>
          <a:bodyPr/>
          <a:lstStyle/>
          <a:p>
            <a:r>
              <a:rPr lang="en-US" dirty="0" smtClean="0"/>
              <a:t>Suzie Sanders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6106"/>
            <a:ext cx="9601200" cy="4461294"/>
          </a:xfrm>
        </p:spPr>
        <p:txBody>
          <a:bodyPr/>
          <a:lstStyle/>
          <a:p>
            <a:r>
              <a:rPr lang="en-US" dirty="0"/>
              <a:t>68 </a:t>
            </a:r>
            <a:r>
              <a:rPr lang="en-US" dirty="0" err="1"/>
              <a:t>y.o</a:t>
            </a:r>
            <a:r>
              <a:rPr lang="en-US" dirty="0"/>
              <a:t>. female resident of skilled nursing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CVA </a:t>
            </a:r>
            <a:r>
              <a:rPr lang="en-US" dirty="0"/>
              <a:t>3 years prior, with persistent right-sided </a:t>
            </a:r>
            <a:r>
              <a:rPr lang="en-US" dirty="0" smtClean="0"/>
              <a:t>hemiplegia</a:t>
            </a:r>
          </a:p>
          <a:p>
            <a:r>
              <a:rPr lang="en-US" dirty="0" smtClean="0"/>
              <a:t>Arrives </a:t>
            </a:r>
            <a:r>
              <a:rPr lang="en-US" dirty="0"/>
              <a:t>with Foley catheter and G-tube in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In </a:t>
            </a:r>
            <a:r>
              <a:rPr lang="en-US" dirty="0"/>
              <a:t>ED, was febrile at </a:t>
            </a:r>
            <a:r>
              <a:rPr lang="en-US" dirty="0" smtClean="0"/>
              <a:t>39◦ </a:t>
            </a:r>
            <a:r>
              <a:rPr lang="en-US" dirty="0"/>
              <a:t>C/ </a:t>
            </a:r>
            <a:r>
              <a:rPr lang="en-US" dirty="0" smtClean="0"/>
              <a:t>102.2</a:t>
            </a:r>
            <a:r>
              <a:rPr lang="en-US" dirty="0"/>
              <a:t> ◦</a:t>
            </a:r>
            <a:r>
              <a:rPr lang="en-US" dirty="0" smtClean="0"/>
              <a:t> </a:t>
            </a:r>
            <a:r>
              <a:rPr lang="en-US" dirty="0"/>
              <a:t>F </a:t>
            </a:r>
          </a:p>
          <a:p>
            <a:pPr lvl="1"/>
            <a:r>
              <a:rPr lang="en-US" dirty="0" smtClean="0"/>
              <a:t>WBC </a:t>
            </a:r>
            <a:r>
              <a:rPr lang="en-US" dirty="0"/>
              <a:t>count was 26.4 x 103 cells/</a:t>
            </a:r>
            <a:r>
              <a:rPr lang="en-US" dirty="0" err="1"/>
              <a:t>uL</a:t>
            </a:r>
            <a:r>
              <a:rPr lang="en-US" dirty="0"/>
              <a:t>, with differential showing 77% segmented neutrophils, 6% lymphocytes, 8% monocytes, 9% band </a:t>
            </a:r>
            <a:r>
              <a:rPr lang="en-US" dirty="0" smtClean="0"/>
              <a:t>neutrophils</a:t>
            </a:r>
          </a:p>
          <a:p>
            <a:pPr lvl="1"/>
            <a:r>
              <a:rPr lang="en-US" dirty="0" smtClean="0"/>
              <a:t>Blood </a:t>
            </a:r>
            <a:r>
              <a:rPr lang="en-US" dirty="0"/>
              <a:t>and urine cultures </a:t>
            </a:r>
            <a:r>
              <a:rPr lang="en-US" dirty="0" smtClean="0"/>
              <a:t>collected</a:t>
            </a:r>
          </a:p>
          <a:p>
            <a:pPr lvl="1"/>
            <a:r>
              <a:rPr lang="en-US" dirty="0" smtClean="0"/>
              <a:t>Started </a:t>
            </a:r>
            <a:r>
              <a:rPr lang="en-US" dirty="0"/>
              <a:t>on empiric meropenem and vancomycin before being transferred to general medical unit in stable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Suzie Sanders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After 48 hours, urine culture grew out </a:t>
            </a:r>
            <a:r>
              <a:rPr lang="en-US" dirty="0" smtClean="0"/>
              <a:t>VRE</a:t>
            </a:r>
          </a:p>
          <a:p>
            <a:r>
              <a:rPr lang="en-US" dirty="0" smtClean="0"/>
              <a:t>General </a:t>
            </a:r>
            <a:r>
              <a:rPr lang="en-US" dirty="0"/>
              <a:t>medical attending discontinued vancomycin, switched to </a:t>
            </a:r>
            <a:r>
              <a:rPr lang="en-US" dirty="0" err="1"/>
              <a:t>daptomycin</a:t>
            </a:r>
            <a:r>
              <a:rPr lang="en-US" dirty="0"/>
              <a:t> due to concern for possible </a:t>
            </a:r>
            <a:r>
              <a:rPr lang="en-US" dirty="0" err="1"/>
              <a:t>urosepsis</a:t>
            </a:r>
            <a:r>
              <a:rPr lang="en-US" dirty="0"/>
              <a:t> </a:t>
            </a:r>
          </a:p>
          <a:p>
            <a:r>
              <a:rPr lang="en-US" dirty="0" smtClean="0"/>
              <a:t>After </a:t>
            </a:r>
            <a:r>
              <a:rPr lang="en-US" dirty="0"/>
              <a:t>one week, began to improve clinically, with decreased WBC and resolved fever</a:t>
            </a:r>
          </a:p>
        </p:txBody>
      </p:sp>
    </p:spTree>
    <p:extLst>
      <p:ext uri="{BB962C8B-B14F-4D97-AF65-F5344CB8AC3E}">
        <p14:creationId xmlns:p14="http://schemas.microsoft.com/office/powerpoint/2010/main" val="125181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Daisy Dalton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72 </a:t>
            </a:r>
            <a:r>
              <a:rPr lang="en-US" dirty="0" err="1"/>
              <a:t>y.o</a:t>
            </a:r>
            <a:r>
              <a:rPr lang="en-US" dirty="0"/>
              <a:t>. female, </a:t>
            </a:r>
            <a:r>
              <a:rPr lang="en-US" dirty="0" smtClean="0"/>
              <a:t>Suzie’s roommate</a:t>
            </a:r>
          </a:p>
          <a:p>
            <a:r>
              <a:rPr lang="en-US" dirty="0" smtClean="0"/>
              <a:t>Found </a:t>
            </a:r>
            <a:r>
              <a:rPr lang="en-US" dirty="0"/>
              <a:t>unresponsive, febrile, </a:t>
            </a:r>
            <a:r>
              <a:rPr lang="en-US" dirty="0" smtClean="0"/>
              <a:t>hypotensive</a:t>
            </a:r>
          </a:p>
          <a:p>
            <a:pPr lvl="1"/>
            <a:r>
              <a:rPr lang="en-US" dirty="0" smtClean="0"/>
              <a:t>Had </a:t>
            </a:r>
            <a:r>
              <a:rPr lang="en-US" dirty="0"/>
              <a:t>been admitted 5 days prior for diabetic neuropathy, with non-healing ulcer on left </a:t>
            </a:r>
            <a:r>
              <a:rPr lang="en-US" dirty="0" smtClean="0"/>
              <a:t>foot</a:t>
            </a:r>
          </a:p>
          <a:p>
            <a:r>
              <a:rPr lang="en-US" dirty="0" smtClean="0"/>
              <a:t>Transferred </a:t>
            </a:r>
            <a:r>
              <a:rPr lang="en-US" dirty="0"/>
              <a:t>to MICU in critical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Blood </a:t>
            </a:r>
            <a:r>
              <a:rPr lang="en-US" dirty="0"/>
              <a:t>cultures collected after transfer grew multidrug-resistant </a:t>
            </a:r>
            <a:r>
              <a:rPr lang="en-US" i="1" dirty="0"/>
              <a:t>Klebsiella pneumoniae</a:t>
            </a:r>
          </a:p>
        </p:txBody>
      </p:sp>
    </p:spTree>
    <p:extLst>
      <p:ext uri="{BB962C8B-B14F-4D97-AF65-F5344CB8AC3E}">
        <p14:creationId xmlns:p14="http://schemas.microsoft.com/office/powerpoint/2010/main" val="368449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	</a:t>
            </a:r>
            <a:br>
              <a:rPr lang="en-US" dirty="0" smtClean="0"/>
            </a:br>
            <a:r>
              <a:rPr lang="en-US" dirty="0" smtClean="0"/>
              <a:t>ID/AST Report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28" y="0"/>
            <a:ext cx="5300721" cy="684412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**PAUSE**</a:t>
            </a:r>
          </a:p>
          <a:p>
            <a:r>
              <a:rPr lang="en-US" dirty="0" smtClean="0"/>
              <a:t>Answer questions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6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INJECT: Carbapenemase Lab Results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WPHL performs </a:t>
            </a:r>
            <a:r>
              <a:rPr lang="en-US" dirty="0" err="1" smtClean="0"/>
              <a:t>Etest</a:t>
            </a:r>
            <a:r>
              <a:rPr lang="en-US" dirty="0" smtClean="0"/>
              <a:t> which confirms the resistance profile and </a:t>
            </a:r>
            <a:r>
              <a:rPr lang="en-US" dirty="0" err="1" smtClean="0"/>
              <a:t>CarbaNP</a:t>
            </a:r>
            <a:r>
              <a:rPr lang="en-US" dirty="0" smtClean="0"/>
              <a:t> Test, which is positive</a:t>
            </a:r>
          </a:p>
          <a:p>
            <a:r>
              <a:rPr lang="en-US" dirty="0" smtClean="0"/>
              <a:t>Lab requests the isolate be sent to the Texas ARLN laboratory for further confirmatory testing.</a:t>
            </a:r>
          </a:p>
          <a:p>
            <a:r>
              <a:rPr lang="en-US" dirty="0" smtClean="0"/>
              <a:t>KPC producing </a:t>
            </a:r>
            <a:r>
              <a:rPr lang="en-US" i="1" dirty="0" smtClean="0"/>
              <a:t>Klebsiella pneumoniae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**Pause** Answer Questions 3-5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759" y="3584019"/>
            <a:ext cx="3944905" cy="22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IP </a:t>
            </a:r>
            <a:r>
              <a:rPr lang="en-US" sz="2600" dirty="0"/>
              <a:t>obtains order for rectal swab for Ms. </a:t>
            </a:r>
            <a:r>
              <a:rPr lang="en-US" sz="2600" dirty="0" smtClean="0"/>
              <a:t>Sanders.</a:t>
            </a:r>
          </a:p>
          <a:p>
            <a:r>
              <a:rPr lang="en-US" sz="2600" dirty="0" smtClean="0"/>
              <a:t>Laboratory </a:t>
            </a:r>
            <a:r>
              <a:rPr lang="en-US" sz="2600" dirty="0"/>
              <a:t>follows broth enrichment procedure using 10ug meropenem disk and performs identification and susceptibility testing on distinct colony morphologies recovered upon subculture to MacConkey </a:t>
            </a:r>
            <a:r>
              <a:rPr lang="en-US" sz="2600" dirty="0" smtClean="0"/>
              <a:t>agar.</a:t>
            </a:r>
          </a:p>
          <a:p>
            <a:r>
              <a:rPr lang="en-US" sz="2600" dirty="0" smtClean="0"/>
              <a:t>MDR-</a:t>
            </a:r>
            <a:r>
              <a:rPr lang="en-US" sz="2600" i="1" dirty="0" smtClean="0"/>
              <a:t>K</a:t>
            </a:r>
            <a:r>
              <a:rPr lang="en-US" sz="2600" i="1" dirty="0"/>
              <a:t>. pneumoniae</a:t>
            </a:r>
            <a:r>
              <a:rPr lang="en-US" sz="2600" dirty="0"/>
              <a:t> with similar susceptibility profile to Ms. </a:t>
            </a:r>
            <a:r>
              <a:rPr lang="en-US" sz="2600" dirty="0" smtClean="0"/>
              <a:t>Dalton’s bacteremia isolate </a:t>
            </a:r>
            <a:r>
              <a:rPr lang="en-US" sz="2600" dirty="0"/>
              <a:t>is identified. This isolate is also </a:t>
            </a:r>
            <a:r>
              <a:rPr lang="en-US" sz="2600" dirty="0" smtClean="0"/>
              <a:t>KPC positive.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**Pause** Answer questions 6 &amp;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40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4 more patients on the unit, all in rooms that are physically near Ms. Sanders’s room, also KPC</a:t>
            </a:r>
            <a:r>
              <a:rPr lang="en-US" sz="3200" dirty="0" smtClean="0"/>
              <a:t>+. </a:t>
            </a:r>
            <a:endParaRPr lang="en-US" sz="3200" dirty="0"/>
          </a:p>
          <a:p>
            <a:r>
              <a:rPr lang="en-US" sz="3200" dirty="0" smtClean="0"/>
              <a:t>3 </a:t>
            </a:r>
            <a:r>
              <a:rPr lang="en-US" sz="3200" dirty="0"/>
              <a:t>patients’ KPC+ isolates were also </a:t>
            </a:r>
            <a:r>
              <a:rPr lang="en-US" sz="3200" i="1" dirty="0"/>
              <a:t>K. pneumoniae</a:t>
            </a:r>
            <a:r>
              <a:rPr lang="en-US" sz="3200" dirty="0"/>
              <a:t>, while one patient had a KPC+ </a:t>
            </a:r>
            <a:r>
              <a:rPr lang="en-US" sz="3200" i="1" dirty="0" smtClean="0"/>
              <a:t>E</a:t>
            </a:r>
            <a:r>
              <a:rPr lang="en-US" sz="3200" i="1" dirty="0"/>
              <a:t>. coli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**Pause** Answer questions 8-10.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6982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45" y="2551923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Case Study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8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 Guidance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75" y="1390355"/>
            <a:ext cx="3232050" cy="4216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623" y="5607170"/>
            <a:ext cx="933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 see the WY Guidance for control of </a:t>
            </a:r>
            <a:r>
              <a:rPr lang="en-US" dirty="0"/>
              <a:t>CRE at https://health.wyo.gov/wp-content/uploads/2017/07/CRE-Toolkit.pdf </a:t>
            </a:r>
          </a:p>
        </p:txBody>
      </p:sp>
    </p:spTree>
    <p:extLst>
      <p:ext uri="{BB962C8B-B14F-4D97-AF65-F5344CB8AC3E}">
        <p14:creationId xmlns:p14="http://schemas.microsoft.com/office/powerpoint/2010/main" val="2273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70 </a:t>
            </a:r>
            <a:r>
              <a:rPr lang="en-US" sz="2800" dirty="0" err="1"/>
              <a:t>y.o</a:t>
            </a:r>
            <a:r>
              <a:rPr lang="en-US" sz="2800" dirty="0"/>
              <a:t>. female </a:t>
            </a:r>
            <a:r>
              <a:rPr lang="en-US" sz="2800" dirty="0" smtClean="0"/>
              <a:t>resident</a:t>
            </a:r>
          </a:p>
          <a:p>
            <a:r>
              <a:rPr lang="en-US" sz="2800" dirty="0" smtClean="0"/>
              <a:t>Admitted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C000"/>
                </a:solidFill>
              </a:rPr>
              <a:t>Shady Lane Manor </a:t>
            </a:r>
            <a:r>
              <a:rPr lang="en-US" sz="2800" dirty="0" smtClean="0"/>
              <a:t>for </a:t>
            </a:r>
            <a:r>
              <a:rPr lang="en-US" sz="2800" dirty="0"/>
              <a:t>continued care of congestive heart </a:t>
            </a:r>
            <a:r>
              <a:rPr lang="en-US" sz="2800" dirty="0" smtClean="0"/>
              <a:t>failure</a:t>
            </a:r>
          </a:p>
          <a:p>
            <a:r>
              <a:rPr lang="en-US" sz="2800" dirty="0" smtClean="0"/>
              <a:t>History </a:t>
            </a:r>
            <a:r>
              <a:rPr lang="en-US" sz="2800" dirty="0"/>
              <a:t>of diabetes with chronic kidney disease and </a:t>
            </a:r>
            <a:r>
              <a:rPr lang="en-US" sz="2800" dirty="0" smtClean="0"/>
              <a:t>pneumonia</a:t>
            </a:r>
          </a:p>
          <a:p>
            <a:r>
              <a:rPr lang="en-US" sz="2800" dirty="0" smtClean="0"/>
              <a:t>Recent </a:t>
            </a:r>
            <a:r>
              <a:rPr lang="en-US" sz="2800" dirty="0"/>
              <a:t>admissions to </a:t>
            </a:r>
            <a:r>
              <a:rPr lang="en-US" sz="2800" dirty="0">
                <a:solidFill>
                  <a:srgbClr val="00B050"/>
                </a:solidFill>
              </a:rPr>
              <a:t>Good Health Hospital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Get Well Medical Center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Sunny Day Home for Elders</a:t>
            </a:r>
          </a:p>
        </p:txBody>
      </p:sp>
    </p:spTree>
    <p:extLst>
      <p:ext uri="{BB962C8B-B14F-4D97-AF65-F5344CB8AC3E}">
        <p14:creationId xmlns:p14="http://schemas.microsoft.com/office/powerpoint/2010/main" val="78234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Smith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Screened </a:t>
            </a:r>
            <a:r>
              <a:rPr lang="en-US" sz="2400" dirty="0"/>
              <a:t>for CRE on admission and four days after, lab notified facility that she </a:t>
            </a:r>
            <a:r>
              <a:rPr lang="en-US" sz="2400" dirty="0" smtClean="0"/>
              <a:t>had</a:t>
            </a:r>
          </a:p>
          <a:p>
            <a:pPr lvl="1"/>
            <a:r>
              <a:rPr lang="en-US" sz="2400" dirty="0" smtClean="0"/>
              <a:t>K</a:t>
            </a:r>
            <a:r>
              <a:rPr lang="en-US" sz="2400" dirty="0"/>
              <a:t>. pneumoniae that was </a:t>
            </a:r>
            <a:r>
              <a:rPr lang="en-US" sz="2400" dirty="0" smtClean="0"/>
              <a:t>MHT+</a:t>
            </a:r>
          </a:p>
          <a:p>
            <a:pPr lvl="1"/>
            <a:r>
              <a:rPr lang="en-US" sz="2400" dirty="0" smtClean="0"/>
              <a:t>Enterobacter </a:t>
            </a:r>
            <a:r>
              <a:rPr lang="en-US" sz="2400" dirty="0"/>
              <a:t>cloacae that was NDM+ by </a:t>
            </a:r>
            <a:r>
              <a:rPr lang="en-US" sz="2400" dirty="0" smtClean="0"/>
              <a:t>PCR</a:t>
            </a:r>
          </a:p>
          <a:p>
            <a:r>
              <a:rPr lang="en-US" sz="2400" dirty="0" smtClean="0"/>
              <a:t>Currently </a:t>
            </a:r>
            <a:r>
              <a:rPr lang="en-US" sz="2400" dirty="0"/>
              <a:t>ventilated and has PICC </a:t>
            </a:r>
            <a:r>
              <a:rPr lang="en-US" sz="2400" dirty="0" smtClean="0"/>
              <a:t>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**Pause** Answer 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5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Ms. Smith was placed on Contact Precautions because she is </a:t>
            </a:r>
            <a:r>
              <a:rPr lang="en-US" sz="4800" dirty="0" smtClean="0"/>
              <a:t>ventilated </a:t>
            </a:r>
            <a:r>
              <a:rPr lang="en-US" sz="4800" dirty="0"/>
              <a:t>and incontinent of urine</a:t>
            </a:r>
            <a:r>
              <a:rPr lang="en-US" sz="4800" dirty="0" smtClean="0"/>
              <a:t>.</a:t>
            </a:r>
          </a:p>
          <a:p>
            <a:endParaRPr lang="en-US" sz="4800" dirty="0"/>
          </a:p>
          <a:p>
            <a:pPr marL="0" indent="0">
              <a:buNone/>
            </a:pPr>
            <a:r>
              <a:rPr lang="en-US" sz="1800" dirty="0" smtClean="0"/>
              <a:t>**Pause** Answer Question 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118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Shady Lane Manor </a:t>
            </a:r>
            <a:r>
              <a:rPr lang="en-US" sz="3600" dirty="0"/>
              <a:t>decided to perform surveillance cultures on the 8 other residents that were on the unit at the same time as Ms. Smith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 smtClean="0"/>
              <a:t>**Pause** Answer Questions 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Upon notification and discussion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Get Well Medical Center</a:t>
            </a:r>
            <a:r>
              <a:rPr lang="en-US" dirty="0"/>
              <a:t>, </a:t>
            </a:r>
            <a:r>
              <a:rPr lang="en-US" dirty="0" smtClean="0"/>
              <a:t>the State Health </a:t>
            </a:r>
            <a:r>
              <a:rPr lang="en-US" dirty="0"/>
              <a:t>Department </a:t>
            </a:r>
            <a:r>
              <a:rPr lang="en-US" dirty="0" smtClean="0"/>
              <a:t>(SHD</a:t>
            </a:r>
            <a:r>
              <a:rPr lang="en-US" dirty="0"/>
              <a:t>) determined that Ms. Smith was in </a:t>
            </a:r>
            <a:r>
              <a:rPr lang="en-US" dirty="0">
                <a:solidFill>
                  <a:srgbClr val="00B050"/>
                </a:solidFill>
              </a:rPr>
              <a:t>Good Health Hospital</a:t>
            </a:r>
            <a:r>
              <a:rPr lang="en-US" dirty="0"/>
              <a:t> prior to being transferred to </a:t>
            </a:r>
            <a:r>
              <a:rPr lang="en-US" dirty="0">
                <a:solidFill>
                  <a:schemeClr val="accent5"/>
                </a:solidFill>
              </a:rPr>
              <a:t>Get Well Medical </a:t>
            </a:r>
            <a:r>
              <a:rPr lang="en-US" dirty="0" smtClean="0">
                <a:solidFill>
                  <a:schemeClr val="accent5"/>
                </a:solidFill>
              </a:rPr>
              <a:t>Center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Good </a:t>
            </a:r>
            <a:r>
              <a:rPr lang="en-US" dirty="0">
                <a:solidFill>
                  <a:srgbClr val="00B050"/>
                </a:solidFill>
              </a:rPr>
              <a:t>Health Hospital </a:t>
            </a:r>
            <a:r>
              <a:rPr lang="en-US" dirty="0"/>
              <a:t>is </a:t>
            </a:r>
            <a:r>
              <a:rPr lang="en-US" dirty="0" smtClean="0"/>
              <a:t>in Other State’s jurisdiction</a:t>
            </a:r>
            <a:r>
              <a:rPr lang="en-US" dirty="0"/>
              <a:t>. </a:t>
            </a:r>
            <a:r>
              <a:rPr lang="en-US" dirty="0" smtClean="0"/>
              <a:t>SDH notified Other State.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**Pause** Answer question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77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WDH determined </a:t>
            </a:r>
            <a:r>
              <a:rPr lang="en-US" dirty="0"/>
              <a:t>that Ms. Smith had several admissions to </a:t>
            </a:r>
            <a:r>
              <a:rPr lang="en-US" dirty="0">
                <a:solidFill>
                  <a:srgbClr val="00B050"/>
                </a:solidFill>
              </a:rPr>
              <a:t>Good Health </a:t>
            </a:r>
            <a:r>
              <a:rPr lang="en-US" dirty="0" smtClean="0">
                <a:solidFill>
                  <a:srgbClr val="00B050"/>
                </a:solidFill>
              </a:rPr>
              <a:t>Hospital</a:t>
            </a:r>
          </a:p>
          <a:p>
            <a:r>
              <a:rPr lang="en-US" dirty="0" smtClean="0"/>
              <a:t>During </a:t>
            </a:r>
            <a:r>
              <a:rPr lang="en-US" dirty="0"/>
              <a:t>the discussion, </a:t>
            </a:r>
            <a:r>
              <a:rPr lang="en-US" dirty="0" smtClean="0"/>
              <a:t>WDH learned </a:t>
            </a:r>
            <a:r>
              <a:rPr lang="en-US" dirty="0"/>
              <a:t>that </a:t>
            </a:r>
            <a:r>
              <a:rPr lang="en-US" dirty="0">
                <a:solidFill>
                  <a:srgbClr val="00B050"/>
                </a:solidFill>
              </a:rPr>
              <a:t>Good Health Hospital </a:t>
            </a:r>
            <a:r>
              <a:rPr lang="en-US" dirty="0"/>
              <a:t>routinely performs surveillance cultures for </a:t>
            </a:r>
            <a:r>
              <a:rPr lang="en-US" dirty="0" smtClean="0"/>
              <a:t>CRE</a:t>
            </a:r>
          </a:p>
          <a:p>
            <a:r>
              <a:rPr lang="en-US" dirty="0" smtClean="0"/>
              <a:t>Ms</a:t>
            </a:r>
            <a:r>
              <a:rPr lang="en-US" dirty="0"/>
              <a:t>. Smith was found to have negative surveillance cultures on her last two </a:t>
            </a:r>
            <a:r>
              <a:rPr lang="en-US" dirty="0" smtClean="0"/>
              <a:t>admissions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Good </a:t>
            </a:r>
            <a:r>
              <a:rPr lang="en-US" dirty="0">
                <a:solidFill>
                  <a:srgbClr val="00B050"/>
                </a:solidFill>
              </a:rPr>
              <a:t>Health Hospital </a:t>
            </a:r>
            <a:r>
              <a:rPr lang="en-US" dirty="0"/>
              <a:t>reported that Ms. Smith had recently been at </a:t>
            </a:r>
            <a:r>
              <a:rPr lang="en-US" dirty="0">
                <a:solidFill>
                  <a:srgbClr val="7030A0"/>
                </a:solidFill>
              </a:rPr>
              <a:t>Sunny Day Home for </a:t>
            </a:r>
            <a:r>
              <a:rPr lang="en-US" dirty="0" smtClean="0">
                <a:solidFill>
                  <a:srgbClr val="7030A0"/>
                </a:solidFill>
              </a:rPr>
              <a:t>Elders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53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35" y="685800"/>
            <a:ext cx="9601200" cy="1485900"/>
          </a:xfrm>
        </p:spPr>
        <p:txBody>
          <a:bodyPr/>
          <a:lstStyle/>
          <a:p>
            <a:r>
              <a:rPr lang="en-US" dirty="0" smtClean="0"/>
              <a:t>Patient Transfer Diagram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7927" y="2171700"/>
            <a:ext cx="3629608" cy="3090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67535" y="2171700"/>
            <a:ext cx="3629608" cy="3090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4427" y="2299223"/>
            <a:ext cx="1396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Wyoming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9257" y="2360646"/>
            <a:ext cx="177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State	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5025" y="2918924"/>
            <a:ext cx="201541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Shady Lane Manor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082" y="3657600"/>
            <a:ext cx="2565918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Get Well Medical Center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7" y="4406382"/>
            <a:ext cx="303244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Sunny Day Home For Elders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9339" y="3472934"/>
            <a:ext cx="2286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Good Health Hospital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948265" y="3842266"/>
            <a:ext cx="891074" cy="564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3"/>
          </p:cNvCxnSpPr>
          <p:nvPr/>
        </p:nvCxnSpPr>
        <p:spPr>
          <a:xfrm flipH="1">
            <a:off x="5948265" y="3909527"/>
            <a:ext cx="1170992" cy="681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  <a:endCxn id="9" idx="3"/>
          </p:cNvCxnSpPr>
          <p:nvPr/>
        </p:nvCxnSpPr>
        <p:spPr>
          <a:xfrm flipH="1">
            <a:off x="5715000" y="3657600"/>
            <a:ext cx="1124339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flipV="1">
            <a:off x="4432041" y="3288256"/>
            <a:ext cx="0" cy="369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40971" y="5812971"/>
            <a:ext cx="401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**Pause** Answer questions 6 &amp;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48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thing you could do now to improve detection of target pathogens?</a:t>
            </a:r>
          </a:p>
          <a:p>
            <a:r>
              <a:rPr lang="en-US" dirty="0" smtClean="0"/>
              <a:t>What is one thing you could do now to increase use of colonization screening?</a:t>
            </a:r>
          </a:p>
          <a:p>
            <a:r>
              <a:rPr lang="en-US" dirty="0" smtClean="0"/>
              <a:t>Are there tools, trainings, or approaches, you have found valuable?</a:t>
            </a:r>
          </a:p>
          <a:p>
            <a:r>
              <a:rPr lang="en-US" dirty="0" smtClean="0"/>
              <a:t>What tools/data would be helpful for you in your facilities?</a:t>
            </a:r>
          </a:p>
          <a:p>
            <a:r>
              <a:rPr lang="en-US" dirty="0" smtClean="0"/>
              <a:t>Are there any materials or resourced WDH can develop/provide to better support your infection control detection and containment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46108" cy="3581400"/>
          </a:xfrm>
        </p:spPr>
        <p:txBody>
          <a:bodyPr>
            <a:normAutofit/>
          </a:bodyPr>
          <a:lstStyle/>
          <a:p>
            <a:r>
              <a:rPr lang="en-US" dirty="0"/>
              <a:t>Goal: slow spread of novel or </a:t>
            </a:r>
            <a:r>
              <a:rPr lang="en-US" dirty="0" smtClean="0"/>
              <a:t>rare multidrug-resistant </a:t>
            </a:r>
            <a:r>
              <a:rPr lang="en-US" dirty="0"/>
              <a:t>organisms </a:t>
            </a:r>
            <a:r>
              <a:rPr lang="en-US" dirty="0" smtClean="0"/>
              <a:t>or mechanisms</a:t>
            </a:r>
          </a:p>
          <a:p>
            <a:r>
              <a:rPr lang="en-US" dirty="0" smtClean="0"/>
              <a:t>Systematic</a:t>
            </a:r>
            <a:r>
              <a:rPr lang="en-US" dirty="0"/>
              <a:t>, aggressive response to </a:t>
            </a:r>
            <a:r>
              <a:rPr lang="en-US" dirty="0" smtClean="0"/>
              <a:t>single cases </a:t>
            </a:r>
            <a:r>
              <a:rPr lang="en-US" dirty="0"/>
              <a:t>of high concern </a:t>
            </a:r>
            <a:r>
              <a:rPr lang="en-US" dirty="0" smtClean="0"/>
              <a:t>antimicrobial resistance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stopping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Response </a:t>
            </a:r>
            <a:r>
              <a:rPr lang="en-US" dirty="0"/>
              <a:t>activities have tiered </a:t>
            </a:r>
            <a:r>
              <a:rPr lang="en-US" dirty="0" smtClean="0"/>
              <a:t>approach based </a:t>
            </a:r>
            <a:r>
              <a:rPr lang="en-US" dirty="0"/>
              <a:t>on organism/mechanism </a:t>
            </a:r>
            <a:r>
              <a:rPr lang="en-US" dirty="0" smtClean="0"/>
              <a:t>attributes</a:t>
            </a:r>
          </a:p>
          <a:p>
            <a:r>
              <a:rPr lang="en-US" dirty="0" smtClean="0"/>
              <a:t>Colonization screening </a:t>
            </a:r>
            <a:r>
              <a:rPr lang="en-US" dirty="0"/>
              <a:t>of </a:t>
            </a:r>
            <a:r>
              <a:rPr lang="en-US" dirty="0" smtClean="0"/>
              <a:t>contacts to index </a:t>
            </a:r>
            <a:r>
              <a:rPr lang="en-US" dirty="0"/>
              <a:t>cases is a critical component </a:t>
            </a:r>
            <a:r>
              <a:rPr lang="en-US" dirty="0" smtClean="0"/>
              <a:t>of containment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708" y="2129091"/>
            <a:ext cx="3614468" cy="37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382" y="685800"/>
            <a:ext cx="9411418" cy="144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response depends on type of organism.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Novel Resistance mechanisms</a:t>
            </a:r>
          </a:p>
          <a:p>
            <a:pPr lvl="1"/>
            <a:r>
              <a:rPr lang="en-US" dirty="0" smtClean="0"/>
              <a:t>Pan-Resistance</a:t>
            </a:r>
          </a:p>
          <a:p>
            <a:pPr lvl="1"/>
            <a:r>
              <a:rPr lang="en-US" dirty="0" smtClean="0"/>
              <a:t>Very rare organisms in the United States</a:t>
            </a:r>
          </a:p>
          <a:p>
            <a:pPr lvl="2"/>
            <a:r>
              <a:rPr lang="en-US" dirty="0" smtClean="0"/>
              <a:t>Examples: VRSA, </a:t>
            </a:r>
            <a:r>
              <a:rPr lang="en-US" i="1" dirty="0" smtClean="0"/>
              <a:t>Candida </a:t>
            </a:r>
            <a:r>
              <a:rPr lang="en-US" i="1" dirty="0" err="1" smtClean="0"/>
              <a:t>auris</a:t>
            </a:r>
            <a:endParaRPr lang="en-US" i="1" dirty="0" smtClean="0"/>
          </a:p>
          <a:p>
            <a:r>
              <a:rPr lang="en-US" dirty="0" smtClean="0"/>
              <a:t>Tier 2</a:t>
            </a:r>
          </a:p>
          <a:p>
            <a:pPr lvl="1"/>
            <a:r>
              <a:rPr lang="en-US" dirty="0" smtClean="0"/>
              <a:t>MDROs in healthcare settings, or organisms that are rare within a region</a:t>
            </a:r>
          </a:p>
          <a:p>
            <a:pPr lvl="2"/>
            <a:r>
              <a:rPr lang="en-US" dirty="0" smtClean="0"/>
              <a:t>Examples CP-CRE, CP-CRPA</a:t>
            </a:r>
          </a:p>
          <a:p>
            <a:r>
              <a:rPr lang="en-US" dirty="0" smtClean="0"/>
              <a:t>Tier 3</a:t>
            </a:r>
          </a:p>
          <a:p>
            <a:pPr lvl="1"/>
            <a:r>
              <a:rPr lang="en-US" dirty="0" smtClean="0"/>
              <a:t>MDROs that have been identified in healthcare settings more often, but are not endemic.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9404"/>
            <a:ext cx="9601200" cy="4167996"/>
          </a:xfrm>
        </p:spPr>
        <p:txBody>
          <a:bodyPr>
            <a:normAutofit/>
          </a:bodyPr>
          <a:lstStyle/>
          <a:p>
            <a:r>
              <a:rPr lang="en-US" i="1" dirty="0"/>
              <a:t>Candida </a:t>
            </a:r>
            <a:r>
              <a:rPr lang="en-US" i="1" dirty="0" err="1" smtClean="0"/>
              <a:t>auris</a:t>
            </a:r>
            <a:endParaRPr lang="en-US" i="1" dirty="0" smtClean="0"/>
          </a:p>
          <a:p>
            <a:r>
              <a:rPr lang="en-US" dirty="0" err="1" smtClean="0"/>
              <a:t>mcr</a:t>
            </a:r>
            <a:r>
              <a:rPr lang="en-US" dirty="0" smtClean="0"/>
              <a:t>-producing </a:t>
            </a:r>
            <a:r>
              <a:rPr lang="en-US" i="1" dirty="0" smtClean="0"/>
              <a:t>Enterobacteriaceae</a:t>
            </a:r>
          </a:p>
          <a:p>
            <a:r>
              <a:rPr lang="en-US" dirty="0" smtClean="0"/>
              <a:t>Vancomycin-resistant </a:t>
            </a:r>
            <a:r>
              <a:rPr lang="en-US" i="1" dirty="0"/>
              <a:t>Staphylococcus</a:t>
            </a:r>
            <a:r>
              <a:rPr lang="en-US" dirty="0"/>
              <a:t> </a:t>
            </a:r>
            <a:r>
              <a:rPr lang="en-US" i="1" dirty="0" smtClean="0"/>
              <a:t>aureus</a:t>
            </a:r>
          </a:p>
          <a:p>
            <a:r>
              <a:rPr lang="en-US" dirty="0" smtClean="0"/>
              <a:t>Carbapenemase-producing </a:t>
            </a:r>
            <a:r>
              <a:rPr lang="en-US" dirty="0"/>
              <a:t>carbapenem-resistant </a:t>
            </a:r>
            <a:r>
              <a:rPr lang="en-US" i="1" dirty="0" smtClean="0"/>
              <a:t>Enterobacteriaceae</a:t>
            </a:r>
          </a:p>
          <a:p>
            <a:r>
              <a:rPr lang="en-US" dirty="0" smtClean="0"/>
              <a:t>Carbapenemase-producing </a:t>
            </a:r>
            <a:r>
              <a:rPr lang="en-US" i="1" dirty="0"/>
              <a:t>Pseudomonas</a:t>
            </a:r>
            <a:r>
              <a:rPr lang="en-US" dirty="0"/>
              <a:t> </a:t>
            </a:r>
            <a:r>
              <a:rPr lang="en-US" dirty="0" smtClean="0"/>
              <a:t>sp.</a:t>
            </a:r>
          </a:p>
          <a:p>
            <a:r>
              <a:rPr lang="en-US" dirty="0" smtClean="0"/>
              <a:t>Pan-resistant isolates</a:t>
            </a:r>
          </a:p>
          <a:p>
            <a:r>
              <a:rPr lang="en-US" dirty="0" smtClean="0"/>
              <a:t>Other </a:t>
            </a:r>
            <a:r>
              <a:rPr lang="en-US" dirty="0"/>
              <a:t>isolates might be important in some areas</a:t>
            </a:r>
          </a:p>
        </p:txBody>
      </p:sp>
    </p:spTree>
    <p:extLst>
      <p:ext uri="{BB962C8B-B14F-4D97-AF65-F5344CB8AC3E}">
        <p14:creationId xmlns:p14="http://schemas.microsoft.com/office/powerpoint/2010/main" val="500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68547"/>
            <a:ext cx="9601200" cy="1485900"/>
          </a:xfrm>
        </p:spPr>
        <p:txBody>
          <a:bodyPr/>
          <a:lstStyle/>
          <a:p>
            <a:r>
              <a:rPr lang="en-US" dirty="0" smtClean="0"/>
              <a:t>MDROs in Wyoming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Wyoming has had 2 </a:t>
            </a:r>
            <a:r>
              <a:rPr lang="en-US" dirty="0" smtClean="0"/>
              <a:t>KPC-CRE cases since 2016.</a:t>
            </a:r>
            <a:endParaRPr lang="en-US" dirty="0" smtClean="0"/>
          </a:p>
          <a:p>
            <a:r>
              <a:rPr lang="en-US" dirty="0" smtClean="0"/>
              <a:t>No other carbapenemases have been identified yet</a:t>
            </a:r>
          </a:p>
          <a:p>
            <a:r>
              <a:rPr lang="en-US" dirty="0" smtClean="0"/>
              <a:t>0 VRSA/VISA or </a:t>
            </a:r>
            <a:r>
              <a:rPr lang="en-US" i="1" dirty="0" smtClean="0"/>
              <a:t>Candida </a:t>
            </a:r>
            <a:r>
              <a:rPr lang="en-US" i="1" dirty="0" err="1" smtClean="0"/>
              <a:t>auris</a:t>
            </a:r>
            <a:endParaRPr lang="en-US" i="1" dirty="0" smtClean="0"/>
          </a:p>
          <a:p>
            <a:r>
              <a:rPr lang="en-US" i="1" dirty="0" smtClean="0"/>
              <a:t>0 CP-CRPA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this point all targeted pathogens would be considered at least tier 2 organisms in </a:t>
            </a:r>
            <a:r>
              <a:rPr lang="en-US" dirty="0" smtClean="0"/>
              <a:t>Wyoming.</a:t>
            </a:r>
          </a:p>
          <a:p>
            <a:pPr marL="0" indent="0">
              <a:buNone/>
            </a:pPr>
            <a:r>
              <a:rPr lang="en-US" dirty="0" smtClean="0"/>
              <a:t>We haven’t been intensely looking until recently…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– Antibiotic Resistance Laboratory Network Established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4" y="2286000"/>
            <a:ext cx="8264677" cy="39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KPC-CRE in the U.S.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715" y="1493498"/>
            <a:ext cx="8694706" cy="484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4068" y="6414528"/>
            <a:ext cx="575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https://www.cdc.gov/hai/organisms.cre.trackingcre.html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9123</TotalTime>
  <Words>1487</Words>
  <Application>Microsoft Office PowerPoint</Application>
  <PresentationFormat>Widescreen</PresentationFormat>
  <Paragraphs>241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Franklin Gothic Book</vt:lpstr>
      <vt:lpstr>Crop</vt:lpstr>
      <vt:lpstr>MDRO Containment Strategy and Tabletop Exercise</vt:lpstr>
      <vt:lpstr>Outline </vt:lpstr>
      <vt:lpstr>CRE Guidance</vt:lpstr>
      <vt:lpstr>Containment Strategy</vt:lpstr>
      <vt:lpstr>Specific response depends on type of organism. </vt:lpstr>
      <vt:lpstr>Targeted pathogens</vt:lpstr>
      <vt:lpstr>MDROs in Wyoming</vt:lpstr>
      <vt:lpstr>2017 – Antibiotic Resistance Laboratory Network Established</vt:lpstr>
      <vt:lpstr>KPC-CRE in the U.S.</vt:lpstr>
      <vt:lpstr>April 2018 Vital Signs</vt:lpstr>
      <vt:lpstr>The Containment strategy</vt:lpstr>
      <vt:lpstr>Or said another way…</vt:lpstr>
      <vt:lpstr>Containment Strategy – Facility Perspective</vt:lpstr>
      <vt:lpstr>Containment Facility – Facility Perspective (cont.)</vt:lpstr>
      <vt:lpstr>Approach to screening healthcare contacts</vt:lpstr>
      <vt:lpstr>Considerations for screening</vt:lpstr>
      <vt:lpstr>PowerPoint Presentation</vt:lpstr>
      <vt:lpstr>WY CRE Case Definition</vt:lpstr>
      <vt:lpstr>Warm-Up Exercise</vt:lpstr>
      <vt:lpstr>Tabletop Exercise</vt:lpstr>
      <vt:lpstr>Case Study #1 </vt:lpstr>
      <vt:lpstr>Suzie Sanders</vt:lpstr>
      <vt:lpstr>Suzie Sanders (cont.)</vt:lpstr>
      <vt:lpstr>Daisy Dalton</vt:lpstr>
      <vt:lpstr>Figure 1  ID/AST Report</vt:lpstr>
      <vt:lpstr>INJECT: Carbapenemase Lab Results Arrive</vt:lpstr>
      <vt:lpstr>INJECT</vt:lpstr>
      <vt:lpstr>INJECT</vt:lpstr>
      <vt:lpstr>Case Study #2</vt:lpstr>
      <vt:lpstr>Mary Smith</vt:lpstr>
      <vt:lpstr>Mary Smith (Cont.)</vt:lpstr>
      <vt:lpstr>INJECT</vt:lpstr>
      <vt:lpstr>INJECT</vt:lpstr>
      <vt:lpstr> INJECT</vt:lpstr>
      <vt:lpstr>INJECT</vt:lpstr>
      <vt:lpstr>Patient Transfer Diagram</vt:lpstr>
      <vt:lpstr>Open Discussion</vt:lpstr>
    </vt:vector>
  </TitlesOfParts>
  <Company>State Of Wyoming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MDRO Containment Strategy and Tabletop Exercise</dc:title>
  <dc:creator>Cody Loveland</dc:creator>
  <cp:lastModifiedBy>Cody Loveland</cp:lastModifiedBy>
  <cp:revision>33</cp:revision>
  <dcterms:created xsi:type="dcterms:W3CDTF">2018-09-11T20:40:09Z</dcterms:created>
  <dcterms:modified xsi:type="dcterms:W3CDTF">2018-09-18T20:52:29Z</dcterms:modified>
</cp:coreProperties>
</file>