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76"/>
  </p:notesMasterIdLst>
  <p:handoutMasterIdLst>
    <p:handoutMasterId r:id="rId77"/>
  </p:handoutMasterIdLst>
  <p:sldIdLst>
    <p:sldId id="257" r:id="rId3"/>
    <p:sldId id="344" r:id="rId4"/>
    <p:sldId id="319" r:id="rId5"/>
    <p:sldId id="320" r:id="rId6"/>
    <p:sldId id="321" r:id="rId7"/>
    <p:sldId id="322" r:id="rId8"/>
    <p:sldId id="323" r:id="rId9"/>
    <p:sldId id="412" r:id="rId10"/>
    <p:sldId id="413" r:id="rId11"/>
    <p:sldId id="359" r:id="rId12"/>
    <p:sldId id="414" r:id="rId13"/>
    <p:sldId id="326" r:id="rId14"/>
    <p:sldId id="327" r:id="rId15"/>
    <p:sldId id="328" r:id="rId16"/>
    <p:sldId id="385" r:id="rId17"/>
    <p:sldId id="347" r:id="rId18"/>
    <p:sldId id="386" r:id="rId19"/>
    <p:sldId id="258" r:id="rId20"/>
    <p:sldId id="259" r:id="rId21"/>
    <p:sldId id="348" r:id="rId22"/>
    <p:sldId id="349" r:id="rId23"/>
    <p:sldId id="353" r:id="rId24"/>
    <p:sldId id="352" r:id="rId25"/>
    <p:sldId id="261" r:id="rId26"/>
    <p:sldId id="416" r:id="rId27"/>
    <p:sldId id="262" r:id="rId28"/>
    <p:sldId id="263" r:id="rId29"/>
    <p:sldId id="371" r:id="rId30"/>
    <p:sldId id="415" r:id="rId31"/>
    <p:sldId id="369" r:id="rId32"/>
    <p:sldId id="271" r:id="rId33"/>
    <p:sldId id="368" r:id="rId34"/>
    <p:sldId id="372" r:id="rId35"/>
    <p:sldId id="373" r:id="rId36"/>
    <p:sldId id="375" r:id="rId37"/>
    <p:sldId id="374" r:id="rId38"/>
    <p:sldId id="422" r:id="rId39"/>
    <p:sldId id="376" r:id="rId40"/>
    <p:sldId id="377" r:id="rId41"/>
    <p:sldId id="276" r:id="rId42"/>
    <p:sldId id="379" r:id="rId43"/>
    <p:sldId id="380" r:id="rId44"/>
    <p:sldId id="280" r:id="rId45"/>
    <p:sldId id="343" r:id="rId46"/>
    <p:sldId id="381" r:id="rId47"/>
    <p:sldId id="382" r:id="rId48"/>
    <p:sldId id="387" r:id="rId49"/>
    <p:sldId id="287" r:id="rId50"/>
    <p:sldId id="383" r:id="rId51"/>
    <p:sldId id="291" r:id="rId52"/>
    <p:sldId id="292" r:id="rId53"/>
    <p:sldId id="293" r:id="rId54"/>
    <p:sldId id="294" r:id="rId55"/>
    <p:sldId id="417" r:id="rId56"/>
    <p:sldId id="418" r:id="rId57"/>
    <p:sldId id="419" r:id="rId58"/>
    <p:sldId id="296" r:id="rId59"/>
    <p:sldId id="297" r:id="rId60"/>
    <p:sldId id="298" r:id="rId61"/>
    <p:sldId id="301" r:id="rId62"/>
    <p:sldId id="302" r:id="rId63"/>
    <p:sldId id="423" r:id="rId64"/>
    <p:sldId id="303" r:id="rId65"/>
    <p:sldId id="304" r:id="rId66"/>
    <p:sldId id="306" r:id="rId67"/>
    <p:sldId id="307" r:id="rId68"/>
    <p:sldId id="308" r:id="rId69"/>
    <p:sldId id="421" r:id="rId70"/>
    <p:sldId id="420" r:id="rId71"/>
    <p:sldId id="310" r:id="rId72"/>
    <p:sldId id="313" r:id="rId73"/>
    <p:sldId id="350" r:id="rId74"/>
    <p:sldId id="316" r:id="rId75"/>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72" autoAdjust="0"/>
  </p:normalViewPr>
  <p:slideViewPr>
    <p:cSldViewPr snapToGrid="0">
      <p:cViewPr varScale="1">
        <p:scale>
          <a:sx n="75" d="100"/>
          <a:sy n="75" d="100"/>
        </p:scale>
        <p:origin x="1085" y="48"/>
      </p:cViewPr>
      <p:guideLst/>
    </p:cSldViewPr>
  </p:slideViewPr>
  <p:outlineViewPr>
    <p:cViewPr>
      <p:scale>
        <a:sx n="33" d="100"/>
        <a:sy n="33" d="100"/>
      </p:scale>
      <p:origin x="0" y="-2123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diagrams/_rels/data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image" Target="../media/image91.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image" Target="../media/image84.png"/><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image" Target="../media/image91.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F17B6-2AA1-4B4E-AF11-D03BCE5A92B2}"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BDF5BE6F-27C0-487B-A019-6645D6A25BCF}">
      <dgm:prSet/>
      <dgm:spPr/>
      <dgm:t>
        <a:bodyPr/>
        <a:lstStyle/>
        <a:p>
          <a:pPr rtl="0"/>
          <a:r>
            <a:rPr lang="en-US" dirty="0"/>
            <a:t>Describe 4 key myths associated with engagement</a:t>
          </a:r>
        </a:p>
      </dgm:t>
    </dgm:pt>
    <dgm:pt modelId="{A94928D5-F857-4289-94E1-9608A375CCBF}" type="parTrans" cxnId="{F09BEACC-136D-4A5F-8B29-D6A18096FF71}">
      <dgm:prSet/>
      <dgm:spPr/>
      <dgm:t>
        <a:bodyPr/>
        <a:lstStyle/>
        <a:p>
          <a:endParaRPr lang="en-US"/>
        </a:p>
      </dgm:t>
    </dgm:pt>
    <dgm:pt modelId="{2AFA12BD-1DA4-444C-BCE6-B1EC43E4FD41}" type="sibTrans" cxnId="{F09BEACC-136D-4A5F-8B29-D6A18096FF71}">
      <dgm:prSet/>
      <dgm:spPr/>
      <dgm:t>
        <a:bodyPr/>
        <a:lstStyle/>
        <a:p>
          <a:endParaRPr lang="en-US"/>
        </a:p>
      </dgm:t>
    </dgm:pt>
    <dgm:pt modelId="{B750B632-8CFA-4752-AB26-C812F83AAB61}">
      <dgm:prSet/>
      <dgm:spPr/>
      <dgm:t>
        <a:bodyPr/>
        <a:lstStyle/>
        <a:p>
          <a:pPr rtl="0"/>
          <a:r>
            <a:rPr lang="en-US" dirty="0"/>
            <a:t>Describe 4 approaches to conquering engagement barriers</a:t>
          </a:r>
        </a:p>
      </dgm:t>
    </dgm:pt>
    <dgm:pt modelId="{D7FF7872-C3A8-4F7C-B7F3-24302C61A160}" type="sibTrans" cxnId="{8068D9EC-DB22-4FF4-9577-31366C90C012}">
      <dgm:prSet/>
      <dgm:spPr/>
      <dgm:t>
        <a:bodyPr/>
        <a:lstStyle/>
        <a:p>
          <a:endParaRPr lang="en-US"/>
        </a:p>
      </dgm:t>
    </dgm:pt>
    <dgm:pt modelId="{EF9706B1-9538-4F26-816E-DC06505B4984}" type="parTrans" cxnId="{8068D9EC-DB22-4FF4-9577-31366C90C012}">
      <dgm:prSet/>
      <dgm:spPr/>
      <dgm:t>
        <a:bodyPr/>
        <a:lstStyle/>
        <a:p>
          <a:endParaRPr lang="en-US"/>
        </a:p>
      </dgm:t>
    </dgm:pt>
    <dgm:pt modelId="{CEB04F96-82A2-4EFB-B521-ED1B56AD6B35}" type="pres">
      <dgm:prSet presAssocID="{8EEF17B6-2AA1-4B4E-AF11-D03BCE5A92B2}" presName="Name0" presStyleCnt="0">
        <dgm:presLayoutVars>
          <dgm:chMax val="7"/>
          <dgm:dir/>
          <dgm:animLvl val="lvl"/>
          <dgm:resizeHandles val="exact"/>
        </dgm:presLayoutVars>
      </dgm:prSet>
      <dgm:spPr/>
    </dgm:pt>
    <dgm:pt modelId="{36F49BD7-9FA8-4C7D-B322-6AAB22CD2AFD}" type="pres">
      <dgm:prSet presAssocID="{BDF5BE6F-27C0-487B-A019-6645D6A25BCF}" presName="circle1" presStyleLbl="node1" presStyleIdx="0" presStyleCnt="2"/>
      <dgm:spPr>
        <a:solidFill>
          <a:schemeClr val="accent1">
            <a:lumMod val="20000"/>
            <a:lumOff val="80000"/>
          </a:schemeClr>
        </a:solidFill>
      </dgm:spPr>
    </dgm:pt>
    <dgm:pt modelId="{6610B281-8DD0-4791-A646-6ECB8013651A}" type="pres">
      <dgm:prSet presAssocID="{BDF5BE6F-27C0-487B-A019-6645D6A25BCF}" presName="space" presStyleCnt="0"/>
      <dgm:spPr/>
    </dgm:pt>
    <dgm:pt modelId="{56A2FB11-B934-4766-9828-89A42D53027B}" type="pres">
      <dgm:prSet presAssocID="{BDF5BE6F-27C0-487B-A019-6645D6A25BCF}" presName="rect1" presStyleLbl="alignAcc1" presStyleIdx="0" presStyleCnt="2"/>
      <dgm:spPr/>
    </dgm:pt>
    <dgm:pt modelId="{DDCCCF47-812A-4E3F-9934-0AFCEB77CAE4}" type="pres">
      <dgm:prSet presAssocID="{B750B632-8CFA-4752-AB26-C812F83AAB61}" presName="vertSpace2" presStyleLbl="node1" presStyleIdx="0" presStyleCnt="2"/>
      <dgm:spPr/>
    </dgm:pt>
    <dgm:pt modelId="{FD4FCC75-EB1A-4B62-8311-7425A1FB0E4A}" type="pres">
      <dgm:prSet presAssocID="{B750B632-8CFA-4752-AB26-C812F83AAB61}" presName="circle2" presStyleLbl="node1" presStyleIdx="1" presStyleCnt="2"/>
      <dgm:spPr/>
    </dgm:pt>
    <dgm:pt modelId="{ACD3DB95-3A42-421D-ACC2-72C94C4166B3}" type="pres">
      <dgm:prSet presAssocID="{B750B632-8CFA-4752-AB26-C812F83AAB61}" presName="rect2" presStyleLbl="alignAcc1" presStyleIdx="1" presStyleCnt="2"/>
      <dgm:spPr/>
    </dgm:pt>
    <dgm:pt modelId="{61067B68-83C3-40D4-B03E-A5B73C592B04}" type="pres">
      <dgm:prSet presAssocID="{BDF5BE6F-27C0-487B-A019-6645D6A25BCF}" presName="rect1ParTxNoCh" presStyleLbl="alignAcc1" presStyleIdx="1" presStyleCnt="2">
        <dgm:presLayoutVars>
          <dgm:chMax val="1"/>
          <dgm:bulletEnabled val="1"/>
        </dgm:presLayoutVars>
      </dgm:prSet>
      <dgm:spPr/>
    </dgm:pt>
    <dgm:pt modelId="{7119EC2B-25B1-4676-BD0C-0972623AEA8A}" type="pres">
      <dgm:prSet presAssocID="{B750B632-8CFA-4752-AB26-C812F83AAB61}" presName="rect2ParTxNoCh" presStyleLbl="alignAcc1" presStyleIdx="1" presStyleCnt="2">
        <dgm:presLayoutVars>
          <dgm:chMax val="1"/>
          <dgm:bulletEnabled val="1"/>
        </dgm:presLayoutVars>
      </dgm:prSet>
      <dgm:spPr/>
    </dgm:pt>
  </dgm:ptLst>
  <dgm:cxnLst>
    <dgm:cxn modelId="{66AF0E22-A88D-43BF-A4D3-81EE37AE3F95}" type="presOf" srcId="{BDF5BE6F-27C0-487B-A019-6645D6A25BCF}" destId="{61067B68-83C3-40D4-B03E-A5B73C592B04}" srcOrd="1" destOrd="0" presId="urn:microsoft.com/office/officeart/2005/8/layout/target3"/>
    <dgm:cxn modelId="{8F227958-1CFB-4408-A7E7-C66D499413C2}" type="presOf" srcId="{B750B632-8CFA-4752-AB26-C812F83AAB61}" destId="{ACD3DB95-3A42-421D-ACC2-72C94C4166B3}" srcOrd="0" destOrd="0" presId="urn:microsoft.com/office/officeart/2005/8/layout/target3"/>
    <dgm:cxn modelId="{ABD0E092-C01C-4155-A930-C676F59C3EB9}" type="presOf" srcId="{B750B632-8CFA-4752-AB26-C812F83AAB61}" destId="{7119EC2B-25B1-4676-BD0C-0972623AEA8A}" srcOrd="1" destOrd="0" presId="urn:microsoft.com/office/officeart/2005/8/layout/target3"/>
    <dgm:cxn modelId="{2C7E2AAA-6F33-4376-8266-778E91E152CD}" type="presOf" srcId="{BDF5BE6F-27C0-487B-A019-6645D6A25BCF}" destId="{56A2FB11-B934-4766-9828-89A42D53027B}" srcOrd="0" destOrd="0" presId="urn:microsoft.com/office/officeart/2005/8/layout/target3"/>
    <dgm:cxn modelId="{F09BEACC-136D-4A5F-8B29-D6A18096FF71}" srcId="{8EEF17B6-2AA1-4B4E-AF11-D03BCE5A92B2}" destId="{BDF5BE6F-27C0-487B-A019-6645D6A25BCF}" srcOrd="0" destOrd="0" parTransId="{A94928D5-F857-4289-94E1-9608A375CCBF}" sibTransId="{2AFA12BD-1DA4-444C-BCE6-B1EC43E4FD41}"/>
    <dgm:cxn modelId="{8068D9EC-DB22-4FF4-9577-31366C90C012}" srcId="{8EEF17B6-2AA1-4B4E-AF11-D03BCE5A92B2}" destId="{B750B632-8CFA-4752-AB26-C812F83AAB61}" srcOrd="1" destOrd="0" parTransId="{EF9706B1-9538-4F26-816E-DC06505B4984}" sibTransId="{D7FF7872-C3A8-4F7C-B7F3-24302C61A160}"/>
    <dgm:cxn modelId="{8751EDF5-FAD7-453A-9CC5-C3A191DFC82F}" type="presOf" srcId="{8EEF17B6-2AA1-4B4E-AF11-D03BCE5A92B2}" destId="{CEB04F96-82A2-4EFB-B521-ED1B56AD6B35}" srcOrd="0" destOrd="0" presId="urn:microsoft.com/office/officeart/2005/8/layout/target3"/>
    <dgm:cxn modelId="{8272B991-B178-4E3E-8BCE-6DFC8A9177DD}" type="presParOf" srcId="{CEB04F96-82A2-4EFB-B521-ED1B56AD6B35}" destId="{36F49BD7-9FA8-4C7D-B322-6AAB22CD2AFD}" srcOrd="0" destOrd="0" presId="urn:microsoft.com/office/officeart/2005/8/layout/target3"/>
    <dgm:cxn modelId="{AC03B174-CED4-4291-9B09-2A4BA90F5846}" type="presParOf" srcId="{CEB04F96-82A2-4EFB-B521-ED1B56AD6B35}" destId="{6610B281-8DD0-4791-A646-6ECB8013651A}" srcOrd="1" destOrd="0" presId="urn:microsoft.com/office/officeart/2005/8/layout/target3"/>
    <dgm:cxn modelId="{2FEFB360-AAEF-4465-B192-289D18B08286}" type="presParOf" srcId="{CEB04F96-82A2-4EFB-B521-ED1B56AD6B35}" destId="{56A2FB11-B934-4766-9828-89A42D53027B}" srcOrd="2" destOrd="0" presId="urn:microsoft.com/office/officeart/2005/8/layout/target3"/>
    <dgm:cxn modelId="{AB6AB3E2-1187-4AAC-88AA-819CB80F70B8}" type="presParOf" srcId="{CEB04F96-82A2-4EFB-B521-ED1B56AD6B35}" destId="{DDCCCF47-812A-4E3F-9934-0AFCEB77CAE4}" srcOrd="3" destOrd="0" presId="urn:microsoft.com/office/officeart/2005/8/layout/target3"/>
    <dgm:cxn modelId="{5EBD1DD1-AB78-4987-BE92-703F434BB330}" type="presParOf" srcId="{CEB04F96-82A2-4EFB-B521-ED1B56AD6B35}" destId="{FD4FCC75-EB1A-4B62-8311-7425A1FB0E4A}" srcOrd="4" destOrd="0" presId="urn:microsoft.com/office/officeart/2005/8/layout/target3"/>
    <dgm:cxn modelId="{550EE2ED-C05C-4A13-B8C6-55E5AA50E5D0}" type="presParOf" srcId="{CEB04F96-82A2-4EFB-B521-ED1B56AD6B35}" destId="{ACD3DB95-3A42-421D-ACC2-72C94C4166B3}" srcOrd="5" destOrd="0" presId="urn:microsoft.com/office/officeart/2005/8/layout/target3"/>
    <dgm:cxn modelId="{EF26C98A-364F-41CE-A5D0-26175FD757F0}" type="presParOf" srcId="{CEB04F96-82A2-4EFB-B521-ED1B56AD6B35}" destId="{61067B68-83C3-40D4-B03E-A5B73C592B04}" srcOrd="6" destOrd="0" presId="urn:microsoft.com/office/officeart/2005/8/layout/target3"/>
    <dgm:cxn modelId="{A36177D1-D323-45F1-9993-6E64354049F8}" type="presParOf" srcId="{CEB04F96-82A2-4EFB-B521-ED1B56AD6B35}" destId="{7119EC2B-25B1-4676-BD0C-0972623AEA8A}"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1DBA95-5839-4190-805B-411DFB1A714D}" type="doc">
      <dgm:prSet loTypeId="urn:microsoft.com/office/officeart/2005/8/layout/default#1" loCatId="list" qsTypeId="urn:microsoft.com/office/officeart/2005/8/quickstyle/3d2" qsCatId="3D" csTypeId="urn:microsoft.com/office/officeart/2005/8/colors/colorful1#1" csCatId="colorful" phldr="1"/>
      <dgm:spPr/>
      <dgm:t>
        <a:bodyPr/>
        <a:lstStyle/>
        <a:p>
          <a:endParaRPr lang="en-US"/>
        </a:p>
      </dgm:t>
    </dgm:pt>
    <dgm:pt modelId="{83B794AA-BFDA-4AE9-85D6-1ECF3AEB9304}">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t>1. Showing the Evidence is Sufficient</a:t>
          </a:r>
        </a:p>
      </dgm:t>
    </dgm:pt>
    <dgm:pt modelId="{0699A8DD-6F35-4A42-B414-62A0F9099137}" type="parTrans" cxnId="{2E4E0681-5BCD-4824-AB7D-A4D106210E34}">
      <dgm:prSet/>
      <dgm:spPr/>
      <dgm:t>
        <a:bodyPr/>
        <a:lstStyle/>
        <a:p>
          <a:endParaRPr lang="en-US"/>
        </a:p>
      </dgm:t>
    </dgm:pt>
    <dgm:pt modelId="{7DF4C5BC-0C52-41A8-BBA8-8E1E3B118E6A}" type="sibTrans" cxnId="{2E4E0681-5BCD-4824-AB7D-A4D106210E34}">
      <dgm:prSet/>
      <dgm:spPr/>
      <dgm:t>
        <a:bodyPr/>
        <a:lstStyle/>
        <a:p>
          <a:endParaRPr lang="en-US"/>
        </a:p>
      </dgm:t>
    </dgm:pt>
    <dgm:pt modelId="{09DC88D3-F5B0-48FA-9450-4BF8B1F47086}">
      <dgm:prSet phldrT="[Text]">
        <dgm:style>
          <a:lnRef idx="0">
            <a:schemeClr val="accent3"/>
          </a:lnRef>
          <a:fillRef idx="3">
            <a:schemeClr val="accent3"/>
          </a:fillRef>
          <a:effectRef idx="3">
            <a:schemeClr val="accent3"/>
          </a:effectRef>
          <a:fontRef idx="minor">
            <a:schemeClr val="lt1"/>
          </a:fontRef>
        </dgm:style>
      </dgm:prSet>
      <dgm:spPr/>
      <dgm:t>
        <a:bodyPr/>
        <a:lstStyle/>
        <a:p>
          <a:r>
            <a:rPr lang="en-US" dirty="0"/>
            <a:t>2. Everyone Engages at the Same Time</a:t>
          </a:r>
        </a:p>
      </dgm:t>
    </dgm:pt>
    <dgm:pt modelId="{D1BC175A-BE82-4AF8-995D-4692C7B0E5EF}" type="parTrans" cxnId="{BD4FE7C0-9CF6-4703-BB80-CF152AD18A13}">
      <dgm:prSet/>
      <dgm:spPr/>
      <dgm:t>
        <a:bodyPr/>
        <a:lstStyle/>
        <a:p>
          <a:endParaRPr lang="en-US"/>
        </a:p>
      </dgm:t>
    </dgm:pt>
    <dgm:pt modelId="{8DE44982-5F0E-4473-BB47-7DDC9509CC24}" type="sibTrans" cxnId="{BD4FE7C0-9CF6-4703-BB80-CF152AD18A13}">
      <dgm:prSet/>
      <dgm:spPr/>
      <dgm:t>
        <a:bodyPr/>
        <a:lstStyle/>
        <a:p>
          <a:endParaRPr lang="en-US"/>
        </a:p>
      </dgm:t>
    </dgm:pt>
    <dgm:pt modelId="{2F846978-1A77-4309-844A-E2E112A6D087}">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3. The Same Message Works with Everyone</a:t>
          </a:r>
        </a:p>
      </dgm:t>
    </dgm:pt>
    <dgm:pt modelId="{A423E24D-8813-430D-9DDA-63FB52A161E8}" type="parTrans" cxnId="{3970FF4B-6F11-4FD6-B2EB-A9CED7F07C06}">
      <dgm:prSet/>
      <dgm:spPr/>
      <dgm:t>
        <a:bodyPr/>
        <a:lstStyle/>
        <a:p>
          <a:endParaRPr lang="en-US"/>
        </a:p>
      </dgm:t>
    </dgm:pt>
    <dgm:pt modelId="{1C7BA410-DC0B-4131-8DE6-E649A3E6E112}" type="sibTrans" cxnId="{3970FF4B-6F11-4FD6-B2EB-A9CED7F07C06}">
      <dgm:prSet/>
      <dgm:spPr/>
      <dgm:t>
        <a:bodyPr/>
        <a:lstStyle/>
        <a:p>
          <a:endParaRPr lang="en-US"/>
        </a:p>
      </dgm:t>
    </dgm:pt>
    <dgm:pt modelId="{047E6A31-BA3A-4703-8B06-794F7DAA27E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a:t>4. Every Intervention is Equally Easy/Hard to Implement</a:t>
          </a:r>
        </a:p>
      </dgm:t>
    </dgm:pt>
    <dgm:pt modelId="{EE5D4361-7E66-42DD-9819-1424C868ACF1}" type="parTrans" cxnId="{170D07E8-ABA0-435F-8CDC-ACA1939272B0}">
      <dgm:prSet/>
      <dgm:spPr/>
      <dgm:t>
        <a:bodyPr/>
        <a:lstStyle/>
        <a:p>
          <a:endParaRPr lang="en-US"/>
        </a:p>
      </dgm:t>
    </dgm:pt>
    <dgm:pt modelId="{6BEFDCC5-505A-4AD5-9782-6EC6B7333A23}" type="sibTrans" cxnId="{170D07E8-ABA0-435F-8CDC-ACA1939272B0}">
      <dgm:prSet/>
      <dgm:spPr/>
      <dgm:t>
        <a:bodyPr/>
        <a:lstStyle/>
        <a:p>
          <a:endParaRPr lang="en-US"/>
        </a:p>
      </dgm:t>
    </dgm:pt>
    <dgm:pt modelId="{42BAB110-B3F7-4F65-8CD2-BC39C6E06722}" type="pres">
      <dgm:prSet presAssocID="{E01DBA95-5839-4190-805B-411DFB1A714D}" presName="diagram" presStyleCnt="0">
        <dgm:presLayoutVars>
          <dgm:dir/>
          <dgm:resizeHandles val="exact"/>
        </dgm:presLayoutVars>
      </dgm:prSet>
      <dgm:spPr/>
    </dgm:pt>
    <dgm:pt modelId="{D5EF50F1-816B-4E51-83A0-8F74615D66BF}" type="pres">
      <dgm:prSet presAssocID="{83B794AA-BFDA-4AE9-85D6-1ECF3AEB9304}" presName="node" presStyleLbl="node1" presStyleIdx="0" presStyleCnt="4">
        <dgm:presLayoutVars>
          <dgm:bulletEnabled val="1"/>
        </dgm:presLayoutVars>
      </dgm:prSet>
      <dgm:spPr/>
    </dgm:pt>
    <dgm:pt modelId="{8A40B1B5-83D6-4168-B1C7-482B543292B0}" type="pres">
      <dgm:prSet presAssocID="{7DF4C5BC-0C52-41A8-BBA8-8E1E3B118E6A}" presName="sibTrans" presStyleCnt="0"/>
      <dgm:spPr/>
    </dgm:pt>
    <dgm:pt modelId="{B8B8E209-8B5A-4387-98BE-C80CA6514EB7}" type="pres">
      <dgm:prSet presAssocID="{09DC88D3-F5B0-48FA-9450-4BF8B1F47086}" presName="node" presStyleLbl="node1" presStyleIdx="1" presStyleCnt="4">
        <dgm:presLayoutVars>
          <dgm:bulletEnabled val="1"/>
        </dgm:presLayoutVars>
      </dgm:prSet>
      <dgm:spPr/>
    </dgm:pt>
    <dgm:pt modelId="{8C6B87A6-45B7-44BD-800A-9B37BF17C615}" type="pres">
      <dgm:prSet presAssocID="{8DE44982-5F0E-4473-BB47-7DDC9509CC24}" presName="sibTrans" presStyleCnt="0"/>
      <dgm:spPr/>
    </dgm:pt>
    <dgm:pt modelId="{2D2FA13E-356D-4FFC-B94E-E2AAD7AE2163}" type="pres">
      <dgm:prSet presAssocID="{2F846978-1A77-4309-844A-E2E112A6D087}" presName="node" presStyleLbl="node1" presStyleIdx="2" presStyleCnt="4">
        <dgm:presLayoutVars>
          <dgm:bulletEnabled val="1"/>
        </dgm:presLayoutVars>
      </dgm:prSet>
      <dgm:spPr/>
    </dgm:pt>
    <dgm:pt modelId="{275E8E62-DC34-487F-B84B-E17B282FB536}" type="pres">
      <dgm:prSet presAssocID="{1C7BA410-DC0B-4131-8DE6-E649A3E6E112}" presName="sibTrans" presStyleCnt="0"/>
      <dgm:spPr/>
    </dgm:pt>
    <dgm:pt modelId="{85B4BF1A-1634-4822-BB50-5B1958BFD42D}" type="pres">
      <dgm:prSet presAssocID="{047E6A31-BA3A-4703-8B06-794F7DAA27E0}" presName="node" presStyleLbl="node1" presStyleIdx="3" presStyleCnt="4">
        <dgm:presLayoutVars>
          <dgm:bulletEnabled val="1"/>
        </dgm:presLayoutVars>
      </dgm:prSet>
      <dgm:spPr/>
    </dgm:pt>
  </dgm:ptLst>
  <dgm:cxnLst>
    <dgm:cxn modelId="{8346AB06-6151-4722-9217-3E3D55493C0F}" type="presOf" srcId="{047E6A31-BA3A-4703-8B06-794F7DAA27E0}" destId="{85B4BF1A-1634-4822-BB50-5B1958BFD42D}" srcOrd="0" destOrd="0" presId="urn:microsoft.com/office/officeart/2005/8/layout/default#1"/>
    <dgm:cxn modelId="{D6799225-D3F3-4787-820B-9333E3CA902B}" type="presOf" srcId="{E01DBA95-5839-4190-805B-411DFB1A714D}" destId="{42BAB110-B3F7-4F65-8CD2-BC39C6E06722}" srcOrd="0" destOrd="0" presId="urn:microsoft.com/office/officeart/2005/8/layout/default#1"/>
    <dgm:cxn modelId="{79084464-8853-47AE-9DEB-D33A816290AE}" type="presOf" srcId="{2F846978-1A77-4309-844A-E2E112A6D087}" destId="{2D2FA13E-356D-4FFC-B94E-E2AAD7AE2163}" srcOrd="0" destOrd="0" presId="urn:microsoft.com/office/officeart/2005/8/layout/default#1"/>
    <dgm:cxn modelId="{3970FF4B-6F11-4FD6-B2EB-A9CED7F07C06}" srcId="{E01DBA95-5839-4190-805B-411DFB1A714D}" destId="{2F846978-1A77-4309-844A-E2E112A6D087}" srcOrd="2" destOrd="0" parTransId="{A423E24D-8813-430D-9DDA-63FB52A161E8}" sibTransId="{1C7BA410-DC0B-4131-8DE6-E649A3E6E112}"/>
    <dgm:cxn modelId="{2E4E0681-5BCD-4824-AB7D-A4D106210E34}" srcId="{E01DBA95-5839-4190-805B-411DFB1A714D}" destId="{83B794AA-BFDA-4AE9-85D6-1ECF3AEB9304}" srcOrd="0" destOrd="0" parTransId="{0699A8DD-6F35-4A42-B414-62A0F9099137}" sibTransId="{7DF4C5BC-0C52-41A8-BBA8-8E1E3B118E6A}"/>
    <dgm:cxn modelId="{BD4FE7C0-9CF6-4703-BB80-CF152AD18A13}" srcId="{E01DBA95-5839-4190-805B-411DFB1A714D}" destId="{09DC88D3-F5B0-48FA-9450-4BF8B1F47086}" srcOrd="1" destOrd="0" parTransId="{D1BC175A-BE82-4AF8-995D-4692C7B0E5EF}" sibTransId="{8DE44982-5F0E-4473-BB47-7DDC9509CC24}"/>
    <dgm:cxn modelId="{C61B0ADE-E7D4-4229-8F67-1AE14734EC16}" type="presOf" srcId="{83B794AA-BFDA-4AE9-85D6-1ECF3AEB9304}" destId="{D5EF50F1-816B-4E51-83A0-8F74615D66BF}" srcOrd="0" destOrd="0" presId="urn:microsoft.com/office/officeart/2005/8/layout/default#1"/>
    <dgm:cxn modelId="{BFA306E4-DF97-4776-B01F-EC58D20570CD}" type="presOf" srcId="{09DC88D3-F5B0-48FA-9450-4BF8B1F47086}" destId="{B8B8E209-8B5A-4387-98BE-C80CA6514EB7}" srcOrd="0" destOrd="0" presId="urn:microsoft.com/office/officeart/2005/8/layout/default#1"/>
    <dgm:cxn modelId="{170D07E8-ABA0-435F-8CDC-ACA1939272B0}" srcId="{E01DBA95-5839-4190-805B-411DFB1A714D}" destId="{047E6A31-BA3A-4703-8B06-794F7DAA27E0}" srcOrd="3" destOrd="0" parTransId="{EE5D4361-7E66-42DD-9819-1424C868ACF1}" sibTransId="{6BEFDCC5-505A-4AD5-9782-6EC6B7333A23}"/>
    <dgm:cxn modelId="{7D7E604C-FBCA-4143-8BA8-302D36DC9008}" type="presParOf" srcId="{42BAB110-B3F7-4F65-8CD2-BC39C6E06722}" destId="{D5EF50F1-816B-4E51-83A0-8F74615D66BF}" srcOrd="0" destOrd="0" presId="urn:microsoft.com/office/officeart/2005/8/layout/default#1"/>
    <dgm:cxn modelId="{9AC76C82-C45C-4EA7-961A-BF7DF6A8959E}" type="presParOf" srcId="{42BAB110-B3F7-4F65-8CD2-BC39C6E06722}" destId="{8A40B1B5-83D6-4168-B1C7-482B543292B0}" srcOrd="1" destOrd="0" presId="urn:microsoft.com/office/officeart/2005/8/layout/default#1"/>
    <dgm:cxn modelId="{F190F03E-4BC3-47A7-8B22-44141BBFE99D}" type="presParOf" srcId="{42BAB110-B3F7-4F65-8CD2-BC39C6E06722}" destId="{B8B8E209-8B5A-4387-98BE-C80CA6514EB7}" srcOrd="2" destOrd="0" presId="urn:microsoft.com/office/officeart/2005/8/layout/default#1"/>
    <dgm:cxn modelId="{A5E4AD3D-A4EC-4562-85F8-66D185067A87}" type="presParOf" srcId="{42BAB110-B3F7-4F65-8CD2-BC39C6E06722}" destId="{8C6B87A6-45B7-44BD-800A-9B37BF17C615}" srcOrd="3" destOrd="0" presId="urn:microsoft.com/office/officeart/2005/8/layout/default#1"/>
    <dgm:cxn modelId="{C7A77A4A-F3EA-4E5B-BDAA-C145F5DA281B}" type="presParOf" srcId="{42BAB110-B3F7-4F65-8CD2-BC39C6E06722}" destId="{2D2FA13E-356D-4FFC-B94E-E2AAD7AE2163}" srcOrd="4" destOrd="0" presId="urn:microsoft.com/office/officeart/2005/8/layout/default#1"/>
    <dgm:cxn modelId="{8BC1D1A1-46D6-447A-A52E-1F047C32FA82}" type="presParOf" srcId="{42BAB110-B3F7-4F65-8CD2-BC39C6E06722}" destId="{275E8E62-DC34-487F-B84B-E17B282FB536}" srcOrd="5" destOrd="0" presId="urn:microsoft.com/office/officeart/2005/8/layout/default#1"/>
    <dgm:cxn modelId="{0F5D085D-0D8B-4F9A-986F-0F7B2068EB69}" type="presParOf" srcId="{42BAB110-B3F7-4F65-8CD2-BC39C6E06722}" destId="{85B4BF1A-1634-4822-BB50-5B1958BFD42D}"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DBA95-5839-4190-805B-411DFB1A714D}" type="doc">
      <dgm:prSet loTypeId="urn:microsoft.com/office/officeart/2005/8/layout/default#2" loCatId="list" qsTypeId="urn:microsoft.com/office/officeart/2005/8/quickstyle/3d2" qsCatId="3D" csTypeId="urn:microsoft.com/office/officeart/2005/8/colors/colorful1#2" csCatId="colorful" phldr="1"/>
      <dgm:spPr/>
      <dgm:t>
        <a:bodyPr/>
        <a:lstStyle/>
        <a:p>
          <a:endParaRPr lang="en-US"/>
        </a:p>
      </dgm:t>
    </dgm:pt>
    <dgm:pt modelId="{83B794AA-BFDA-4AE9-85D6-1ECF3AEB9304}">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t>1. Connect to the Core</a:t>
          </a:r>
        </a:p>
      </dgm:t>
    </dgm:pt>
    <dgm:pt modelId="{0699A8DD-6F35-4A42-B414-62A0F9099137}" type="parTrans" cxnId="{2E4E0681-5BCD-4824-AB7D-A4D106210E34}">
      <dgm:prSet/>
      <dgm:spPr/>
      <dgm:t>
        <a:bodyPr/>
        <a:lstStyle/>
        <a:p>
          <a:endParaRPr lang="en-US"/>
        </a:p>
      </dgm:t>
    </dgm:pt>
    <dgm:pt modelId="{7DF4C5BC-0C52-41A8-BBA8-8E1E3B118E6A}" type="sibTrans" cxnId="{2E4E0681-5BCD-4824-AB7D-A4D106210E34}">
      <dgm:prSet/>
      <dgm:spPr/>
      <dgm:t>
        <a:bodyPr/>
        <a:lstStyle/>
        <a:p>
          <a:endParaRPr lang="en-US"/>
        </a:p>
      </dgm:t>
    </dgm:pt>
    <dgm:pt modelId="{09DC88D3-F5B0-48FA-9450-4BF8B1F47086}">
      <dgm:prSet phldrT="[Text]">
        <dgm:style>
          <a:lnRef idx="0">
            <a:schemeClr val="accent3"/>
          </a:lnRef>
          <a:fillRef idx="3">
            <a:schemeClr val="accent3"/>
          </a:fillRef>
          <a:effectRef idx="3">
            <a:schemeClr val="accent3"/>
          </a:effectRef>
          <a:fontRef idx="minor">
            <a:schemeClr val="lt1"/>
          </a:fontRef>
        </dgm:style>
      </dgm:prSet>
      <dgm:spPr/>
      <dgm:t>
        <a:bodyPr/>
        <a:lstStyle/>
        <a:p>
          <a:r>
            <a:rPr lang="en-US" dirty="0"/>
            <a:t>2. Engage the Engaged</a:t>
          </a:r>
        </a:p>
      </dgm:t>
    </dgm:pt>
    <dgm:pt modelId="{D1BC175A-BE82-4AF8-995D-4692C7B0E5EF}" type="parTrans" cxnId="{BD4FE7C0-9CF6-4703-BB80-CF152AD18A13}">
      <dgm:prSet/>
      <dgm:spPr/>
      <dgm:t>
        <a:bodyPr/>
        <a:lstStyle/>
        <a:p>
          <a:endParaRPr lang="en-US"/>
        </a:p>
      </dgm:t>
    </dgm:pt>
    <dgm:pt modelId="{8DE44982-5F0E-4473-BB47-7DDC9509CC24}" type="sibTrans" cxnId="{BD4FE7C0-9CF6-4703-BB80-CF152AD18A13}">
      <dgm:prSet/>
      <dgm:spPr/>
      <dgm:t>
        <a:bodyPr/>
        <a:lstStyle/>
        <a:p>
          <a:endParaRPr lang="en-US"/>
        </a:p>
      </dgm:t>
    </dgm:pt>
    <dgm:pt modelId="{2F846978-1A77-4309-844A-E2E112A6D087}">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3. Customize Communication</a:t>
          </a:r>
        </a:p>
      </dgm:t>
    </dgm:pt>
    <dgm:pt modelId="{A423E24D-8813-430D-9DDA-63FB52A161E8}" type="parTrans" cxnId="{3970FF4B-6F11-4FD6-B2EB-A9CED7F07C06}">
      <dgm:prSet/>
      <dgm:spPr/>
      <dgm:t>
        <a:bodyPr/>
        <a:lstStyle/>
        <a:p>
          <a:endParaRPr lang="en-US"/>
        </a:p>
      </dgm:t>
    </dgm:pt>
    <dgm:pt modelId="{1C7BA410-DC0B-4131-8DE6-E649A3E6E112}" type="sibTrans" cxnId="{3970FF4B-6F11-4FD6-B2EB-A9CED7F07C06}">
      <dgm:prSet/>
      <dgm:spPr/>
      <dgm:t>
        <a:bodyPr/>
        <a:lstStyle/>
        <a:p>
          <a:endParaRPr lang="en-US"/>
        </a:p>
      </dgm:t>
    </dgm:pt>
    <dgm:pt modelId="{047E6A31-BA3A-4703-8B06-794F7DAA27E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a:t>4. Align and Segment</a:t>
          </a:r>
        </a:p>
      </dgm:t>
    </dgm:pt>
    <dgm:pt modelId="{EE5D4361-7E66-42DD-9819-1424C868ACF1}" type="parTrans" cxnId="{170D07E8-ABA0-435F-8CDC-ACA1939272B0}">
      <dgm:prSet/>
      <dgm:spPr/>
      <dgm:t>
        <a:bodyPr/>
        <a:lstStyle/>
        <a:p>
          <a:endParaRPr lang="en-US"/>
        </a:p>
      </dgm:t>
    </dgm:pt>
    <dgm:pt modelId="{6BEFDCC5-505A-4AD5-9782-6EC6B7333A23}" type="sibTrans" cxnId="{170D07E8-ABA0-435F-8CDC-ACA1939272B0}">
      <dgm:prSet/>
      <dgm:spPr/>
      <dgm:t>
        <a:bodyPr/>
        <a:lstStyle/>
        <a:p>
          <a:endParaRPr lang="en-US"/>
        </a:p>
      </dgm:t>
    </dgm:pt>
    <dgm:pt modelId="{E921592C-A607-4DCF-B82F-8BB32295D443}" type="pres">
      <dgm:prSet presAssocID="{E01DBA95-5839-4190-805B-411DFB1A714D}" presName="diagram" presStyleCnt="0">
        <dgm:presLayoutVars>
          <dgm:dir/>
          <dgm:resizeHandles val="exact"/>
        </dgm:presLayoutVars>
      </dgm:prSet>
      <dgm:spPr/>
    </dgm:pt>
    <dgm:pt modelId="{47EF59E8-5BB7-45D4-86A8-48B55FD5AFBD}" type="pres">
      <dgm:prSet presAssocID="{83B794AA-BFDA-4AE9-85D6-1ECF3AEB9304}" presName="node" presStyleLbl="node1" presStyleIdx="0" presStyleCnt="4">
        <dgm:presLayoutVars>
          <dgm:bulletEnabled val="1"/>
        </dgm:presLayoutVars>
      </dgm:prSet>
      <dgm:spPr/>
    </dgm:pt>
    <dgm:pt modelId="{36CC1F23-C0A1-415F-BBE7-4E00A6DB5B35}" type="pres">
      <dgm:prSet presAssocID="{7DF4C5BC-0C52-41A8-BBA8-8E1E3B118E6A}" presName="sibTrans" presStyleCnt="0"/>
      <dgm:spPr/>
    </dgm:pt>
    <dgm:pt modelId="{806179F9-DE52-4885-9981-4ADA91BF2BB5}" type="pres">
      <dgm:prSet presAssocID="{09DC88D3-F5B0-48FA-9450-4BF8B1F47086}" presName="node" presStyleLbl="node1" presStyleIdx="1" presStyleCnt="4">
        <dgm:presLayoutVars>
          <dgm:bulletEnabled val="1"/>
        </dgm:presLayoutVars>
      </dgm:prSet>
      <dgm:spPr/>
    </dgm:pt>
    <dgm:pt modelId="{5456928D-B1A0-4686-9061-6E042D59BF6C}" type="pres">
      <dgm:prSet presAssocID="{8DE44982-5F0E-4473-BB47-7DDC9509CC24}" presName="sibTrans" presStyleCnt="0"/>
      <dgm:spPr/>
    </dgm:pt>
    <dgm:pt modelId="{7AFA3B7D-3207-4034-8051-07F063A1004D}" type="pres">
      <dgm:prSet presAssocID="{2F846978-1A77-4309-844A-E2E112A6D087}" presName="node" presStyleLbl="node1" presStyleIdx="2" presStyleCnt="4">
        <dgm:presLayoutVars>
          <dgm:bulletEnabled val="1"/>
        </dgm:presLayoutVars>
      </dgm:prSet>
      <dgm:spPr/>
    </dgm:pt>
    <dgm:pt modelId="{F16F67CA-1AE4-4BFB-A7F2-EE9E65A27E66}" type="pres">
      <dgm:prSet presAssocID="{1C7BA410-DC0B-4131-8DE6-E649A3E6E112}" presName="sibTrans" presStyleCnt="0"/>
      <dgm:spPr/>
    </dgm:pt>
    <dgm:pt modelId="{C88C2878-9EA6-425F-97DE-A259ECF19900}" type="pres">
      <dgm:prSet presAssocID="{047E6A31-BA3A-4703-8B06-794F7DAA27E0}" presName="node" presStyleLbl="node1" presStyleIdx="3" presStyleCnt="4">
        <dgm:presLayoutVars>
          <dgm:bulletEnabled val="1"/>
        </dgm:presLayoutVars>
      </dgm:prSet>
      <dgm:spPr/>
    </dgm:pt>
  </dgm:ptLst>
  <dgm:cxnLst>
    <dgm:cxn modelId="{B2321D0B-03DF-4D18-9896-AE69B993681F}" type="presOf" srcId="{E01DBA95-5839-4190-805B-411DFB1A714D}" destId="{E921592C-A607-4DCF-B82F-8BB32295D443}" srcOrd="0" destOrd="0" presId="urn:microsoft.com/office/officeart/2005/8/layout/default#2"/>
    <dgm:cxn modelId="{C4691542-596F-4F7B-A208-7C8639463020}" type="presOf" srcId="{09DC88D3-F5B0-48FA-9450-4BF8B1F47086}" destId="{806179F9-DE52-4885-9981-4ADA91BF2BB5}" srcOrd="0" destOrd="0" presId="urn:microsoft.com/office/officeart/2005/8/layout/default#2"/>
    <dgm:cxn modelId="{E54FA766-3C11-4259-8518-11B96CAA1D39}" type="presOf" srcId="{2F846978-1A77-4309-844A-E2E112A6D087}" destId="{7AFA3B7D-3207-4034-8051-07F063A1004D}" srcOrd="0" destOrd="0" presId="urn:microsoft.com/office/officeart/2005/8/layout/default#2"/>
    <dgm:cxn modelId="{1B444267-6C6A-4B3D-A5D2-D5F110783815}" type="presOf" srcId="{83B794AA-BFDA-4AE9-85D6-1ECF3AEB9304}" destId="{47EF59E8-5BB7-45D4-86A8-48B55FD5AFBD}" srcOrd="0" destOrd="0" presId="urn:microsoft.com/office/officeart/2005/8/layout/default#2"/>
    <dgm:cxn modelId="{3970FF4B-6F11-4FD6-B2EB-A9CED7F07C06}" srcId="{E01DBA95-5839-4190-805B-411DFB1A714D}" destId="{2F846978-1A77-4309-844A-E2E112A6D087}" srcOrd="2" destOrd="0" parTransId="{A423E24D-8813-430D-9DDA-63FB52A161E8}" sibTransId="{1C7BA410-DC0B-4131-8DE6-E649A3E6E112}"/>
    <dgm:cxn modelId="{2E4E0681-5BCD-4824-AB7D-A4D106210E34}" srcId="{E01DBA95-5839-4190-805B-411DFB1A714D}" destId="{83B794AA-BFDA-4AE9-85D6-1ECF3AEB9304}" srcOrd="0" destOrd="0" parTransId="{0699A8DD-6F35-4A42-B414-62A0F9099137}" sibTransId="{7DF4C5BC-0C52-41A8-BBA8-8E1E3B118E6A}"/>
    <dgm:cxn modelId="{F1F5A1C0-ABF9-424D-8BB7-71346CF75CBB}" type="presOf" srcId="{047E6A31-BA3A-4703-8B06-794F7DAA27E0}" destId="{C88C2878-9EA6-425F-97DE-A259ECF19900}" srcOrd="0" destOrd="0" presId="urn:microsoft.com/office/officeart/2005/8/layout/default#2"/>
    <dgm:cxn modelId="{BD4FE7C0-9CF6-4703-BB80-CF152AD18A13}" srcId="{E01DBA95-5839-4190-805B-411DFB1A714D}" destId="{09DC88D3-F5B0-48FA-9450-4BF8B1F47086}" srcOrd="1" destOrd="0" parTransId="{D1BC175A-BE82-4AF8-995D-4692C7B0E5EF}" sibTransId="{8DE44982-5F0E-4473-BB47-7DDC9509CC24}"/>
    <dgm:cxn modelId="{170D07E8-ABA0-435F-8CDC-ACA1939272B0}" srcId="{E01DBA95-5839-4190-805B-411DFB1A714D}" destId="{047E6A31-BA3A-4703-8B06-794F7DAA27E0}" srcOrd="3" destOrd="0" parTransId="{EE5D4361-7E66-42DD-9819-1424C868ACF1}" sibTransId="{6BEFDCC5-505A-4AD5-9782-6EC6B7333A23}"/>
    <dgm:cxn modelId="{EFA0975B-532C-4F2B-8CB5-010F2835AC42}" type="presParOf" srcId="{E921592C-A607-4DCF-B82F-8BB32295D443}" destId="{47EF59E8-5BB7-45D4-86A8-48B55FD5AFBD}" srcOrd="0" destOrd="0" presId="urn:microsoft.com/office/officeart/2005/8/layout/default#2"/>
    <dgm:cxn modelId="{9CC03845-0F35-404D-8C0D-63C671726374}" type="presParOf" srcId="{E921592C-A607-4DCF-B82F-8BB32295D443}" destId="{36CC1F23-C0A1-415F-BBE7-4E00A6DB5B35}" srcOrd="1" destOrd="0" presId="urn:microsoft.com/office/officeart/2005/8/layout/default#2"/>
    <dgm:cxn modelId="{5E965E7A-2A33-4C24-9BE5-7942023D4DFA}" type="presParOf" srcId="{E921592C-A607-4DCF-B82F-8BB32295D443}" destId="{806179F9-DE52-4885-9981-4ADA91BF2BB5}" srcOrd="2" destOrd="0" presId="urn:microsoft.com/office/officeart/2005/8/layout/default#2"/>
    <dgm:cxn modelId="{7A3E2311-F224-4867-9902-0568BA090811}" type="presParOf" srcId="{E921592C-A607-4DCF-B82F-8BB32295D443}" destId="{5456928D-B1A0-4686-9061-6E042D59BF6C}" srcOrd="3" destOrd="0" presId="urn:microsoft.com/office/officeart/2005/8/layout/default#2"/>
    <dgm:cxn modelId="{BD2C123A-80D9-4B00-BD1A-E3856ABD7BCB}" type="presParOf" srcId="{E921592C-A607-4DCF-B82F-8BB32295D443}" destId="{7AFA3B7D-3207-4034-8051-07F063A1004D}" srcOrd="4" destOrd="0" presId="urn:microsoft.com/office/officeart/2005/8/layout/default#2"/>
    <dgm:cxn modelId="{D6C454F1-A857-4A51-8CA2-70CF9026CB65}" type="presParOf" srcId="{E921592C-A607-4DCF-B82F-8BB32295D443}" destId="{F16F67CA-1AE4-4BFB-A7F2-EE9E65A27E66}" srcOrd="5" destOrd="0" presId="urn:microsoft.com/office/officeart/2005/8/layout/default#2"/>
    <dgm:cxn modelId="{DEA3A6DE-CEE1-4213-BA60-31E3F6F44B77}" type="presParOf" srcId="{E921592C-A607-4DCF-B82F-8BB32295D443}" destId="{C88C2878-9EA6-425F-97DE-A259ECF19900}"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6567B1-7503-7B45-9770-B97348AA0127}" type="doc">
      <dgm:prSet loTypeId="urn:microsoft.com/office/officeart/2005/8/layout/hList7" loCatId="" qsTypeId="urn:microsoft.com/office/officeart/2005/8/quickstyle/simple1" qsCatId="simple" csTypeId="urn:microsoft.com/office/officeart/2005/8/colors/colorful2" csCatId="colorful" phldr="1"/>
      <dgm:spPr/>
    </dgm:pt>
    <dgm:pt modelId="{3D94F0BA-1CB3-BE40-8DCF-451AE590E9C8}">
      <dgm:prSet phldrT="[Text]"/>
      <dgm:spPr/>
      <dgm:t>
        <a:bodyPr/>
        <a:lstStyle/>
        <a:p>
          <a:r>
            <a:rPr lang="en-US"/>
            <a:t>SSI</a:t>
          </a:r>
        </a:p>
      </dgm:t>
    </dgm:pt>
    <dgm:pt modelId="{E914EC71-0C13-A841-8E2D-3BF60270FF98}" type="parTrans" cxnId="{911E1F79-ED60-2A4A-87F0-2171C5B2C6B7}">
      <dgm:prSet/>
      <dgm:spPr/>
      <dgm:t>
        <a:bodyPr/>
        <a:lstStyle/>
        <a:p>
          <a:endParaRPr lang="en-US"/>
        </a:p>
      </dgm:t>
    </dgm:pt>
    <dgm:pt modelId="{E34CFFD8-1205-6D41-B6DB-0523664A9FAA}" type="sibTrans" cxnId="{911E1F79-ED60-2A4A-87F0-2171C5B2C6B7}">
      <dgm:prSet/>
      <dgm:spPr/>
      <dgm:t>
        <a:bodyPr/>
        <a:lstStyle/>
        <a:p>
          <a:endParaRPr lang="en-US"/>
        </a:p>
      </dgm:t>
    </dgm:pt>
    <dgm:pt modelId="{48ED9772-B324-5147-A1AE-0E0E219BF903}">
      <dgm:prSet phldrT="[Text]"/>
      <dgm:spPr/>
      <dgm:t>
        <a:bodyPr/>
        <a:lstStyle/>
        <a:p>
          <a:r>
            <a:rPr lang="en-US"/>
            <a:t>CAUTI</a:t>
          </a:r>
        </a:p>
      </dgm:t>
    </dgm:pt>
    <dgm:pt modelId="{51BFE99F-03B5-474A-8469-6CF4AFBEF9B2}" type="parTrans" cxnId="{4C725F68-55BC-CF49-900B-4284DFFCDEA0}">
      <dgm:prSet/>
      <dgm:spPr/>
      <dgm:t>
        <a:bodyPr/>
        <a:lstStyle/>
        <a:p>
          <a:endParaRPr lang="en-US"/>
        </a:p>
      </dgm:t>
    </dgm:pt>
    <dgm:pt modelId="{B785FDC5-3652-944C-85B5-CE8C33D6D893}" type="sibTrans" cxnId="{4C725F68-55BC-CF49-900B-4284DFFCDEA0}">
      <dgm:prSet/>
      <dgm:spPr/>
      <dgm:t>
        <a:bodyPr/>
        <a:lstStyle/>
        <a:p>
          <a:endParaRPr lang="en-US"/>
        </a:p>
      </dgm:t>
    </dgm:pt>
    <dgm:pt modelId="{CF81DDED-65C7-8847-9EDA-3560B809C394}">
      <dgm:prSet phldrT="[Text]"/>
      <dgm:spPr/>
      <dgm:t>
        <a:bodyPr/>
        <a:lstStyle/>
        <a:p>
          <a:r>
            <a:rPr lang="en-US"/>
            <a:t>CDI</a:t>
          </a:r>
        </a:p>
      </dgm:t>
    </dgm:pt>
    <dgm:pt modelId="{83CC83A5-09A8-6A4B-9663-8592A6BD44BF}" type="parTrans" cxnId="{7D5A34AE-E497-5E40-8B4F-01C7962FB5C2}">
      <dgm:prSet/>
      <dgm:spPr/>
      <dgm:t>
        <a:bodyPr/>
        <a:lstStyle/>
        <a:p>
          <a:endParaRPr lang="en-US"/>
        </a:p>
      </dgm:t>
    </dgm:pt>
    <dgm:pt modelId="{1BDD3B80-7F15-F64A-9A49-413C06F670DE}" type="sibTrans" cxnId="{7D5A34AE-E497-5E40-8B4F-01C7962FB5C2}">
      <dgm:prSet/>
      <dgm:spPr/>
      <dgm:t>
        <a:bodyPr/>
        <a:lstStyle/>
        <a:p>
          <a:endParaRPr lang="en-US"/>
        </a:p>
      </dgm:t>
    </dgm:pt>
    <dgm:pt modelId="{ED54129F-7D22-3A4D-91E3-9CF8A1370BF4}">
      <dgm:prSet phldrT="[Text]"/>
      <dgm:spPr/>
      <dgm:t>
        <a:bodyPr/>
        <a:lstStyle/>
        <a:p>
          <a:r>
            <a:rPr lang="en-US"/>
            <a:t>CLABSI</a:t>
          </a:r>
        </a:p>
      </dgm:t>
    </dgm:pt>
    <dgm:pt modelId="{CE18309C-F017-C441-94D0-28125BF5FF29}" type="parTrans" cxnId="{39D6D995-F0B0-1749-8EF6-C6AEF3046625}">
      <dgm:prSet/>
      <dgm:spPr/>
      <dgm:t>
        <a:bodyPr/>
        <a:lstStyle/>
        <a:p>
          <a:endParaRPr lang="en-US"/>
        </a:p>
      </dgm:t>
    </dgm:pt>
    <dgm:pt modelId="{8B483202-8EC6-6C4D-A21C-F48E69EC58DC}" type="sibTrans" cxnId="{39D6D995-F0B0-1749-8EF6-C6AEF3046625}">
      <dgm:prSet/>
      <dgm:spPr/>
      <dgm:t>
        <a:bodyPr/>
        <a:lstStyle/>
        <a:p>
          <a:endParaRPr lang="en-US"/>
        </a:p>
      </dgm:t>
    </dgm:pt>
    <dgm:pt modelId="{21F47D0C-9FAE-3B46-8803-CE0A7D02A162}">
      <dgm:prSet phldrT="[Text]"/>
      <dgm:spPr/>
      <dgm:t>
        <a:bodyPr/>
        <a:lstStyle/>
        <a:p>
          <a:r>
            <a:rPr lang="en-US"/>
            <a:t>Sepsis</a:t>
          </a:r>
        </a:p>
      </dgm:t>
    </dgm:pt>
    <dgm:pt modelId="{A4F5EF2C-1E36-A54D-A50C-B4560DE225EF}" type="parTrans" cxnId="{9EF6F7F2-F5FA-D840-A1BF-CE44FB3D5F8F}">
      <dgm:prSet/>
      <dgm:spPr/>
      <dgm:t>
        <a:bodyPr/>
        <a:lstStyle/>
        <a:p>
          <a:endParaRPr lang="en-US"/>
        </a:p>
      </dgm:t>
    </dgm:pt>
    <dgm:pt modelId="{58DB8C1E-86E7-E243-B6CC-F64A8ABB6E8F}" type="sibTrans" cxnId="{9EF6F7F2-F5FA-D840-A1BF-CE44FB3D5F8F}">
      <dgm:prSet/>
      <dgm:spPr/>
      <dgm:t>
        <a:bodyPr/>
        <a:lstStyle/>
        <a:p>
          <a:endParaRPr lang="en-US"/>
        </a:p>
      </dgm:t>
    </dgm:pt>
    <dgm:pt modelId="{370C9A1C-6C6B-2F49-AAEE-F14B7C15EAD6}">
      <dgm:prSet/>
      <dgm:spPr/>
      <dgm:t>
        <a:bodyPr/>
        <a:lstStyle/>
        <a:p>
          <a:r>
            <a:rPr lang="en-US"/>
            <a:t>VAE</a:t>
          </a:r>
        </a:p>
      </dgm:t>
    </dgm:pt>
    <dgm:pt modelId="{4D66C593-78EF-EB49-AAA4-44033FAADAE3}" type="parTrans" cxnId="{A873FDEB-7193-9243-9512-9600A615563B}">
      <dgm:prSet/>
      <dgm:spPr/>
      <dgm:t>
        <a:bodyPr/>
        <a:lstStyle/>
        <a:p>
          <a:endParaRPr lang="en-US"/>
        </a:p>
      </dgm:t>
    </dgm:pt>
    <dgm:pt modelId="{F37536C0-0905-5F40-85EE-89E4B32A2545}" type="sibTrans" cxnId="{A873FDEB-7193-9243-9512-9600A615563B}">
      <dgm:prSet/>
      <dgm:spPr/>
      <dgm:t>
        <a:bodyPr/>
        <a:lstStyle/>
        <a:p>
          <a:endParaRPr lang="en-US"/>
        </a:p>
      </dgm:t>
    </dgm:pt>
    <dgm:pt modelId="{966C39F8-4CDB-4D46-81CD-AD4D9DACBD98}">
      <dgm:prSet phldrT="[Text]"/>
      <dgm:spPr/>
      <dgm:t>
        <a:bodyPr/>
        <a:lstStyle/>
        <a:p>
          <a:r>
            <a:rPr lang="en-US"/>
            <a:t>MDRO</a:t>
          </a:r>
        </a:p>
      </dgm:t>
    </dgm:pt>
    <dgm:pt modelId="{A6CF7526-5847-F84E-B487-A67C5C565260}" type="parTrans" cxnId="{C71C8AE1-6A95-1B4D-81E0-50F6A9E492DE}">
      <dgm:prSet/>
      <dgm:spPr/>
      <dgm:t>
        <a:bodyPr/>
        <a:lstStyle/>
        <a:p>
          <a:endParaRPr lang="en-US"/>
        </a:p>
      </dgm:t>
    </dgm:pt>
    <dgm:pt modelId="{3051496D-102D-D843-9A4F-0BFBD70E733F}" type="sibTrans" cxnId="{C71C8AE1-6A95-1B4D-81E0-50F6A9E492DE}">
      <dgm:prSet/>
      <dgm:spPr/>
      <dgm:t>
        <a:bodyPr/>
        <a:lstStyle/>
        <a:p>
          <a:endParaRPr lang="en-US"/>
        </a:p>
      </dgm:t>
    </dgm:pt>
    <dgm:pt modelId="{60487A71-4752-0941-B0A0-F98E8E5C5D6E}" type="pres">
      <dgm:prSet presAssocID="{826567B1-7503-7B45-9770-B97348AA0127}" presName="Name0" presStyleCnt="0">
        <dgm:presLayoutVars>
          <dgm:dir/>
          <dgm:resizeHandles val="exact"/>
        </dgm:presLayoutVars>
      </dgm:prSet>
      <dgm:spPr/>
    </dgm:pt>
    <dgm:pt modelId="{E6A8FCAE-2224-3344-8502-E2EFDFE62AE4}" type="pres">
      <dgm:prSet presAssocID="{826567B1-7503-7B45-9770-B97348AA0127}" presName="fgShape" presStyleLbl="fgShp" presStyleIdx="0" presStyleCnt="1" custScaleX="108696" custScaleY="218444" custLinFactNeighborX="0" custLinFactNeighborY="-33046"/>
      <dgm:spPr>
        <a:solidFill>
          <a:srgbClr val="0076BC"/>
        </a:solidFill>
      </dgm:spPr>
    </dgm:pt>
    <dgm:pt modelId="{5C5751FF-A8B7-314A-AD4E-F4E283BD0366}" type="pres">
      <dgm:prSet presAssocID="{826567B1-7503-7B45-9770-B97348AA0127}" presName="linComp" presStyleCnt="0"/>
      <dgm:spPr/>
    </dgm:pt>
    <dgm:pt modelId="{9F9F9349-0C55-2549-984D-84573BFADF68}" type="pres">
      <dgm:prSet presAssocID="{CF81DDED-65C7-8847-9EDA-3560B809C394}" presName="compNode" presStyleCnt="0"/>
      <dgm:spPr/>
    </dgm:pt>
    <dgm:pt modelId="{35568CBB-858D-9D49-A11F-24007015F7BF}" type="pres">
      <dgm:prSet presAssocID="{CF81DDED-65C7-8847-9EDA-3560B809C394}" presName="bkgdShape" presStyleLbl="node1" presStyleIdx="0" presStyleCnt="7"/>
      <dgm:spPr/>
    </dgm:pt>
    <dgm:pt modelId="{81EBDBFE-6049-934C-9556-DF0614EA215C}" type="pres">
      <dgm:prSet presAssocID="{CF81DDED-65C7-8847-9EDA-3560B809C394}" presName="nodeTx" presStyleLbl="node1" presStyleIdx="0" presStyleCnt="7">
        <dgm:presLayoutVars>
          <dgm:bulletEnabled val="1"/>
        </dgm:presLayoutVars>
      </dgm:prSet>
      <dgm:spPr/>
    </dgm:pt>
    <dgm:pt modelId="{3DEB3EC9-A719-7744-9161-2E0A9802AEFE}" type="pres">
      <dgm:prSet presAssocID="{CF81DDED-65C7-8847-9EDA-3560B809C394}" presName="invisiNode" presStyleLbl="node1" presStyleIdx="0" presStyleCnt="7"/>
      <dgm:spPr/>
    </dgm:pt>
    <dgm:pt modelId="{5001D4A1-FB9C-2746-9927-992477ADFFF1}" type="pres">
      <dgm:prSet presAssocID="{CF81DDED-65C7-8847-9EDA-3560B809C394}" presName="imagNode" presStyleLbl="fgImgPlace1" presStyleIdx="0" presStyleCnt="7"/>
      <dgm:spPr>
        <a:prstGeom prst="wave">
          <a:avLst/>
        </a:prstGeom>
        <a:blipFill rotWithShape="1">
          <a:blip xmlns:r="http://schemas.openxmlformats.org/officeDocument/2006/relationships" r:embed="rId1"/>
          <a:stretch>
            <a:fillRect/>
          </a:stretch>
        </a:blipFill>
      </dgm:spPr>
    </dgm:pt>
    <dgm:pt modelId="{2764A6E6-57DB-BF4F-A8B3-06A05509A86E}" type="pres">
      <dgm:prSet presAssocID="{1BDD3B80-7F15-F64A-9A49-413C06F670DE}" presName="sibTrans" presStyleLbl="sibTrans2D1" presStyleIdx="0" presStyleCnt="0"/>
      <dgm:spPr/>
    </dgm:pt>
    <dgm:pt modelId="{2F040B2B-EBBB-724D-83F0-39F6EB8534F5}" type="pres">
      <dgm:prSet presAssocID="{48ED9772-B324-5147-A1AE-0E0E219BF903}" presName="compNode" presStyleCnt="0"/>
      <dgm:spPr/>
    </dgm:pt>
    <dgm:pt modelId="{838CC248-D42B-5B46-8F4F-1FE8A9209498}" type="pres">
      <dgm:prSet presAssocID="{48ED9772-B324-5147-A1AE-0E0E219BF903}" presName="bkgdShape" presStyleLbl="node1" presStyleIdx="1" presStyleCnt="7"/>
      <dgm:spPr/>
    </dgm:pt>
    <dgm:pt modelId="{02988C84-A212-6F44-98BB-F8DC9E47B0F9}" type="pres">
      <dgm:prSet presAssocID="{48ED9772-B324-5147-A1AE-0E0E219BF903}" presName="nodeTx" presStyleLbl="node1" presStyleIdx="1" presStyleCnt="7">
        <dgm:presLayoutVars>
          <dgm:bulletEnabled val="1"/>
        </dgm:presLayoutVars>
      </dgm:prSet>
      <dgm:spPr/>
    </dgm:pt>
    <dgm:pt modelId="{5D7EEBED-C2E4-CD46-8097-DD49FF5DE2BA}" type="pres">
      <dgm:prSet presAssocID="{48ED9772-B324-5147-A1AE-0E0E219BF903}" presName="invisiNode" presStyleLbl="node1" presStyleIdx="1" presStyleCnt="7"/>
      <dgm:spPr/>
    </dgm:pt>
    <dgm:pt modelId="{92BEA2FF-E8C2-0246-A6FB-A9363F061BAB}" type="pres">
      <dgm:prSet presAssocID="{48ED9772-B324-5147-A1AE-0E0E219BF903}" presName="imagNode" presStyleLbl="fgImgPlace1" presStyleIdx="1" presStyleCnt="7" custLinFactNeighborX="-1044" custLinFactNeighborY="-758"/>
      <dgm:spPr>
        <a:prstGeom prst="wave">
          <a:avLst/>
        </a:prstGeom>
        <a:blipFill rotWithShape="1">
          <a:blip xmlns:r="http://schemas.openxmlformats.org/officeDocument/2006/relationships" r:embed="rId2"/>
          <a:stretch>
            <a:fillRect/>
          </a:stretch>
        </a:blipFill>
      </dgm:spPr>
    </dgm:pt>
    <dgm:pt modelId="{7B0B80AF-0D04-054E-994B-B0C025F5F113}" type="pres">
      <dgm:prSet presAssocID="{B785FDC5-3652-944C-85B5-CE8C33D6D893}" presName="sibTrans" presStyleLbl="sibTrans2D1" presStyleIdx="0" presStyleCnt="0"/>
      <dgm:spPr/>
    </dgm:pt>
    <dgm:pt modelId="{232CE1FB-1EE1-6149-942D-96CE1AE97D1C}" type="pres">
      <dgm:prSet presAssocID="{3D94F0BA-1CB3-BE40-8DCF-451AE590E9C8}" presName="compNode" presStyleCnt="0"/>
      <dgm:spPr/>
    </dgm:pt>
    <dgm:pt modelId="{FC5E7950-B4AE-8A4B-8B0A-84E16B1DD232}" type="pres">
      <dgm:prSet presAssocID="{3D94F0BA-1CB3-BE40-8DCF-451AE590E9C8}" presName="bkgdShape" presStyleLbl="node1" presStyleIdx="2" presStyleCnt="7"/>
      <dgm:spPr/>
    </dgm:pt>
    <dgm:pt modelId="{A0D75225-97AB-4D46-BEF1-88330620CE1B}" type="pres">
      <dgm:prSet presAssocID="{3D94F0BA-1CB3-BE40-8DCF-451AE590E9C8}" presName="nodeTx" presStyleLbl="node1" presStyleIdx="2" presStyleCnt="7">
        <dgm:presLayoutVars>
          <dgm:bulletEnabled val="1"/>
        </dgm:presLayoutVars>
      </dgm:prSet>
      <dgm:spPr/>
    </dgm:pt>
    <dgm:pt modelId="{44DD129B-B894-664F-9BB8-D5989124873C}" type="pres">
      <dgm:prSet presAssocID="{3D94F0BA-1CB3-BE40-8DCF-451AE590E9C8}" presName="invisiNode" presStyleLbl="node1" presStyleIdx="2" presStyleCnt="7"/>
      <dgm:spPr/>
    </dgm:pt>
    <dgm:pt modelId="{17D2B004-D109-B447-9D99-C7AF0E6CA8F2}" type="pres">
      <dgm:prSet presAssocID="{3D94F0BA-1CB3-BE40-8DCF-451AE590E9C8}" presName="imagNode" presStyleLbl="fgImgPlace1" presStyleIdx="2" presStyleCnt="7"/>
      <dgm:spPr>
        <a:prstGeom prst="wave">
          <a:avLst/>
        </a:prstGeom>
        <a:blipFill rotWithShape="1">
          <a:blip xmlns:r="http://schemas.openxmlformats.org/officeDocument/2006/relationships" r:embed="rId3"/>
          <a:stretch>
            <a:fillRect/>
          </a:stretch>
        </a:blipFill>
      </dgm:spPr>
    </dgm:pt>
    <dgm:pt modelId="{135312F5-7821-A642-8504-929671FE359B}" type="pres">
      <dgm:prSet presAssocID="{E34CFFD8-1205-6D41-B6DB-0523664A9FAA}" presName="sibTrans" presStyleLbl="sibTrans2D1" presStyleIdx="0" presStyleCnt="0"/>
      <dgm:spPr/>
    </dgm:pt>
    <dgm:pt modelId="{52869E49-DF9D-E343-975B-D59FE202B937}" type="pres">
      <dgm:prSet presAssocID="{370C9A1C-6C6B-2F49-AAEE-F14B7C15EAD6}" presName="compNode" presStyleCnt="0"/>
      <dgm:spPr/>
    </dgm:pt>
    <dgm:pt modelId="{D9B6BFFB-5E7A-5C4A-B109-44EC084F25A6}" type="pres">
      <dgm:prSet presAssocID="{370C9A1C-6C6B-2F49-AAEE-F14B7C15EAD6}" presName="bkgdShape" presStyleLbl="node1" presStyleIdx="3" presStyleCnt="7"/>
      <dgm:spPr/>
    </dgm:pt>
    <dgm:pt modelId="{E0CCB97B-A434-F942-8FF0-35CE37E6B37F}" type="pres">
      <dgm:prSet presAssocID="{370C9A1C-6C6B-2F49-AAEE-F14B7C15EAD6}" presName="nodeTx" presStyleLbl="node1" presStyleIdx="3" presStyleCnt="7">
        <dgm:presLayoutVars>
          <dgm:bulletEnabled val="1"/>
        </dgm:presLayoutVars>
      </dgm:prSet>
      <dgm:spPr/>
    </dgm:pt>
    <dgm:pt modelId="{56605A2C-3D56-0146-B120-D27B4E8914AD}" type="pres">
      <dgm:prSet presAssocID="{370C9A1C-6C6B-2F49-AAEE-F14B7C15EAD6}" presName="invisiNode" presStyleLbl="node1" presStyleIdx="3" presStyleCnt="7"/>
      <dgm:spPr/>
    </dgm:pt>
    <dgm:pt modelId="{4D47AFB9-DE24-294F-A5D0-6377E698132C}" type="pres">
      <dgm:prSet presAssocID="{370C9A1C-6C6B-2F49-AAEE-F14B7C15EAD6}" presName="imagNode" presStyleLbl="fgImgPlace1" presStyleIdx="3" presStyleCnt="7"/>
      <dgm:spPr>
        <a:prstGeom prst="wave">
          <a:avLst/>
        </a:prstGeom>
        <a:blipFill rotWithShape="1">
          <a:blip xmlns:r="http://schemas.openxmlformats.org/officeDocument/2006/relationships" r:embed="rId4"/>
          <a:stretch>
            <a:fillRect/>
          </a:stretch>
        </a:blipFill>
      </dgm:spPr>
    </dgm:pt>
    <dgm:pt modelId="{594CC7D0-AE46-B941-BD03-8640285E5D49}" type="pres">
      <dgm:prSet presAssocID="{F37536C0-0905-5F40-85EE-89E4B32A2545}" presName="sibTrans" presStyleLbl="sibTrans2D1" presStyleIdx="0" presStyleCnt="0"/>
      <dgm:spPr/>
    </dgm:pt>
    <dgm:pt modelId="{2F1EDE15-F189-264A-8409-E824E88567C6}" type="pres">
      <dgm:prSet presAssocID="{ED54129F-7D22-3A4D-91E3-9CF8A1370BF4}" presName="compNode" presStyleCnt="0"/>
      <dgm:spPr/>
    </dgm:pt>
    <dgm:pt modelId="{B46D0918-3C3D-AA44-8A99-447BA6B2949F}" type="pres">
      <dgm:prSet presAssocID="{ED54129F-7D22-3A4D-91E3-9CF8A1370BF4}" presName="bkgdShape" presStyleLbl="node1" presStyleIdx="4" presStyleCnt="7"/>
      <dgm:spPr/>
    </dgm:pt>
    <dgm:pt modelId="{A0BDA1A3-FDB4-E547-BBDA-CA966F086749}" type="pres">
      <dgm:prSet presAssocID="{ED54129F-7D22-3A4D-91E3-9CF8A1370BF4}" presName="nodeTx" presStyleLbl="node1" presStyleIdx="4" presStyleCnt="7">
        <dgm:presLayoutVars>
          <dgm:bulletEnabled val="1"/>
        </dgm:presLayoutVars>
      </dgm:prSet>
      <dgm:spPr/>
    </dgm:pt>
    <dgm:pt modelId="{153EC58A-9DA4-014E-8451-D4761DC88C44}" type="pres">
      <dgm:prSet presAssocID="{ED54129F-7D22-3A4D-91E3-9CF8A1370BF4}" presName="invisiNode" presStyleLbl="node1" presStyleIdx="4" presStyleCnt="7"/>
      <dgm:spPr/>
    </dgm:pt>
    <dgm:pt modelId="{0D9BBE10-FE6A-3749-9CBD-FEB8FA30D128}" type="pres">
      <dgm:prSet presAssocID="{ED54129F-7D22-3A4D-91E3-9CF8A1370BF4}" presName="imagNode" presStyleLbl="fgImgPlace1" presStyleIdx="4" presStyleCnt="7"/>
      <dgm:spPr>
        <a:prstGeom prst="wave">
          <a:avLst/>
        </a:prstGeom>
        <a:blipFill rotWithShape="1">
          <a:blip xmlns:r="http://schemas.openxmlformats.org/officeDocument/2006/relationships" r:embed="rId5"/>
          <a:stretch>
            <a:fillRect/>
          </a:stretch>
        </a:blipFill>
      </dgm:spPr>
    </dgm:pt>
    <dgm:pt modelId="{C41DBE06-4625-CC4A-B2F3-DDC5FBE6B2A3}" type="pres">
      <dgm:prSet presAssocID="{8B483202-8EC6-6C4D-A21C-F48E69EC58DC}" presName="sibTrans" presStyleLbl="sibTrans2D1" presStyleIdx="0" presStyleCnt="0"/>
      <dgm:spPr/>
    </dgm:pt>
    <dgm:pt modelId="{35A6D441-8BD5-274B-8674-02A22D71A8C8}" type="pres">
      <dgm:prSet presAssocID="{21F47D0C-9FAE-3B46-8803-CE0A7D02A162}" presName="compNode" presStyleCnt="0"/>
      <dgm:spPr/>
    </dgm:pt>
    <dgm:pt modelId="{E709F5B9-5EBF-3544-8F08-459D725484B6}" type="pres">
      <dgm:prSet presAssocID="{21F47D0C-9FAE-3B46-8803-CE0A7D02A162}" presName="bkgdShape" presStyleLbl="node1" presStyleIdx="5" presStyleCnt="7"/>
      <dgm:spPr/>
    </dgm:pt>
    <dgm:pt modelId="{5B62A559-64ED-984E-A1C8-BD379CEDC974}" type="pres">
      <dgm:prSet presAssocID="{21F47D0C-9FAE-3B46-8803-CE0A7D02A162}" presName="nodeTx" presStyleLbl="node1" presStyleIdx="5" presStyleCnt="7">
        <dgm:presLayoutVars>
          <dgm:bulletEnabled val="1"/>
        </dgm:presLayoutVars>
      </dgm:prSet>
      <dgm:spPr/>
    </dgm:pt>
    <dgm:pt modelId="{E5D16CEE-6970-894D-AD2B-67027F5573B3}" type="pres">
      <dgm:prSet presAssocID="{21F47D0C-9FAE-3B46-8803-CE0A7D02A162}" presName="invisiNode" presStyleLbl="node1" presStyleIdx="5" presStyleCnt="7"/>
      <dgm:spPr/>
    </dgm:pt>
    <dgm:pt modelId="{F36112E2-1D18-7649-B6AC-8CBDADEC100F}" type="pres">
      <dgm:prSet presAssocID="{21F47D0C-9FAE-3B46-8803-CE0A7D02A162}" presName="imagNode" presStyleLbl="fgImgPlace1" presStyleIdx="5" presStyleCnt="7"/>
      <dgm:spPr>
        <a:prstGeom prst="wave">
          <a:avLst/>
        </a:prstGeom>
        <a:blipFill rotWithShape="1">
          <a:blip xmlns:r="http://schemas.openxmlformats.org/officeDocument/2006/relationships" r:embed="rId6"/>
          <a:stretch>
            <a:fillRect/>
          </a:stretch>
        </a:blipFill>
      </dgm:spPr>
    </dgm:pt>
    <dgm:pt modelId="{C2CC0638-BA58-A54E-90B5-6C54C58DCBDD}" type="pres">
      <dgm:prSet presAssocID="{58DB8C1E-86E7-E243-B6CC-F64A8ABB6E8F}" presName="sibTrans" presStyleLbl="sibTrans2D1" presStyleIdx="0" presStyleCnt="0"/>
      <dgm:spPr/>
    </dgm:pt>
    <dgm:pt modelId="{C2F5C4F9-C644-204A-9745-41FBFADD6AA1}" type="pres">
      <dgm:prSet presAssocID="{966C39F8-4CDB-4D46-81CD-AD4D9DACBD98}" presName="compNode" presStyleCnt="0"/>
      <dgm:spPr/>
    </dgm:pt>
    <dgm:pt modelId="{D26B6084-3C02-9249-967B-510BD607A3D6}" type="pres">
      <dgm:prSet presAssocID="{966C39F8-4CDB-4D46-81CD-AD4D9DACBD98}" presName="bkgdShape" presStyleLbl="node1" presStyleIdx="6" presStyleCnt="7"/>
      <dgm:spPr/>
    </dgm:pt>
    <dgm:pt modelId="{501B630B-4DD3-2D4D-A9E6-64CB7C1704E1}" type="pres">
      <dgm:prSet presAssocID="{966C39F8-4CDB-4D46-81CD-AD4D9DACBD98}" presName="nodeTx" presStyleLbl="node1" presStyleIdx="6" presStyleCnt="7">
        <dgm:presLayoutVars>
          <dgm:bulletEnabled val="1"/>
        </dgm:presLayoutVars>
      </dgm:prSet>
      <dgm:spPr/>
    </dgm:pt>
    <dgm:pt modelId="{FFB0A5BE-2FF6-A24B-AD6A-AA933199ACA5}" type="pres">
      <dgm:prSet presAssocID="{966C39F8-4CDB-4D46-81CD-AD4D9DACBD98}" presName="invisiNode" presStyleLbl="node1" presStyleIdx="6" presStyleCnt="7"/>
      <dgm:spPr/>
    </dgm:pt>
    <dgm:pt modelId="{E3799FEA-CACC-AC4A-96F2-31C3C63A3D06}" type="pres">
      <dgm:prSet presAssocID="{966C39F8-4CDB-4D46-81CD-AD4D9DACBD98}" presName="imagNode" presStyleLbl="fgImgPlace1" presStyleIdx="6" presStyleCnt="7"/>
      <dgm:spPr>
        <a:prstGeom prst="wav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0000" r="-30000"/>
          </a:stretch>
        </a:blipFill>
      </dgm:spPr>
    </dgm:pt>
  </dgm:ptLst>
  <dgm:cxnLst>
    <dgm:cxn modelId="{10F18904-1D90-D543-8364-4FBFEBED9982}" type="presOf" srcId="{CF81DDED-65C7-8847-9EDA-3560B809C394}" destId="{81EBDBFE-6049-934C-9556-DF0614EA215C}" srcOrd="1" destOrd="0" presId="urn:microsoft.com/office/officeart/2005/8/layout/hList7"/>
    <dgm:cxn modelId="{BDF99B11-2148-834D-BB58-9FD5F849780E}" type="presOf" srcId="{ED54129F-7D22-3A4D-91E3-9CF8A1370BF4}" destId="{A0BDA1A3-FDB4-E547-BBDA-CA966F086749}" srcOrd="1" destOrd="0" presId="urn:microsoft.com/office/officeart/2005/8/layout/hList7"/>
    <dgm:cxn modelId="{4016C514-B110-B945-8AA9-37B9A0AE469F}" type="presOf" srcId="{48ED9772-B324-5147-A1AE-0E0E219BF903}" destId="{838CC248-D42B-5B46-8F4F-1FE8A9209498}" srcOrd="0" destOrd="0" presId="urn:microsoft.com/office/officeart/2005/8/layout/hList7"/>
    <dgm:cxn modelId="{8A9D682B-72C1-F247-B98C-11AB7A6B9C11}" type="presOf" srcId="{1BDD3B80-7F15-F64A-9A49-413C06F670DE}" destId="{2764A6E6-57DB-BF4F-A8B3-06A05509A86E}" srcOrd="0" destOrd="0" presId="urn:microsoft.com/office/officeart/2005/8/layout/hList7"/>
    <dgm:cxn modelId="{1979982B-38B6-F542-B750-26D411275B65}" type="presOf" srcId="{58DB8C1E-86E7-E243-B6CC-F64A8ABB6E8F}" destId="{C2CC0638-BA58-A54E-90B5-6C54C58DCBDD}" srcOrd="0" destOrd="0" presId="urn:microsoft.com/office/officeart/2005/8/layout/hList7"/>
    <dgm:cxn modelId="{72ADDE5E-FB94-3947-9B7B-F2DB7F574206}" type="presOf" srcId="{966C39F8-4CDB-4D46-81CD-AD4D9DACBD98}" destId="{501B630B-4DD3-2D4D-A9E6-64CB7C1704E1}" srcOrd="1" destOrd="0" presId="urn:microsoft.com/office/officeart/2005/8/layout/hList7"/>
    <dgm:cxn modelId="{4E94F761-45F5-E84E-9039-378BC9F01BBF}" type="presOf" srcId="{966C39F8-4CDB-4D46-81CD-AD4D9DACBD98}" destId="{D26B6084-3C02-9249-967B-510BD607A3D6}" srcOrd="0" destOrd="0" presId="urn:microsoft.com/office/officeart/2005/8/layout/hList7"/>
    <dgm:cxn modelId="{BB60B565-BB2D-5D4B-8C0C-32EFF1CD464F}" type="presOf" srcId="{3D94F0BA-1CB3-BE40-8DCF-451AE590E9C8}" destId="{FC5E7950-B4AE-8A4B-8B0A-84E16B1DD232}" srcOrd="0" destOrd="0" presId="urn:microsoft.com/office/officeart/2005/8/layout/hList7"/>
    <dgm:cxn modelId="{4C725F68-55BC-CF49-900B-4284DFFCDEA0}" srcId="{826567B1-7503-7B45-9770-B97348AA0127}" destId="{48ED9772-B324-5147-A1AE-0E0E219BF903}" srcOrd="1" destOrd="0" parTransId="{51BFE99F-03B5-474A-8469-6CF4AFBEF9B2}" sibTransId="{B785FDC5-3652-944C-85B5-CE8C33D6D893}"/>
    <dgm:cxn modelId="{7BD48E6E-DB10-5547-AC51-E40BB767E5C0}" type="presOf" srcId="{F37536C0-0905-5F40-85EE-89E4B32A2545}" destId="{594CC7D0-AE46-B941-BD03-8640285E5D49}" srcOrd="0" destOrd="0" presId="urn:microsoft.com/office/officeart/2005/8/layout/hList7"/>
    <dgm:cxn modelId="{4596946E-CBC8-2F46-AC27-18FE8D705A1D}" type="presOf" srcId="{3D94F0BA-1CB3-BE40-8DCF-451AE590E9C8}" destId="{A0D75225-97AB-4D46-BEF1-88330620CE1B}" srcOrd="1" destOrd="0" presId="urn:microsoft.com/office/officeart/2005/8/layout/hList7"/>
    <dgm:cxn modelId="{911E1F79-ED60-2A4A-87F0-2171C5B2C6B7}" srcId="{826567B1-7503-7B45-9770-B97348AA0127}" destId="{3D94F0BA-1CB3-BE40-8DCF-451AE590E9C8}" srcOrd="2" destOrd="0" parTransId="{E914EC71-0C13-A841-8E2D-3BF60270FF98}" sibTransId="{E34CFFD8-1205-6D41-B6DB-0523664A9FAA}"/>
    <dgm:cxn modelId="{7FDC7D5A-F4EA-1640-8367-C4B55E982CA8}" type="presOf" srcId="{B785FDC5-3652-944C-85B5-CE8C33D6D893}" destId="{7B0B80AF-0D04-054E-994B-B0C025F5F113}" srcOrd="0" destOrd="0" presId="urn:microsoft.com/office/officeart/2005/8/layout/hList7"/>
    <dgm:cxn modelId="{F3A2FA80-4E31-D041-BC30-F09CDB6D0621}" type="presOf" srcId="{ED54129F-7D22-3A4D-91E3-9CF8A1370BF4}" destId="{B46D0918-3C3D-AA44-8A99-447BA6B2949F}" srcOrd="0" destOrd="0" presId="urn:microsoft.com/office/officeart/2005/8/layout/hList7"/>
    <dgm:cxn modelId="{39D6D995-F0B0-1749-8EF6-C6AEF3046625}" srcId="{826567B1-7503-7B45-9770-B97348AA0127}" destId="{ED54129F-7D22-3A4D-91E3-9CF8A1370BF4}" srcOrd="4" destOrd="0" parTransId="{CE18309C-F017-C441-94D0-28125BF5FF29}" sibTransId="{8B483202-8EC6-6C4D-A21C-F48E69EC58DC}"/>
    <dgm:cxn modelId="{7D5A34AE-E497-5E40-8B4F-01C7962FB5C2}" srcId="{826567B1-7503-7B45-9770-B97348AA0127}" destId="{CF81DDED-65C7-8847-9EDA-3560B809C394}" srcOrd="0" destOrd="0" parTransId="{83CC83A5-09A8-6A4B-9663-8592A6BD44BF}" sibTransId="{1BDD3B80-7F15-F64A-9A49-413C06F670DE}"/>
    <dgm:cxn modelId="{EF3D0FBB-213D-534D-9EA6-90BE5DF01C69}" type="presOf" srcId="{48ED9772-B324-5147-A1AE-0E0E219BF903}" destId="{02988C84-A212-6F44-98BB-F8DC9E47B0F9}" srcOrd="1" destOrd="0" presId="urn:microsoft.com/office/officeart/2005/8/layout/hList7"/>
    <dgm:cxn modelId="{C5E402C0-F7B7-FB49-BFAC-8992DF80E7B8}" type="presOf" srcId="{370C9A1C-6C6B-2F49-AAEE-F14B7C15EAD6}" destId="{D9B6BFFB-5E7A-5C4A-B109-44EC084F25A6}" srcOrd="0" destOrd="0" presId="urn:microsoft.com/office/officeart/2005/8/layout/hList7"/>
    <dgm:cxn modelId="{224C66C0-E8D5-9B4A-BD34-BBCF5CF66C8A}" type="presOf" srcId="{826567B1-7503-7B45-9770-B97348AA0127}" destId="{60487A71-4752-0941-B0A0-F98E8E5C5D6E}" srcOrd="0" destOrd="0" presId="urn:microsoft.com/office/officeart/2005/8/layout/hList7"/>
    <dgm:cxn modelId="{252938D3-49EC-524C-BDDE-4376C2C6AC4E}" type="presOf" srcId="{370C9A1C-6C6B-2F49-AAEE-F14B7C15EAD6}" destId="{E0CCB97B-A434-F942-8FF0-35CE37E6B37F}" srcOrd="1" destOrd="0" presId="urn:microsoft.com/office/officeart/2005/8/layout/hList7"/>
    <dgm:cxn modelId="{DEF51FDA-A11C-8C49-8988-5AC9D318C0DF}" type="presOf" srcId="{21F47D0C-9FAE-3B46-8803-CE0A7D02A162}" destId="{5B62A559-64ED-984E-A1C8-BD379CEDC974}" srcOrd="1" destOrd="0" presId="urn:microsoft.com/office/officeart/2005/8/layout/hList7"/>
    <dgm:cxn modelId="{B0595FDA-9FF0-9443-AEDC-AAE45F1C004E}" type="presOf" srcId="{21F47D0C-9FAE-3B46-8803-CE0A7D02A162}" destId="{E709F5B9-5EBF-3544-8F08-459D725484B6}" srcOrd="0" destOrd="0" presId="urn:microsoft.com/office/officeart/2005/8/layout/hList7"/>
    <dgm:cxn modelId="{E8CB09DB-5333-D94F-A540-E3F80BBA2C91}" type="presOf" srcId="{E34CFFD8-1205-6D41-B6DB-0523664A9FAA}" destId="{135312F5-7821-A642-8504-929671FE359B}" srcOrd="0" destOrd="0" presId="urn:microsoft.com/office/officeart/2005/8/layout/hList7"/>
    <dgm:cxn modelId="{C71C8AE1-6A95-1B4D-81E0-50F6A9E492DE}" srcId="{826567B1-7503-7B45-9770-B97348AA0127}" destId="{966C39F8-4CDB-4D46-81CD-AD4D9DACBD98}" srcOrd="6" destOrd="0" parTransId="{A6CF7526-5847-F84E-B487-A67C5C565260}" sibTransId="{3051496D-102D-D843-9A4F-0BFBD70E733F}"/>
    <dgm:cxn modelId="{A873FDEB-7193-9243-9512-9600A615563B}" srcId="{826567B1-7503-7B45-9770-B97348AA0127}" destId="{370C9A1C-6C6B-2F49-AAEE-F14B7C15EAD6}" srcOrd="3" destOrd="0" parTransId="{4D66C593-78EF-EB49-AAA4-44033FAADAE3}" sibTransId="{F37536C0-0905-5F40-85EE-89E4B32A2545}"/>
    <dgm:cxn modelId="{9EF6F7F2-F5FA-D840-A1BF-CE44FB3D5F8F}" srcId="{826567B1-7503-7B45-9770-B97348AA0127}" destId="{21F47D0C-9FAE-3B46-8803-CE0A7D02A162}" srcOrd="5" destOrd="0" parTransId="{A4F5EF2C-1E36-A54D-A50C-B4560DE225EF}" sibTransId="{58DB8C1E-86E7-E243-B6CC-F64A8ABB6E8F}"/>
    <dgm:cxn modelId="{532777F3-4008-EC42-8260-C1E0B467A869}" type="presOf" srcId="{8B483202-8EC6-6C4D-A21C-F48E69EC58DC}" destId="{C41DBE06-4625-CC4A-B2F3-DDC5FBE6B2A3}" srcOrd="0" destOrd="0" presId="urn:microsoft.com/office/officeart/2005/8/layout/hList7"/>
    <dgm:cxn modelId="{A17ED0FA-FB66-2842-BC57-EFA5BCD6F154}" type="presOf" srcId="{CF81DDED-65C7-8847-9EDA-3560B809C394}" destId="{35568CBB-858D-9D49-A11F-24007015F7BF}" srcOrd="0" destOrd="0" presId="urn:microsoft.com/office/officeart/2005/8/layout/hList7"/>
    <dgm:cxn modelId="{7AB9B43E-C5F4-E74D-A0C0-D7CC6FA5DF9B}" type="presParOf" srcId="{60487A71-4752-0941-B0A0-F98E8E5C5D6E}" destId="{E6A8FCAE-2224-3344-8502-E2EFDFE62AE4}" srcOrd="0" destOrd="0" presId="urn:microsoft.com/office/officeart/2005/8/layout/hList7"/>
    <dgm:cxn modelId="{B8064445-545A-CD40-83C5-17F45B344B09}" type="presParOf" srcId="{60487A71-4752-0941-B0A0-F98E8E5C5D6E}" destId="{5C5751FF-A8B7-314A-AD4E-F4E283BD0366}" srcOrd="1" destOrd="0" presId="urn:microsoft.com/office/officeart/2005/8/layout/hList7"/>
    <dgm:cxn modelId="{CFFF3E08-98F1-E640-8824-D0012D2B3DD1}" type="presParOf" srcId="{5C5751FF-A8B7-314A-AD4E-F4E283BD0366}" destId="{9F9F9349-0C55-2549-984D-84573BFADF68}" srcOrd="0" destOrd="0" presId="urn:microsoft.com/office/officeart/2005/8/layout/hList7"/>
    <dgm:cxn modelId="{27FF327A-DD04-0340-B54E-9D55EC86B7C1}" type="presParOf" srcId="{9F9F9349-0C55-2549-984D-84573BFADF68}" destId="{35568CBB-858D-9D49-A11F-24007015F7BF}" srcOrd="0" destOrd="0" presId="urn:microsoft.com/office/officeart/2005/8/layout/hList7"/>
    <dgm:cxn modelId="{3910B93C-AF3F-644E-AFFF-621088232493}" type="presParOf" srcId="{9F9F9349-0C55-2549-984D-84573BFADF68}" destId="{81EBDBFE-6049-934C-9556-DF0614EA215C}" srcOrd="1" destOrd="0" presId="urn:microsoft.com/office/officeart/2005/8/layout/hList7"/>
    <dgm:cxn modelId="{15B61492-AC17-1040-AB90-CC329F7EF50E}" type="presParOf" srcId="{9F9F9349-0C55-2549-984D-84573BFADF68}" destId="{3DEB3EC9-A719-7744-9161-2E0A9802AEFE}" srcOrd="2" destOrd="0" presId="urn:microsoft.com/office/officeart/2005/8/layout/hList7"/>
    <dgm:cxn modelId="{F17E2E31-6889-604F-86E4-BBA690FA3C25}" type="presParOf" srcId="{9F9F9349-0C55-2549-984D-84573BFADF68}" destId="{5001D4A1-FB9C-2746-9927-992477ADFFF1}" srcOrd="3" destOrd="0" presId="urn:microsoft.com/office/officeart/2005/8/layout/hList7"/>
    <dgm:cxn modelId="{3676B235-D5CB-0E42-A0BF-35C79472F4DF}" type="presParOf" srcId="{5C5751FF-A8B7-314A-AD4E-F4E283BD0366}" destId="{2764A6E6-57DB-BF4F-A8B3-06A05509A86E}" srcOrd="1" destOrd="0" presId="urn:microsoft.com/office/officeart/2005/8/layout/hList7"/>
    <dgm:cxn modelId="{D4FBA888-84C4-8B49-BE8E-F22CB8355DD2}" type="presParOf" srcId="{5C5751FF-A8B7-314A-AD4E-F4E283BD0366}" destId="{2F040B2B-EBBB-724D-83F0-39F6EB8534F5}" srcOrd="2" destOrd="0" presId="urn:microsoft.com/office/officeart/2005/8/layout/hList7"/>
    <dgm:cxn modelId="{1602D736-850F-344C-AB9E-8D921037715A}" type="presParOf" srcId="{2F040B2B-EBBB-724D-83F0-39F6EB8534F5}" destId="{838CC248-D42B-5B46-8F4F-1FE8A9209498}" srcOrd="0" destOrd="0" presId="urn:microsoft.com/office/officeart/2005/8/layout/hList7"/>
    <dgm:cxn modelId="{60C7DC80-819D-E04B-9C83-252BF360514E}" type="presParOf" srcId="{2F040B2B-EBBB-724D-83F0-39F6EB8534F5}" destId="{02988C84-A212-6F44-98BB-F8DC9E47B0F9}" srcOrd="1" destOrd="0" presId="urn:microsoft.com/office/officeart/2005/8/layout/hList7"/>
    <dgm:cxn modelId="{80E7355C-F520-4740-B930-CE8FED7D3BBC}" type="presParOf" srcId="{2F040B2B-EBBB-724D-83F0-39F6EB8534F5}" destId="{5D7EEBED-C2E4-CD46-8097-DD49FF5DE2BA}" srcOrd="2" destOrd="0" presId="urn:microsoft.com/office/officeart/2005/8/layout/hList7"/>
    <dgm:cxn modelId="{E8FDD041-F9AB-C342-8F6F-2156F282E161}" type="presParOf" srcId="{2F040B2B-EBBB-724D-83F0-39F6EB8534F5}" destId="{92BEA2FF-E8C2-0246-A6FB-A9363F061BAB}" srcOrd="3" destOrd="0" presId="urn:microsoft.com/office/officeart/2005/8/layout/hList7"/>
    <dgm:cxn modelId="{E7CDA037-2FC4-914A-9E42-4444FDC6F3F2}" type="presParOf" srcId="{5C5751FF-A8B7-314A-AD4E-F4E283BD0366}" destId="{7B0B80AF-0D04-054E-994B-B0C025F5F113}" srcOrd="3" destOrd="0" presId="urn:microsoft.com/office/officeart/2005/8/layout/hList7"/>
    <dgm:cxn modelId="{FDE2EC85-AB9C-184D-B226-EF45E157F713}" type="presParOf" srcId="{5C5751FF-A8B7-314A-AD4E-F4E283BD0366}" destId="{232CE1FB-1EE1-6149-942D-96CE1AE97D1C}" srcOrd="4" destOrd="0" presId="urn:microsoft.com/office/officeart/2005/8/layout/hList7"/>
    <dgm:cxn modelId="{89DC6287-F0A9-A244-8180-8ACAB6A3D5AE}" type="presParOf" srcId="{232CE1FB-1EE1-6149-942D-96CE1AE97D1C}" destId="{FC5E7950-B4AE-8A4B-8B0A-84E16B1DD232}" srcOrd="0" destOrd="0" presId="urn:microsoft.com/office/officeart/2005/8/layout/hList7"/>
    <dgm:cxn modelId="{5A6B7FFD-9A62-FF47-8A31-8D6F384ACE58}" type="presParOf" srcId="{232CE1FB-1EE1-6149-942D-96CE1AE97D1C}" destId="{A0D75225-97AB-4D46-BEF1-88330620CE1B}" srcOrd="1" destOrd="0" presId="urn:microsoft.com/office/officeart/2005/8/layout/hList7"/>
    <dgm:cxn modelId="{1263C16F-3A7E-D244-ACE5-B4AB614DBFA4}" type="presParOf" srcId="{232CE1FB-1EE1-6149-942D-96CE1AE97D1C}" destId="{44DD129B-B894-664F-9BB8-D5989124873C}" srcOrd="2" destOrd="0" presId="urn:microsoft.com/office/officeart/2005/8/layout/hList7"/>
    <dgm:cxn modelId="{78281CCB-5DEA-434F-8BC7-52FE3F148947}" type="presParOf" srcId="{232CE1FB-1EE1-6149-942D-96CE1AE97D1C}" destId="{17D2B004-D109-B447-9D99-C7AF0E6CA8F2}" srcOrd="3" destOrd="0" presId="urn:microsoft.com/office/officeart/2005/8/layout/hList7"/>
    <dgm:cxn modelId="{F2B5B405-5256-404E-8735-1C6F0AE309DB}" type="presParOf" srcId="{5C5751FF-A8B7-314A-AD4E-F4E283BD0366}" destId="{135312F5-7821-A642-8504-929671FE359B}" srcOrd="5" destOrd="0" presId="urn:microsoft.com/office/officeart/2005/8/layout/hList7"/>
    <dgm:cxn modelId="{3F35F3EC-CDD9-E04A-8B12-DE3927B487E8}" type="presParOf" srcId="{5C5751FF-A8B7-314A-AD4E-F4E283BD0366}" destId="{52869E49-DF9D-E343-975B-D59FE202B937}" srcOrd="6" destOrd="0" presId="urn:microsoft.com/office/officeart/2005/8/layout/hList7"/>
    <dgm:cxn modelId="{D7C21D8B-ABFD-724D-8CCF-FBC7CD9C1414}" type="presParOf" srcId="{52869E49-DF9D-E343-975B-D59FE202B937}" destId="{D9B6BFFB-5E7A-5C4A-B109-44EC084F25A6}" srcOrd="0" destOrd="0" presId="urn:microsoft.com/office/officeart/2005/8/layout/hList7"/>
    <dgm:cxn modelId="{E308F3D5-39EF-C447-8F45-9AFD0DF8A0CD}" type="presParOf" srcId="{52869E49-DF9D-E343-975B-D59FE202B937}" destId="{E0CCB97B-A434-F942-8FF0-35CE37E6B37F}" srcOrd="1" destOrd="0" presId="urn:microsoft.com/office/officeart/2005/8/layout/hList7"/>
    <dgm:cxn modelId="{90A54955-D3E7-8847-976C-C3147A150998}" type="presParOf" srcId="{52869E49-DF9D-E343-975B-D59FE202B937}" destId="{56605A2C-3D56-0146-B120-D27B4E8914AD}" srcOrd="2" destOrd="0" presId="urn:microsoft.com/office/officeart/2005/8/layout/hList7"/>
    <dgm:cxn modelId="{095B380E-9EAB-8A49-8397-A430CB8A0DAA}" type="presParOf" srcId="{52869E49-DF9D-E343-975B-D59FE202B937}" destId="{4D47AFB9-DE24-294F-A5D0-6377E698132C}" srcOrd="3" destOrd="0" presId="urn:microsoft.com/office/officeart/2005/8/layout/hList7"/>
    <dgm:cxn modelId="{67177A27-06F6-6D49-BB11-7A6A07E4600A}" type="presParOf" srcId="{5C5751FF-A8B7-314A-AD4E-F4E283BD0366}" destId="{594CC7D0-AE46-B941-BD03-8640285E5D49}" srcOrd="7" destOrd="0" presId="urn:microsoft.com/office/officeart/2005/8/layout/hList7"/>
    <dgm:cxn modelId="{77C6628E-378E-A440-A7E7-663A259878D9}" type="presParOf" srcId="{5C5751FF-A8B7-314A-AD4E-F4E283BD0366}" destId="{2F1EDE15-F189-264A-8409-E824E88567C6}" srcOrd="8" destOrd="0" presId="urn:microsoft.com/office/officeart/2005/8/layout/hList7"/>
    <dgm:cxn modelId="{1BA7D507-2400-E649-A5B1-E25E5F1AB259}" type="presParOf" srcId="{2F1EDE15-F189-264A-8409-E824E88567C6}" destId="{B46D0918-3C3D-AA44-8A99-447BA6B2949F}" srcOrd="0" destOrd="0" presId="urn:microsoft.com/office/officeart/2005/8/layout/hList7"/>
    <dgm:cxn modelId="{34B391EC-F56F-684E-A710-52AE8F649EAC}" type="presParOf" srcId="{2F1EDE15-F189-264A-8409-E824E88567C6}" destId="{A0BDA1A3-FDB4-E547-BBDA-CA966F086749}" srcOrd="1" destOrd="0" presId="urn:microsoft.com/office/officeart/2005/8/layout/hList7"/>
    <dgm:cxn modelId="{2FE4F241-9C75-8F4B-9628-1A5ECC439518}" type="presParOf" srcId="{2F1EDE15-F189-264A-8409-E824E88567C6}" destId="{153EC58A-9DA4-014E-8451-D4761DC88C44}" srcOrd="2" destOrd="0" presId="urn:microsoft.com/office/officeart/2005/8/layout/hList7"/>
    <dgm:cxn modelId="{65145AC9-1ADC-2F45-BF1C-9E7D27D7585C}" type="presParOf" srcId="{2F1EDE15-F189-264A-8409-E824E88567C6}" destId="{0D9BBE10-FE6A-3749-9CBD-FEB8FA30D128}" srcOrd="3" destOrd="0" presId="urn:microsoft.com/office/officeart/2005/8/layout/hList7"/>
    <dgm:cxn modelId="{96904DEE-8C8B-BB47-A193-E9C1105139D7}" type="presParOf" srcId="{5C5751FF-A8B7-314A-AD4E-F4E283BD0366}" destId="{C41DBE06-4625-CC4A-B2F3-DDC5FBE6B2A3}" srcOrd="9" destOrd="0" presId="urn:microsoft.com/office/officeart/2005/8/layout/hList7"/>
    <dgm:cxn modelId="{E64ACD45-000B-6840-BA73-AB3BDD86FF8C}" type="presParOf" srcId="{5C5751FF-A8B7-314A-AD4E-F4E283BD0366}" destId="{35A6D441-8BD5-274B-8674-02A22D71A8C8}" srcOrd="10" destOrd="0" presId="urn:microsoft.com/office/officeart/2005/8/layout/hList7"/>
    <dgm:cxn modelId="{38B963A5-E645-FE4D-8C24-48EBE6A152DD}" type="presParOf" srcId="{35A6D441-8BD5-274B-8674-02A22D71A8C8}" destId="{E709F5B9-5EBF-3544-8F08-459D725484B6}" srcOrd="0" destOrd="0" presId="urn:microsoft.com/office/officeart/2005/8/layout/hList7"/>
    <dgm:cxn modelId="{3DF54C2E-7A16-9D4B-82FA-8569EE6209AC}" type="presParOf" srcId="{35A6D441-8BD5-274B-8674-02A22D71A8C8}" destId="{5B62A559-64ED-984E-A1C8-BD379CEDC974}" srcOrd="1" destOrd="0" presId="urn:microsoft.com/office/officeart/2005/8/layout/hList7"/>
    <dgm:cxn modelId="{33741488-3F4A-A049-99F3-0B6405F7729E}" type="presParOf" srcId="{35A6D441-8BD5-274B-8674-02A22D71A8C8}" destId="{E5D16CEE-6970-894D-AD2B-67027F5573B3}" srcOrd="2" destOrd="0" presId="urn:microsoft.com/office/officeart/2005/8/layout/hList7"/>
    <dgm:cxn modelId="{43BA9CAA-E348-E347-90DE-84774C311FBA}" type="presParOf" srcId="{35A6D441-8BD5-274B-8674-02A22D71A8C8}" destId="{F36112E2-1D18-7649-B6AC-8CBDADEC100F}" srcOrd="3" destOrd="0" presId="urn:microsoft.com/office/officeart/2005/8/layout/hList7"/>
    <dgm:cxn modelId="{57620B96-6D6B-A842-8BDA-03482FC0C235}" type="presParOf" srcId="{5C5751FF-A8B7-314A-AD4E-F4E283BD0366}" destId="{C2CC0638-BA58-A54E-90B5-6C54C58DCBDD}" srcOrd="11" destOrd="0" presId="urn:microsoft.com/office/officeart/2005/8/layout/hList7"/>
    <dgm:cxn modelId="{9CF34487-1F6B-DF4F-99CC-23FE06DDBB15}" type="presParOf" srcId="{5C5751FF-A8B7-314A-AD4E-F4E283BD0366}" destId="{C2F5C4F9-C644-204A-9745-41FBFADD6AA1}" srcOrd="12" destOrd="0" presId="urn:microsoft.com/office/officeart/2005/8/layout/hList7"/>
    <dgm:cxn modelId="{15F79818-03C8-604F-BF3A-95A7BD3D0F1C}" type="presParOf" srcId="{C2F5C4F9-C644-204A-9745-41FBFADD6AA1}" destId="{D26B6084-3C02-9249-967B-510BD607A3D6}" srcOrd="0" destOrd="0" presId="urn:microsoft.com/office/officeart/2005/8/layout/hList7"/>
    <dgm:cxn modelId="{2246B561-B638-434B-9448-2380798E8E14}" type="presParOf" srcId="{C2F5C4F9-C644-204A-9745-41FBFADD6AA1}" destId="{501B630B-4DD3-2D4D-A9E6-64CB7C1704E1}" srcOrd="1" destOrd="0" presId="urn:microsoft.com/office/officeart/2005/8/layout/hList7"/>
    <dgm:cxn modelId="{3346933F-5D9E-CD41-9914-1C8F72CD2F1E}" type="presParOf" srcId="{C2F5C4F9-C644-204A-9745-41FBFADD6AA1}" destId="{FFB0A5BE-2FF6-A24B-AD6A-AA933199ACA5}" srcOrd="2" destOrd="0" presId="urn:microsoft.com/office/officeart/2005/8/layout/hList7"/>
    <dgm:cxn modelId="{5C5561F0-32AA-344E-B219-7F1C48A8AAE2}" type="presParOf" srcId="{C2F5C4F9-C644-204A-9745-41FBFADD6AA1}" destId="{E3799FEA-CACC-AC4A-96F2-31C3C63A3D0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F2DCD-F2F3-1A47-8EFD-951A28AB7485}" type="doc">
      <dgm:prSet loTypeId="urn:microsoft.com/office/officeart/2005/8/layout/hList7" loCatId="" qsTypeId="urn:microsoft.com/office/officeart/2005/8/quickstyle/simple1" qsCatId="simple" csTypeId="urn:microsoft.com/office/officeart/2005/8/colors/colorful1" csCatId="colorful" phldr="1"/>
      <dgm:spPr/>
      <dgm:t>
        <a:bodyPr/>
        <a:lstStyle/>
        <a:p>
          <a:endParaRPr lang="en-US"/>
        </a:p>
      </dgm:t>
    </dgm:pt>
    <dgm:pt modelId="{84CB7912-0A60-AB44-9DBF-51B96606D68B}">
      <dgm:prSet phldrT="[Text]" custT="1"/>
      <dgm:spPr/>
      <dgm:t>
        <a:bodyPr/>
        <a:lstStyle/>
        <a:p>
          <a:r>
            <a:rPr lang="en-US" sz="2700"/>
            <a:t>Falls</a:t>
          </a:r>
        </a:p>
      </dgm:t>
    </dgm:pt>
    <dgm:pt modelId="{06737F95-F1B5-D443-BF8C-BC025009BEB6}" type="parTrans" cxnId="{0136E6F6-702A-C94D-84DD-AEE24DAE8C10}">
      <dgm:prSet/>
      <dgm:spPr/>
      <dgm:t>
        <a:bodyPr/>
        <a:lstStyle/>
        <a:p>
          <a:endParaRPr lang="en-US"/>
        </a:p>
      </dgm:t>
    </dgm:pt>
    <dgm:pt modelId="{E2DFCA27-E4A4-C045-ADBB-9AFE16B946DA}" type="sibTrans" cxnId="{0136E6F6-702A-C94D-84DD-AEE24DAE8C10}">
      <dgm:prSet/>
      <dgm:spPr/>
      <dgm:t>
        <a:bodyPr/>
        <a:lstStyle/>
        <a:p>
          <a:endParaRPr lang="en-US"/>
        </a:p>
      </dgm:t>
    </dgm:pt>
    <dgm:pt modelId="{42CE5D73-8CF1-944A-91EA-0A09CCAEC95E}">
      <dgm:prSet phldrT="[Text]" custT="1"/>
      <dgm:spPr>
        <a:solidFill>
          <a:schemeClr val="accent2">
            <a:lumMod val="40000"/>
            <a:lumOff val="60000"/>
          </a:schemeClr>
        </a:solidFill>
      </dgm:spPr>
      <dgm:t>
        <a:bodyPr/>
        <a:lstStyle/>
        <a:p>
          <a:r>
            <a:rPr lang="en-US" sz="1900"/>
            <a:t>Delirium</a:t>
          </a:r>
        </a:p>
      </dgm:t>
    </dgm:pt>
    <dgm:pt modelId="{70832C39-B8C8-B24E-B3A1-9258861C6072}" type="parTrans" cxnId="{D7B72C41-A455-CB4B-8872-CDD68AF87AF3}">
      <dgm:prSet/>
      <dgm:spPr/>
      <dgm:t>
        <a:bodyPr/>
        <a:lstStyle/>
        <a:p>
          <a:endParaRPr lang="en-US"/>
        </a:p>
      </dgm:t>
    </dgm:pt>
    <dgm:pt modelId="{18DE4165-A842-F947-90A0-83E2BE3ADD4E}" type="sibTrans" cxnId="{D7B72C41-A455-CB4B-8872-CDD68AF87AF3}">
      <dgm:prSet/>
      <dgm:spPr/>
      <dgm:t>
        <a:bodyPr/>
        <a:lstStyle/>
        <a:p>
          <a:endParaRPr lang="en-US"/>
        </a:p>
      </dgm:t>
    </dgm:pt>
    <dgm:pt modelId="{4DAFDD0F-4952-E541-A629-C9C35BDE4CB3}">
      <dgm:prSet phldrT="[Text]" custT="1"/>
      <dgm:spPr/>
      <dgm:t>
        <a:bodyPr/>
        <a:lstStyle/>
        <a:p>
          <a:r>
            <a:rPr lang="en-US" sz="2800"/>
            <a:t>VTE</a:t>
          </a:r>
        </a:p>
      </dgm:t>
    </dgm:pt>
    <dgm:pt modelId="{23D19F38-1854-A64C-825F-A240485ACBAA}" type="parTrans" cxnId="{68199DA0-409C-AC4E-BC91-5353544ADEF1}">
      <dgm:prSet/>
      <dgm:spPr/>
      <dgm:t>
        <a:bodyPr/>
        <a:lstStyle/>
        <a:p>
          <a:endParaRPr lang="en-US"/>
        </a:p>
      </dgm:t>
    </dgm:pt>
    <dgm:pt modelId="{BD7719F5-814E-2042-9AA7-B02D1E425EAF}" type="sibTrans" cxnId="{68199DA0-409C-AC4E-BC91-5353544ADEF1}">
      <dgm:prSet/>
      <dgm:spPr/>
      <dgm:t>
        <a:bodyPr/>
        <a:lstStyle/>
        <a:p>
          <a:endParaRPr lang="en-US"/>
        </a:p>
      </dgm:t>
    </dgm:pt>
    <dgm:pt modelId="{B7B126FB-4A11-AB49-B444-093B1E165BAD}">
      <dgm:prSet custT="1"/>
      <dgm:spPr/>
      <dgm:t>
        <a:bodyPr/>
        <a:lstStyle/>
        <a:p>
          <a:r>
            <a:rPr lang="en-US" sz="2800"/>
            <a:t>PrU</a:t>
          </a:r>
        </a:p>
      </dgm:t>
    </dgm:pt>
    <dgm:pt modelId="{A02BC934-D7AD-FF4A-8C18-FCE38B5F7939}" type="parTrans" cxnId="{68615FC8-BC97-3D4A-871A-0F10E3946A0B}">
      <dgm:prSet/>
      <dgm:spPr/>
      <dgm:t>
        <a:bodyPr/>
        <a:lstStyle/>
        <a:p>
          <a:endParaRPr lang="en-US"/>
        </a:p>
      </dgm:t>
    </dgm:pt>
    <dgm:pt modelId="{F1D0E945-B4F9-0B4E-8220-56F0B40EAAED}" type="sibTrans" cxnId="{68615FC8-BC97-3D4A-871A-0F10E3946A0B}">
      <dgm:prSet/>
      <dgm:spPr/>
      <dgm:t>
        <a:bodyPr/>
        <a:lstStyle/>
        <a:p>
          <a:endParaRPr lang="en-US"/>
        </a:p>
      </dgm:t>
    </dgm:pt>
    <dgm:pt modelId="{80CD9DF7-AF10-D941-9BE8-71E0E54A09FB}">
      <dgm:prSet custT="1"/>
      <dgm:spPr/>
      <dgm:t>
        <a:bodyPr/>
        <a:lstStyle/>
        <a:p>
          <a:r>
            <a:rPr lang="en-US" sz="1300"/>
            <a:t>Readmissions</a:t>
          </a:r>
        </a:p>
      </dgm:t>
    </dgm:pt>
    <dgm:pt modelId="{14BE6F00-A6DE-874A-84B3-ADEAF58FF835}" type="parTrans" cxnId="{991AFEEF-F45A-D64C-BB75-FA9C49DC3061}">
      <dgm:prSet/>
      <dgm:spPr/>
      <dgm:t>
        <a:bodyPr/>
        <a:lstStyle/>
        <a:p>
          <a:endParaRPr lang="en-US"/>
        </a:p>
      </dgm:t>
    </dgm:pt>
    <dgm:pt modelId="{8448B6EE-BCE2-824F-9588-8B63876D4EDE}" type="sibTrans" cxnId="{991AFEEF-F45A-D64C-BB75-FA9C49DC3061}">
      <dgm:prSet/>
      <dgm:spPr/>
      <dgm:t>
        <a:bodyPr/>
        <a:lstStyle/>
        <a:p>
          <a:endParaRPr lang="en-US"/>
        </a:p>
      </dgm:t>
    </dgm:pt>
    <dgm:pt modelId="{B0F5C3FF-3FD4-2C42-B024-99A55F495077}">
      <dgm:prSet phldrT="[Text]" custT="1"/>
      <dgm:spPr>
        <a:solidFill>
          <a:schemeClr val="accent5">
            <a:lumMod val="60000"/>
            <a:lumOff val="40000"/>
          </a:schemeClr>
        </a:solidFill>
      </dgm:spPr>
      <dgm:t>
        <a:bodyPr/>
        <a:lstStyle/>
        <a:p>
          <a:r>
            <a:rPr lang="en-US" sz="2800"/>
            <a:t>VAE</a:t>
          </a:r>
        </a:p>
      </dgm:t>
    </dgm:pt>
    <dgm:pt modelId="{5F52C34C-E378-A342-9DC8-CEEC63B10DC8}" type="parTrans" cxnId="{667BA462-0942-0D49-8D65-2B51A5A67123}">
      <dgm:prSet/>
      <dgm:spPr/>
      <dgm:t>
        <a:bodyPr/>
        <a:lstStyle/>
        <a:p>
          <a:endParaRPr lang="en-US"/>
        </a:p>
      </dgm:t>
    </dgm:pt>
    <dgm:pt modelId="{870A5D5A-6619-704A-B7DB-02343ED98552}" type="sibTrans" cxnId="{667BA462-0942-0D49-8D65-2B51A5A67123}">
      <dgm:prSet/>
      <dgm:spPr/>
      <dgm:t>
        <a:bodyPr/>
        <a:lstStyle/>
        <a:p>
          <a:endParaRPr lang="en-US"/>
        </a:p>
      </dgm:t>
    </dgm:pt>
    <dgm:pt modelId="{3B59DE97-8D6D-074F-914E-DCA4C23411B3}">
      <dgm:prSet phldrT="[Text]" custT="1"/>
      <dgm:spPr>
        <a:solidFill>
          <a:schemeClr val="accent2">
            <a:lumMod val="60000"/>
            <a:lumOff val="40000"/>
          </a:schemeClr>
        </a:solidFill>
      </dgm:spPr>
      <dgm:t>
        <a:bodyPr/>
        <a:lstStyle/>
        <a:p>
          <a:r>
            <a:rPr lang="en-US" sz="2200"/>
            <a:t>CAUTI</a:t>
          </a:r>
        </a:p>
      </dgm:t>
    </dgm:pt>
    <dgm:pt modelId="{8444AD1B-9880-8F43-B96C-74A7172A735F}" type="sibTrans" cxnId="{45DC0A7B-4756-CA4E-A9F5-E93E96C171A3}">
      <dgm:prSet/>
      <dgm:spPr/>
      <dgm:t>
        <a:bodyPr/>
        <a:lstStyle/>
        <a:p>
          <a:endParaRPr lang="en-US"/>
        </a:p>
      </dgm:t>
    </dgm:pt>
    <dgm:pt modelId="{F07AEB12-237A-F447-9315-45F9DD24FB6F}" type="parTrans" cxnId="{45DC0A7B-4756-CA4E-A9F5-E93E96C171A3}">
      <dgm:prSet/>
      <dgm:spPr/>
      <dgm:t>
        <a:bodyPr/>
        <a:lstStyle/>
        <a:p>
          <a:endParaRPr lang="en-US"/>
        </a:p>
      </dgm:t>
    </dgm:pt>
    <dgm:pt modelId="{591094D0-95CC-0F43-ACB5-21FD98FDEF40}" type="pres">
      <dgm:prSet presAssocID="{3CFF2DCD-F2F3-1A47-8EFD-951A28AB7485}" presName="Name0" presStyleCnt="0">
        <dgm:presLayoutVars>
          <dgm:dir/>
          <dgm:resizeHandles val="exact"/>
        </dgm:presLayoutVars>
      </dgm:prSet>
      <dgm:spPr/>
    </dgm:pt>
    <dgm:pt modelId="{FF8A4668-6A13-124C-9ABE-1F5D73FD59DB}" type="pres">
      <dgm:prSet presAssocID="{3CFF2DCD-F2F3-1A47-8EFD-951A28AB7485}" presName="fgShape" presStyleLbl="fgShp" presStyleIdx="0" presStyleCnt="1" custScaleX="108696" custScaleY="218444" custLinFactNeighborX="-291" custLinFactNeighborY="-32091"/>
      <dgm:spPr>
        <a:solidFill>
          <a:srgbClr val="0076BC"/>
        </a:solidFill>
      </dgm:spPr>
    </dgm:pt>
    <dgm:pt modelId="{3F894925-472B-7C41-9C4B-D18E3501A18C}" type="pres">
      <dgm:prSet presAssocID="{3CFF2DCD-F2F3-1A47-8EFD-951A28AB7485}" presName="linComp" presStyleCnt="0"/>
      <dgm:spPr/>
    </dgm:pt>
    <dgm:pt modelId="{6D99B3E9-E6E3-C042-B9CB-05F0B47A34F6}" type="pres">
      <dgm:prSet presAssocID="{84CB7912-0A60-AB44-9DBF-51B96606D68B}" presName="compNode" presStyleCnt="0"/>
      <dgm:spPr/>
    </dgm:pt>
    <dgm:pt modelId="{1FC19598-9FDD-3148-B761-F8AF9542DAD9}" type="pres">
      <dgm:prSet presAssocID="{84CB7912-0A60-AB44-9DBF-51B96606D68B}" presName="bkgdShape" presStyleLbl="node1" presStyleIdx="0" presStyleCnt="7" custScaleX="91517"/>
      <dgm:spPr/>
    </dgm:pt>
    <dgm:pt modelId="{34E32BE9-FC82-E245-9493-BBF7A017DE39}" type="pres">
      <dgm:prSet presAssocID="{84CB7912-0A60-AB44-9DBF-51B96606D68B}" presName="nodeTx" presStyleLbl="node1" presStyleIdx="0" presStyleCnt="7">
        <dgm:presLayoutVars>
          <dgm:bulletEnabled val="1"/>
        </dgm:presLayoutVars>
      </dgm:prSet>
      <dgm:spPr/>
    </dgm:pt>
    <dgm:pt modelId="{BEC4B6B4-47E3-1248-947F-F0D6DF74B53F}" type="pres">
      <dgm:prSet presAssocID="{84CB7912-0A60-AB44-9DBF-51B96606D68B}" presName="invisiNode" presStyleLbl="node1" presStyleIdx="0" presStyleCnt="7"/>
      <dgm:spPr/>
    </dgm:pt>
    <dgm:pt modelId="{DCC16234-918E-CE47-A01E-A986EF0D6865}" type="pres">
      <dgm:prSet presAssocID="{84CB7912-0A60-AB44-9DBF-51B96606D68B}" presName="imagNode" presStyleLbl="fgImgPlace1" presStyleIdx="0" presStyleCnt="7"/>
      <dgm:spPr>
        <a:prstGeom prst="wave">
          <a:avLst/>
        </a:prstGeom>
        <a:blipFill rotWithShape="1">
          <a:blip xmlns:r="http://schemas.openxmlformats.org/officeDocument/2006/relationships" r:embed="rId1"/>
          <a:stretch>
            <a:fillRect/>
          </a:stretch>
        </a:blipFill>
      </dgm:spPr>
    </dgm:pt>
    <dgm:pt modelId="{2D3E1022-EB3C-F642-AE65-F454B74C56BE}" type="pres">
      <dgm:prSet presAssocID="{E2DFCA27-E4A4-C045-ADBB-9AFE16B946DA}" presName="sibTrans" presStyleLbl="sibTrans2D1" presStyleIdx="0" presStyleCnt="0"/>
      <dgm:spPr/>
    </dgm:pt>
    <dgm:pt modelId="{990DDBD0-3D67-1B48-A75A-98753B003EF7}" type="pres">
      <dgm:prSet presAssocID="{B7B126FB-4A11-AB49-B444-093B1E165BAD}" presName="compNode" presStyleCnt="0"/>
      <dgm:spPr/>
    </dgm:pt>
    <dgm:pt modelId="{4B54E67A-7F6E-D545-B814-E63D43DF2E1A}" type="pres">
      <dgm:prSet presAssocID="{B7B126FB-4A11-AB49-B444-093B1E165BAD}" presName="bkgdShape" presStyleLbl="node1" presStyleIdx="1" presStyleCnt="7"/>
      <dgm:spPr/>
    </dgm:pt>
    <dgm:pt modelId="{88411346-D213-FF42-A8EB-D4F32A05A6A0}" type="pres">
      <dgm:prSet presAssocID="{B7B126FB-4A11-AB49-B444-093B1E165BAD}" presName="nodeTx" presStyleLbl="node1" presStyleIdx="1" presStyleCnt="7">
        <dgm:presLayoutVars>
          <dgm:bulletEnabled val="1"/>
        </dgm:presLayoutVars>
      </dgm:prSet>
      <dgm:spPr/>
    </dgm:pt>
    <dgm:pt modelId="{206D9B1B-9D1E-8443-939C-F7C0709F4F6B}" type="pres">
      <dgm:prSet presAssocID="{B7B126FB-4A11-AB49-B444-093B1E165BAD}" presName="invisiNode" presStyleLbl="node1" presStyleIdx="1" presStyleCnt="7"/>
      <dgm:spPr/>
    </dgm:pt>
    <dgm:pt modelId="{01813DBC-B201-4644-ACE0-28302079E029}" type="pres">
      <dgm:prSet presAssocID="{B7B126FB-4A11-AB49-B444-093B1E165BAD}" presName="imagNode" presStyleLbl="fgImgPlace1" presStyleIdx="1" presStyleCnt="7"/>
      <dgm:spPr>
        <a:prstGeom prst="wave">
          <a:avLst/>
        </a:prstGeom>
        <a:blipFill rotWithShape="1">
          <a:blip xmlns:r="http://schemas.openxmlformats.org/officeDocument/2006/relationships" r:embed="rId2"/>
          <a:stretch>
            <a:fillRect/>
          </a:stretch>
        </a:blipFill>
      </dgm:spPr>
    </dgm:pt>
    <dgm:pt modelId="{75432410-88CD-7144-847B-0A34EBC47659}" type="pres">
      <dgm:prSet presAssocID="{F1D0E945-B4F9-0B4E-8220-56F0B40EAAED}" presName="sibTrans" presStyleLbl="sibTrans2D1" presStyleIdx="0" presStyleCnt="0"/>
      <dgm:spPr/>
    </dgm:pt>
    <dgm:pt modelId="{8B3E5990-85C4-894C-8A40-A04092A6733D}" type="pres">
      <dgm:prSet presAssocID="{42CE5D73-8CF1-944A-91EA-0A09CCAEC95E}" presName="compNode" presStyleCnt="0"/>
      <dgm:spPr/>
    </dgm:pt>
    <dgm:pt modelId="{ACA3BFC5-E8D7-D946-92C2-3DFBCA2AAAE6}" type="pres">
      <dgm:prSet presAssocID="{42CE5D73-8CF1-944A-91EA-0A09CCAEC95E}" presName="bkgdShape" presStyleLbl="node1" presStyleIdx="2" presStyleCnt="7"/>
      <dgm:spPr/>
    </dgm:pt>
    <dgm:pt modelId="{985965A1-AB61-8C4F-8B35-22913A97C3B2}" type="pres">
      <dgm:prSet presAssocID="{42CE5D73-8CF1-944A-91EA-0A09CCAEC95E}" presName="nodeTx" presStyleLbl="node1" presStyleIdx="2" presStyleCnt="7">
        <dgm:presLayoutVars>
          <dgm:bulletEnabled val="1"/>
        </dgm:presLayoutVars>
      </dgm:prSet>
      <dgm:spPr/>
    </dgm:pt>
    <dgm:pt modelId="{FE111F26-2D08-0340-AECB-0F5C7C067DC1}" type="pres">
      <dgm:prSet presAssocID="{42CE5D73-8CF1-944A-91EA-0A09CCAEC95E}" presName="invisiNode" presStyleLbl="node1" presStyleIdx="2" presStyleCnt="7"/>
      <dgm:spPr/>
    </dgm:pt>
    <dgm:pt modelId="{3ADC3386-1E33-F34D-8F20-95C4C9331BCE}" type="pres">
      <dgm:prSet presAssocID="{42CE5D73-8CF1-944A-91EA-0A09CCAEC95E}" presName="imagNode" presStyleLbl="fgImgPlace1" presStyleIdx="2" presStyleCnt="7"/>
      <dgm:spPr>
        <a:prstGeom prst="wave">
          <a:avLst/>
        </a:prstGeom>
        <a:blipFill rotWithShape="1">
          <a:blip xmlns:r="http://schemas.openxmlformats.org/officeDocument/2006/relationships" r:embed="rId3"/>
          <a:stretch>
            <a:fillRect/>
          </a:stretch>
        </a:blipFill>
      </dgm:spPr>
    </dgm:pt>
    <dgm:pt modelId="{4019EA33-5699-CD4A-8407-5AC422C19C07}" type="pres">
      <dgm:prSet presAssocID="{18DE4165-A842-F947-90A0-83E2BE3ADD4E}" presName="sibTrans" presStyleLbl="sibTrans2D1" presStyleIdx="0" presStyleCnt="0"/>
      <dgm:spPr/>
    </dgm:pt>
    <dgm:pt modelId="{18035D9A-BE78-AA48-8B13-AB55D8A226EA}" type="pres">
      <dgm:prSet presAssocID="{3B59DE97-8D6D-074F-914E-DCA4C23411B3}" presName="compNode" presStyleCnt="0"/>
      <dgm:spPr/>
    </dgm:pt>
    <dgm:pt modelId="{38E10A72-02F9-E045-940C-894D33EB731F}" type="pres">
      <dgm:prSet presAssocID="{3B59DE97-8D6D-074F-914E-DCA4C23411B3}" presName="bkgdShape" presStyleLbl="node1" presStyleIdx="3" presStyleCnt="7"/>
      <dgm:spPr/>
    </dgm:pt>
    <dgm:pt modelId="{DE0DA6FE-EA03-A649-BD95-69D958218FDB}" type="pres">
      <dgm:prSet presAssocID="{3B59DE97-8D6D-074F-914E-DCA4C23411B3}" presName="nodeTx" presStyleLbl="node1" presStyleIdx="3" presStyleCnt="7">
        <dgm:presLayoutVars>
          <dgm:bulletEnabled val="1"/>
        </dgm:presLayoutVars>
      </dgm:prSet>
      <dgm:spPr/>
    </dgm:pt>
    <dgm:pt modelId="{7399E678-C56C-7F41-8E91-01E17AAB571A}" type="pres">
      <dgm:prSet presAssocID="{3B59DE97-8D6D-074F-914E-DCA4C23411B3}" presName="invisiNode" presStyleLbl="node1" presStyleIdx="3" presStyleCnt="7"/>
      <dgm:spPr/>
    </dgm:pt>
    <dgm:pt modelId="{A82EA611-42D7-6345-86C3-06845400067A}" type="pres">
      <dgm:prSet presAssocID="{3B59DE97-8D6D-074F-914E-DCA4C23411B3}" presName="imagNode" presStyleLbl="fgImgPlace1" presStyleIdx="3" presStyleCnt="7"/>
      <dgm:spPr>
        <a:prstGeom prst="wave">
          <a:avLst/>
        </a:prstGeom>
        <a:blipFill rotWithShape="1">
          <a:blip xmlns:r="http://schemas.openxmlformats.org/officeDocument/2006/relationships" r:embed="rId4"/>
          <a:stretch>
            <a:fillRect/>
          </a:stretch>
        </a:blipFill>
      </dgm:spPr>
    </dgm:pt>
    <dgm:pt modelId="{C35F14B1-37C6-314B-BC23-2CDD494ABC24}" type="pres">
      <dgm:prSet presAssocID="{8444AD1B-9880-8F43-B96C-74A7172A735F}" presName="sibTrans" presStyleLbl="sibTrans2D1" presStyleIdx="0" presStyleCnt="0"/>
      <dgm:spPr/>
    </dgm:pt>
    <dgm:pt modelId="{321E6BA2-B5A8-2B4B-9F5B-CC0EB2A2F705}" type="pres">
      <dgm:prSet presAssocID="{B0F5C3FF-3FD4-2C42-B024-99A55F495077}" presName="compNode" presStyleCnt="0"/>
      <dgm:spPr/>
    </dgm:pt>
    <dgm:pt modelId="{ECBEFFD8-B825-6949-A027-FBD536BA03DF}" type="pres">
      <dgm:prSet presAssocID="{B0F5C3FF-3FD4-2C42-B024-99A55F495077}" presName="bkgdShape" presStyleLbl="node1" presStyleIdx="4" presStyleCnt="7"/>
      <dgm:spPr/>
    </dgm:pt>
    <dgm:pt modelId="{27D3848C-A558-B542-A0E8-DE9955A27AAF}" type="pres">
      <dgm:prSet presAssocID="{B0F5C3FF-3FD4-2C42-B024-99A55F495077}" presName="nodeTx" presStyleLbl="node1" presStyleIdx="4" presStyleCnt="7">
        <dgm:presLayoutVars>
          <dgm:bulletEnabled val="1"/>
        </dgm:presLayoutVars>
      </dgm:prSet>
      <dgm:spPr/>
    </dgm:pt>
    <dgm:pt modelId="{DC044A97-A04B-1948-8431-9F2B3CB6C466}" type="pres">
      <dgm:prSet presAssocID="{B0F5C3FF-3FD4-2C42-B024-99A55F495077}" presName="invisiNode" presStyleLbl="node1" presStyleIdx="4" presStyleCnt="7"/>
      <dgm:spPr/>
    </dgm:pt>
    <dgm:pt modelId="{82F735A6-AF60-1741-9839-31A1FCD35345}" type="pres">
      <dgm:prSet presAssocID="{B0F5C3FF-3FD4-2C42-B024-99A55F495077}" presName="imagNode" presStyleLbl="fgImgPlace1" presStyleIdx="4" presStyleCnt="7"/>
      <dgm:spPr>
        <a:prstGeom prst="wave">
          <a:avLst/>
        </a:prstGeom>
        <a:blipFill rotWithShape="1">
          <a:blip xmlns:r="http://schemas.openxmlformats.org/officeDocument/2006/relationships" r:embed="rId5"/>
          <a:stretch>
            <a:fillRect/>
          </a:stretch>
        </a:blipFill>
      </dgm:spPr>
    </dgm:pt>
    <dgm:pt modelId="{985B7201-514F-6D49-A1D9-C4997016A0A8}" type="pres">
      <dgm:prSet presAssocID="{870A5D5A-6619-704A-B7DB-02343ED98552}" presName="sibTrans" presStyleLbl="sibTrans2D1" presStyleIdx="0" presStyleCnt="0"/>
      <dgm:spPr/>
    </dgm:pt>
    <dgm:pt modelId="{F6B68369-7226-E84A-BE34-9E5BA026FE60}" type="pres">
      <dgm:prSet presAssocID="{4DAFDD0F-4952-E541-A629-C9C35BDE4CB3}" presName="compNode" presStyleCnt="0"/>
      <dgm:spPr/>
    </dgm:pt>
    <dgm:pt modelId="{98B3A443-3DC7-7B42-87D5-2631DECFB14F}" type="pres">
      <dgm:prSet presAssocID="{4DAFDD0F-4952-E541-A629-C9C35BDE4CB3}" presName="bkgdShape" presStyleLbl="node1" presStyleIdx="5" presStyleCnt="7" custScaleX="97765"/>
      <dgm:spPr/>
    </dgm:pt>
    <dgm:pt modelId="{0BE43D9A-EED5-9D4C-8C1A-C3211B9F5CBF}" type="pres">
      <dgm:prSet presAssocID="{4DAFDD0F-4952-E541-A629-C9C35BDE4CB3}" presName="nodeTx" presStyleLbl="node1" presStyleIdx="5" presStyleCnt="7">
        <dgm:presLayoutVars>
          <dgm:bulletEnabled val="1"/>
        </dgm:presLayoutVars>
      </dgm:prSet>
      <dgm:spPr/>
    </dgm:pt>
    <dgm:pt modelId="{6AEF7FE3-70C8-0745-AF86-A147193AD790}" type="pres">
      <dgm:prSet presAssocID="{4DAFDD0F-4952-E541-A629-C9C35BDE4CB3}" presName="invisiNode" presStyleLbl="node1" presStyleIdx="5" presStyleCnt="7"/>
      <dgm:spPr/>
    </dgm:pt>
    <dgm:pt modelId="{9F398240-822F-8C4D-89C9-6FE0872EF6C3}" type="pres">
      <dgm:prSet presAssocID="{4DAFDD0F-4952-E541-A629-C9C35BDE4CB3}" presName="imagNode" presStyleLbl="fgImgPlace1" presStyleIdx="5" presStyleCnt="7"/>
      <dgm:spPr>
        <a:prstGeom prst="wave">
          <a:avLst/>
        </a:prstGeom>
        <a:blipFill rotWithShape="1">
          <a:blip xmlns:r="http://schemas.openxmlformats.org/officeDocument/2006/relationships" r:embed="rId6"/>
          <a:stretch>
            <a:fillRect/>
          </a:stretch>
        </a:blipFill>
      </dgm:spPr>
    </dgm:pt>
    <dgm:pt modelId="{6E2FF71A-2DDF-3F47-8338-85FCADC34349}" type="pres">
      <dgm:prSet presAssocID="{BD7719F5-814E-2042-9AA7-B02D1E425EAF}" presName="sibTrans" presStyleLbl="sibTrans2D1" presStyleIdx="0" presStyleCnt="0"/>
      <dgm:spPr/>
    </dgm:pt>
    <dgm:pt modelId="{D47B2C36-4B13-D14A-9A5B-B496ECFD22AC}" type="pres">
      <dgm:prSet presAssocID="{80CD9DF7-AF10-D941-9BE8-71E0E54A09FB}" presName="compNode" presStyleCnt="0"/>
      <dgm:spPr/>
    </dgm:pt>
    <dgm:pt modelId="{DAD97525-40F9-0749-89CE-935D846D99BF}" type="pres">
      <dgm:prSet presAssocID="{80CD9DF7-AF10-D941-9BE8-71E0E54A09FB}" presName="bkgdShape" presStyleLbl="node1" presStyleIdx="6" presStyleCnt="7"/>
      <dgm:spPr/>
    </dgm:pt>
    <dgm:pt modelId="{E967A41E-25FF-D149-9DC7-D0EF8AC1AF12}" type="pres">
      <dgm:prSet presAssocID="{80CD9DF7-AF10-D941-9BE8-71E0E54A09FB}" presName="nodeTx" presStyleLbl="node1" presStyleIdx="6" presStyleCnt="7">
        <dgm:presLayoutVars>
          <dgm:bulletEnabled val="1"/>
        </dgm:presLayoutVars>
      </dgm:prSet>
      <dgm:spPr/>
    </dgm:pt>
    <dgm:pt modelId="{57A63108-28BC-FE48-85FF-32208542C0DC}" type="pres">
      <dgm:prSet presAssocID="{80CD9DF7-AF10-D941-9BE8-71E0E54A09FB}" presName="invisiNode" presStyleLbl="node1" presStyleIdx="6" presStyleCnt="7"/>
      <dgm:spPr/>
    </dgm:pt>
    <dgm:pt modelId="{31C5719C-019A-8E49-A979-9B27AE456139}" type="pres">
      <dgm:prSet presAssocID="{80CD9DF7-AF10-D941-9BE8-71E0E54A09FB}" presName="imagNode" presStyleLbl="fgImgPlace1" presStyleIdx="6" presStyleCnt="7"/>
      <dgm:spPr>
        <a:prstGeom prst="wave">
          <a:avLst/>
        </a:prstGeom>
        <a:blipFill rotWithShape="1">
          <a:blip xmlns:r="http://schemas.openxmlformats.org/officeDocument/2006/relationships" r:embed="rId7"/>
          <a:stretch>
            <a:fillRect/>
          </a:stretch>
        </a:blipFill>
      </dgm:spPr>
    </dgm:pt>
  </dgm:ptLst>
  <dgm:cxnLst>
    <dgm:cxn modelId="{1B8F510E-AFF7-D644-8841-E4B8F83038FE}" type="presOf" srcId="{80CD9DF7-AF10-D941-9BE8-71E0E54A09FB}" destId="{E967A41E-25FF-D149-9DC7-D0EF8AC1AF12}" srcOrd="1" destOrd="0" presId="urn:microsoft.com/office/officeart/2005/8/layout/hList7"/>
    <dgm:cxn modelId="{33861D28-1DD4-2744-A243-01E2EAB7BF04}" type="presOf" srcId="{80CD9DF7-AF10-D941-9BE8-71E0E54A09FB}" destId="{DAD97525-40F9-0749-89CE-935D846D99BF}" srcOrd="0" destOrd="0" presId="urn:microsoft.com/office/officeart/2005/8/layout/hList7"/>
    <dgm:cxn modelId="{4109602F-A144-994D-81F5-5B044EC8D5C0}" type="presOf" srcId="{B0F5C3FF-3FD4-2C42-B024-99A55F495077}" destId="{ECBEFFD8-B825-6949-A027-FBD536BA03DF}" srcOrd="0" destOrd="0" presId="urn:microsoft.com/office/officeart/2005/8/layout/hList7"/>
    <dgm:cxn modelId="{0C65963B-256D-0A42-B2A7-B6169B797EEE}" type="presOf" srcId="{870A5D5A-6619-704A-B7DB-02343ED98552}" destId="{985B7201-514F-6D49-A1D9-C4997016A0A8}" srcOrd="0" destOrd="0" presId="urn:microsoft.com/office/officeart/2005/8/layout/hList7"/>
    <dgm:cxn modelId="{D7B72C41-A455-CB4B-8872-CDD68AF87AF3}" srcId="{3CFF2DCD-F2F3-1A47-8EFD-951A28AB7485}" destId="{42CE5D73-8CF1-944A-91EA-0A09CCAEC95E}" srcOrd="2" destOrd="0" parTransId="{70832C39-B8C8-B24E-B3A1-9258861C6072}" sibTransId="{18DE4165-A842-F947-90A0-83E2BE3ADD4E}"/>
    <dgm:cxn modelId="{667BA462-0942-0D49-8D65-2B51A5A67123}" srcId="{3CFF2DCD-F2F3-1A47-8EFD-951A28AB7485}" destId="{B0F5C3FF-3FD4-2C42-B024-99A55F495077}" srcOrd="4" destOrd="0" parTransId="{5F52C34C-E378-A342-9DC8-CEEC63B10DC8}" sibTransId="{870A5D5A-6619-704A-B7DB-02343ED98552}"/>
    <dgm:cxn modelId="{7DB33A64-5B23-8A45-A3E9-ADED6B299386}" type="presOf" srcId="{4DAFDD0F-4952-E541-A629-C9C35BDE4CB3}" destId="{0BE43D9A-EED5-9D4C-8C1A-C3211B9F5CBF}" srcOrd="1" destOrd="0" presId="urn:microsoft.com/office/officeart/2005/8/layout/hList7"/>
    <dgm:cxn modelId="{7550456A-9CD8-E841-B3AB-68EB23367F62}" type="presOf" srcId="{3B59DE97-8D6D-074F-914E-DCA4C23411B3}" destId="{DE0DA6FE-EA03-A649-BD95-69D958218FDB}" srcOrd="1" destOrd="0" presId="urn:microsoft.com/office/officeart/2005/8/layout/hList7"/>
    <dgm:cxn modelId="{E632ED4B-6907-DB4B-B055-910F720C5048}" type="presOf" srcId="{42CE5D73-8CF1-944A-91EA-0A09CCAEC95E}" destId="{ACA3BFC5-E8D7-D946-92C2-3DFBCA2AAAE6}" srcOrd="0" destOrd="0" presId="urn:microsoft.com/office/officeart/2005/8/layout/hList7"/>
    <dgm:cxn modelId="{3AE83D4D-4656-3043-A184-955EA85D525C}" type="presOf" srcId="{42CE5D73-8CF1-944A-91EA-0A09CCAEC95E}" destId="{985965A1-AB61-8C4F-8B35-22913A97C3B2}" srcOrd="1" destOrd="0" presId="urn:microsoft.com/office/officeart/2005/8/layout/hList7"/>
    <dgm:cxn modelId="{E4858670-B223-6D43-8D56-B75345311D0D}" type="presOf" srcId="{B7B126FB-4A11-AB49-B444-093B1E165BAD}" destId="{4B54E67A-7F6E-D545-B814-E63D43DF2E1A}" srcOrd="0" destOrd="0" presId="urn:microsoft.com/office/officeart/2005/8/layout/hList7"/>
    <dgm:cxn modelId="{F6EC8554-B528-AD49-B8A6-1EF5DEA9F036}" type="presOf" srcId="{84CB7912-0A60-AB44-9DBF-51B96606D68B}" destId="{34E32BE9-FC82-E245-9493-BBF7A017DE39}" srcOrd="1" destOrd="0" presId="urn:microsoft.com/office/officeart/2005/8/layout/hList7"/>
    <dgm:cxn modelId="{45DC0A7B-4756-CA4E-A9F5-E93E96C171A3}" srcId="{3CFF2DCD-F2F3-1A47-8EFD-951A28AB7485}" destId="{3B59DE97-8D6D-074F-914E-DCA4C23411B3}" srcOrd="3" destOrd="0" parTransId="{F07AEB12-237A-F447-9315-45F9DD24FB6F}" sibTransId="{8444AD1B-9880-8F43-B96C-74A7172A735F}"/>
    <dgm:cxn modelId="{66E7C483-E4B0-854E-8166-BC897D5ED01E}" type="presOf" srcId="{18DE4165-A842-F947-90A0-83E2BE3ADD4E}" destId="{4019EA33-5699-CD4A-8407-5AC422C19C07}" srcOrd="0" destOrd="0" presId="urn:microsoft.com/office/officeart/2005/8/layout/hList7"/>
    <dgm:cxn modelId="{CD85DA8D-299C-A843-987C-E40591972BC9}" type="presOf" srcId="{E2DFCA27-E4A4-C045-ADBB-9AFE16B946DA}" destId="{2D3E1022-EB3C-F642-AE65-F454B74C56BE}" srcOrd="0" destOrd="0" presId="urn:microsoft.com/office/officeart/2005/8/layout/hList7"/>
    <dgm:cxn modelId="{0F3A189D-FCF9-554E-A4B1-833F51D9EDF3}" type="presOf" srcId="{F1D0E945-B4F9-0B4E-8220-56F0B40EAAED}" destId="{75432410-88CD-7144-847B-0A34EBC47659}" srcOrd="0" destOrd="0" presId="urn:microsoft.com/office/officeart/2005/8/layout/hList7"/>
    <dgm:cxn modelId="{82AC339F-9ADB-4748-A177-8E4D957C01D5}" type="presOf" srcId="{B0F5C3FF-3FD4-2C42-B024-99A55F495077}" destId="{27D3848C-A558-B542-A0E8-DE9955A27AAF}" srcOrd="1" destOrd="0" presId="urn:microsoft.com/office/officeart/2005/8/layout/hList7"/>
    <dgm:cxn modelId="{68199DA0-409C-AC4E-BC91-5353544ADEF1}" srcId="{3CFF2DCD-F2F3-1A47-8EFD-951A28AB7485}" destId="{4DAFDD0F-4952-E541-A629-C9C35BDE4CB3}" srcOrd="5" destOrd="0" parTransId="{23D19F38-1854-A64C-825F-A240485ACBAA}" sibTransId="{BD7719F5-814E-2042-9AA7-B02D1E425EAF}"/>
    <dgm:cxn modelId="{0929C0A9-1EEB-B040-9A04-E097145F4F17}" type="presOf" srcId="{B7B126FB-4A11-AB49-B444-093B1E165BAD}" destId="{88411346-D213-FF42-A8EB-D4F32A05A6A0}" srcOrd="1" destOrd="0" presId="urn:microsoft.com/office/officeart/2005/8/layout/hList7"/>
    <dgm:cxn modelId="{C9AF09AA-98E4-F846-971E-66CD2A7410DB}" type="presOf" srcId="{84CB7912-0A60-AB44-9DBF-51B96606D68B}" destId="{1FC19598-9FDD-3148-B761-F8AF9542DAD9}" srcOrd="0" destOrd="0" presId="urn:microsoft.com/office/officeart/2005/8/layout/hList7"/>
    <dgm:cxn modelId="{41014BAF-193C-DF45-94F0-DDF9EF15C551}" type="presOf" srcId="{BD7719F5-814E-2042-9AA7-B02D1E425EAF}" destId="{6E2FF71A-2DDF-3F47-8338-85FCADC34349}" srcOrd="0" destOrd="0" presId="urn:microsoft.com/office/officeart/2005/8/layout/hList7"/>
    <dgm:cxn modelId="{68615FC8-BC97-3D4A-871A-0F10E3946A0B}" srcId="{3CFF2DCD-F2F3-1A47-8EFD-951A28AB7485}" destId="{B7B126FB-4A11-AB49-B444-093B1E165BAD}" srcOrd="1" destOrd="0" parTransId="{A02BC934-D7AD-FF4A-8C18-FCE38B5F7939}" sibTransId="{F1D0E945-B4F9-0B4E-8220-56F0B40EAAED}"/>
    <dgm:cxn modelId="{3157ACDB-931E-DD43-9742-D90BE04B4EF9}" type="presOf" srcId="{3B59DE97-8D6D-074F-914E-DCA4C23411B3}" destId="{38E10A72-02F9-E045-940C-894D33EB731F}" srcOrd="0" destOrd="0" presId="urn:microsoft.com/office/officeart/2005/8/layout/hList7"/>
    <dgm:cxn modelId="{5CDC6CE4-215D-E940-8B62-2D2B7343018E}" type="presOf" srcId="{8444AD1B-9880-8F43-B96C-74A7172A735F}" destId="{C35F14B1-37C6-314B-BC23-2CDD494ABC24}" srcOrd="0" destOrd="0" presId="urn:microsoft.com/office/officeart/2005/8/layout/hList7"/>
    <dgm:cxn modelId="{991AFEEF-F45A-D64C-BB75-FA9C49DC3061}" srcId="{3CFF2DCD-F2F3-1A47-8EFD-951A28AB7485}" destId="{80CD9DF7-AF10-D941-9BE8-71E0E54A09FB}" srcOrd="6" destOrd="0" parTransId="{14BE6F00-A6DE-874A-84B3-ADEAF58FF835}" sibTransId="{8448B6EE-BCE2-824F-9588-8B63876D4EDE}"/>
    <dgm:cxn modelId="{0136E6F6-702A-C94D-84DD-AEE24DAE8C10}" srcId="{3CFF2DCD-F2F3-1A47-8EFD-951A28AB7485}" destId="{84CB7912-0A60-AB44-9DBF-51B96606D68B}" srcOrd="0" destOrd="0" parTransId="{06737F95-F1B5-D443-BF8C-BC025009BEB6}" sibTransId="{E2DFCA27-E4A4-C045-ADBB-9AFE16B946DA}"/>
    <dgm:cxn modelId="{590F5BF9-4841-1D4F-A38B-D150BA9AC1EC}" type="presOf" srcId="{3CFF2DCD-F2F3-1A47-8EFD-951A28AB7485}" destId="{591094D0-95CC-0F43-ACB5-21FD98FDEF40}" srcOrd="0" destOrd="0" presId="urn:microsoft.com/office/officeart/2005/8/layout/hList7"/>
    <dgm:cxn modelId="{665D35FF-0F51-0A4C-8B47-C310F88F7CD6}" type="presOf" srcId="{4DAFDD0F-4952-E541-A629-C9C35BDE4CB3}" destId="{98B3A443-3DC7-7B42-87D5-2631DECFB14F}" srcOrd="0" destOrd="0" presId="urn:microsoft.com/office/officeart/2005/8/layout/hList7"/>
    <dgm:cxn modelId="{ADB0FF95-9645-444F-B2A6-0AF6695DD4D7}" type="presParOf" srcId="{591094D0-95CC-0F43-ACB5-21FD98FDEF40}" destId="{FF8A4668-6A13-124C-9ABE-1F5D73FD59DB}" srcOrd="0" destOrd="0" presId="urn:microsoft.com/office/officeart/2005/8/layout/hList7"/>
    <dgm:cxn modelId="{99FE568A-A8CC-3E4C-A5D4-6C6F51A6C1E2}" type="presParOf" srcId="{591094D0-95CC-0F43-ACB5-21FD98FDEF40}" destId="{3F894925-472B-7C41-9C4B-D18E3501A18C}" srcOrd="1" destOrd="0" presId="urn:microsoft.com/office/officeart/2005/8/layout/hList7"/>
    <dgm:cxn modelId="{E617B4AF-695B-4749-92E9-0AB57BACFF93}" type="presParOf" srcId="{3F894925-472B-7C41-9C4B-D18E3501A18C}" destId="{6D99B3E9-E6E3-C042-B9CB-05F0B47A34F6}" srcOrd="0" destOrd="0" presId="urn:microsoft.com/office/officeart/2005/8/layout/hList7"/>
    <dgm:cxn modelId="{FCDA9A3C-81CC-604A-AAFC-2810DDADEEF3}" type="presParOf" srcId="{6D99B3E9-E6E3-C042-B9CB-05F0B47A34F6}" destId="{1FC19598-9FDD-3148-B761-F8AF9542DAD9}" srcOrd="0" destOrd="0" presId="urn:microsoft.com/office/officeart/2005/8/layout/hList7"/>
    <dgm:cxn modelId="{980A885D-B89A-4E4A-A38E-55B74794B977}" type="presParOf" srcId="{6D99B3E9-E6E3-C042-B9CB-05F0B47A34F6}" destId="{34E32BE9-FC82-E245-9493-BBF7A017DE39}" srcOrd="1" destOrd="0" presId="urn:microsoft.com/office/officeart/2005/8/layout/hList7"/>
    <dgm:cxn modelId="{822BA177-DE73-4949-90C8-002976839278}" type="presParOf" srcId="{6D99B3E9-E6E3-C042-B9CB-05F0B47A34F6}" destId="{BEC4B6B4-47E3-1248-947F-F0D6DF74B53F}" srcOrd="2" destOrd="0" presId="urn:microsoft.com/office/officeart/2005/8/layout/hList7"/>
    <dgm:cxn modelId="{40E4397A-E3E8-CD49-A2E1-FAE6999A163D}" type="presParOf" srcId="{6D99B3E9-E6E3-C042-B9CB-05F0B47A34F6}" destId="{DCC16234-918E-CE47-A01E-A986EF0D6865}" srcOrd="3" destOrd="0" presId="urn:microsoft.com/office/officeart/2005/8/layout/hList7"/>
    <dgm:cxn modelId="{1AD432E6-92CF-5F4D-BDC8-C40465990532}" type="presParOf" srcId="{3F894925-472B-7C41-9C4B-D18E3501A18C}" destId="{2D3E1022-EB3C-F642-AE65-F454B74C56BE}" srcOrd="1" destOrd="0" presId="urn:microsoft.com/office/officeart/2005/8/layout/hList7"/>
    <dgm:cxn modelId="{07FA9C98-D4A6-2841-98BD-4972FC291C7A}" type="presParOf" srcId="{3F894925-472B-7C41-9C4B-D18E3501A18C}" destId="{990DDBD0-3D67-1B48-A75A-98753B003EF7}" srcOrd="2" destOrd="0" presId="urn:microsoft.com/office/officeart/2005/8/layout/hList7"/>
    <dgm:cxn modelId="{C47E47E1-4534-1B4F-96FC-A79E456AFC5D}" type="presParOf" srcId="{990DDBD0-3D67-1B48-A75A-98753B003EF7}" destId="{4B54E67A-7F6E-D545-B814-E63D43DF2E1A}" srcOrd="0" destOrd="0" presId="urn:microsoft.com/office/officeart/2005/8/layout/hList7"/>
    <dgm:cxn modelId="{6BE1C731-0A63-E948-A9AB-54837D99C6E2}" type="presParOf" srcId="{990DDBD0-3D67-1B48-A75A-98753B003EF7}" destId="{88411346-D213-FF42-A8EB-D4F32A05A6A0}" srcOrd="1" destOrd="0" presId="urn:microsoft.com/office/officeart/2005/8/layout/hList7"/>
    <dgm:cxn modelId="{C7F55B5B-0ACC-5241-A7CE-512ABCBF9AF6}" type="presParOf" srcId="{990DDBD0-3D67-1B48-A75A-98753B003EF7}" destId="{206D9B1B-9D1E-8443-939C-F7C0709F4F6B}" srcOrd="2" destOrd="0" presId="urn:microsoft.com/office/officeart/2005/8/layout/hList7"/>
    <dgm:cxn modelId="{A353A043-D626-1647-AAB8-13BE2C532686}" type="presParOf" srcId="{990DDBD0-3D67-1B48-A75A-98753B003EF7}" destId="{01813DBC-B201-4644-ACE0-28302079E029}" srcOrd="3" destOrd="0" presId="urn:microsoft.com/office/officeart/2005/8/layout/hList7"/>
    <dgm:cxn modelId="{F6F1A405-6A65-164D-8132-9A4FA376FC36}" type="presParOf" srcId="{3F894925-472B-7C41-9C4B-D18E3501A18C}" destId="{75432410-88CD-7144-847B-0A34EBC47659}" srcOrd="3" destOrd="0" presId="urn:microsoft.com/office/officeart/2005/8/layout/hList7"/>
    <dgm:cxn modelId="{85D5FCD9-FBCB-4049-8FA4-0894E7E87C5B}" type="presParOf" srcId="{3F894925-472B-7C41-9C4B-D18E3501A18C}" destId="{8B3E5990-85C4-894C-8A40-A04092A6733D}" srcOrd="4" destOrd="0" presId="urn:microsoft.com/office/officeart/2005/8/layout/hList7"/>
    <dgm:cxn modelId="{92A5573F-39D8-1541-BFD4-517270973A2D}" type="presParOf" srcId="{8B3E5990-85C4-894C-8A40-A04092A6733D}" destId="{ACA3BFC5-E8D7-D946-92C2-3DFBCA2AAAE6}" srcOrd="0" destOrd="0" presId="urn:microsoft.com/office/officeart/2005/8/layout/hList7"/>
    <dgm:cxn modelId="{94E85E4E-B91A-2A42-9188-05F0EA12561C}" type="presParOf" srcId="{8B3E5990-85C4-894C-8A40-A04092A6733D}" destId="{985965A1-AB61-8C4F-8B35-22913A97C3B2}" srcOrd="1" destOrd="0" presId="urn:microsoft.com/office/officeart/2005/8/layout/hList7"/>
    <dgm:cxn modelId="{9F146508-6EAA-9E40-B40A-2D8019401333}" type="presParOf" srcId="{8B3E5990-85C4-894C-8A40-A04092A6733D}" destId="{FE111F26-2D08-0340-AECB-0F5C7C067DC1}" srcOrd="2" destOrd="0" presId="urn:microsoft.com/office/officeart/2005/8/layout/hList7"/>
    <dgm:cxn modelId="{2628B520-FCFE-F04D-B37D-0BBCCD3AD03B}" type="presParOf" srcId="{8B3E5990-85C4-894C-8A40-A04092A6733D}" destId="{3ADC3386-1E33-F34D-8F20-95C4C9331BCE}" srcOrd="3" destOrd="0" presId="urn:microsoft.com/office/officeart/2005/8/layout/hList7"/>
    <dgm:cxn modelId="{D9B89BF9-6AC1-564F-B550-D0F2914B06A6}" type="presParOf" srcId="{3F894925-472B-7C41-9C4B-D18E3501A18C}" destId="{4019EA33-5699-CD4A-8407-5AC422C19C07}" srcOrd="5" destOrd="0" presId="urn:microsoft.com/office/officeart/2005/8/layout/hList7"/>
    <dgm:cxn modelId="{7965DC54-5103-7C42-8E97-8677279AA568}" type="presParOf" srcId="{3F894925-472B-7C41-9C4B-D18E3501A18C}" destId="{18035D9A-BE78-AA48-8B13-AB55D8A226EA}" srcOrd="6" destOrd="0" presId="urn:microsoft.com/office/officeart/2005/8/layout/hList7"/>
    <dgm:cxn modelId="{E77717A9-A944-3140-8585-581BEA28C48D}" type="presParOf" srcId="{18035D9A-BE78-AA48-8B13-AB55D8A226EA}" destId="{38E10A72-02F9-E045-940C-894D33EB731F}" srcOrd="0" destOrd="0" presId="urn:microsoft.com/office/officeart/2005/8/layout/hList7"/>
    <dgm:cxn modelId="{ACD27FA1-1C9E-634B-9441-94B6EEE2AE13}" type="presParOf" srcId="{18035D9A-BE78-AA48-8B13-AB55D8A226EA}" destId="{DE0DA6FE-EA03-A649-BD95-69D958218FDB}" srcOrd="1" destOrd="0" presId="urn:microsoft.com/office/officeart/2005/8/layout/hList7"/>
    <dgm:cxn modelId="{371B06A3-53A7-C441-A532-335C94E75EC2}" type="presParOf" srcId="{18035D9A-BE78-AA48-8B13-AB55D8A226EA}" destId="{7399E678-C56C-7F41-8E91-01E17AAB571A}" srcOrd="2" destOrd="0" presId="urn:microsoft.com/office/officeart/2005/8/layout/hList7"/>
    <dgm:cxn modelId="{8CBE5E8B-BF3E-FF4F-92CB-F8AD65AFCDF7}" type="presParOf" srcId="{18035D9A-BE78-AA48-8B13-AB55D8A226EA}" destId="{A82EA611-42D7-6345-86C3-06845400067A}" srcOrd="3" destOrd="0" presId="urn:microsoft.com/office/officeart/2005/8/layout/hList7"/>
    <dgm:cxn modelId="{A7B2A5A9-F638-1047-BECE-D9F0DDF954CF}" type="presParOf" srcId="{3F894925-472B-7C41-9C4B-D18E3501A18C}" destId="{C35F14B1-37C6-314B-BC23-2CDD494ABC24}" srcOrd="7" destOrd="0" presId="urn:microsoft.com/office/officeart/2005/8/layout/hList7"/>
    <dgm:cxn modelId="{FC06AE87-E93F-4249-9B5A-122A165A7D5F}" type="presParOf" srcId="{3F894925-472B-7C41-9C4B-D18E3501A18C}" destId="{321E6BA2-B5A8-2B4B-9F5B-CC0EB2A2F705}" srcOrd="8" destOrd="0" presId="urn:microsoft.com/office/officeart/2005/8/layout/hList7"/>
    <dgm:cxn modelId="{849A07EE-F893-3049-B21F-514C3743A1CF}" type="presParOf" srcId="{321E6BA2-B5A8-2B4B-9F5B-CC0EB2A2F705}" destId="{ECBEFFD8-B825-6949-A027-FBD536BA03DF}" srcOrd="0" destOrd="0" presId="urn:microsoft.com/office/officeart/2005/8/layout/hList7"/>
    <dgm:cxn modelId="{D0B1CC67-3F54-534B-975B-9071E2EF8244}" type="presParOf" srcId="{321E6BA2-B5A8-2B4B-9F5B-CC0EB2A2F705}" destId="{27D3848C-A558-B542-A0E8-DE9955A27AAF}" srcOrd="1" destOrd="0" presId="urn:microsoft.com/office/officeart/2005/8/layout/hList7"/>
    <dgm:cxn modelId="{D795B144-7560-0B47-A82D-E2B3065FAD37}" type="presParOf" srcId="{321E6BA2-B5A8-2B4B-9F5B-CC0EB2A2F705}" destId="{DC044A97-A04B-1948-8431-9F2B3CB6C466}" srcOrd="2" destOrd="0" presId="urn:microsoft.com/office/officeart/2005/8/layout/hList7"/>
    <dgm:cxn modelId="{92008A09-DBC9-4A4E-A2CB-886E7563DCB4}" type="presParOf" srcId="{321E6BA2-B5A8-2B4B-9F5B-CC0EB2A2F705}" destId="{82F735A6-AF60-1741-9839-31A1FCD35345}" srcOrd="3" destOrd="0" presId="urn:microsoft.com/office/officeart/2005/8/layout/hList7"/>
    <dgm:cxn modelId="{85FCBBC5-3EDB-E44A-B00C-E958A107AB57}" type="presParOf" srcId="{3F894925-472B-7C41-9C4B-D18E3501A18C}" destId="{985B7201-514F-6D49-A1D9-C4997016A0A8}" srcOrd="9" destOrd="0" presId="urn:microsoft.com/office/officeart/2005/8/layout/hList7"/>
    <dgm:cxn modelId="{7B55FE50-D8C7-C94B-BAB7-0CDC3E2CF8CA}" type="presParOf" srcId="{3F894925-472B-7C41-9C4B-D18E3501A18C}" destId="{F6B68369-7226-E84A-BE34-9E5BA026FE60}" srcOrd="10" destOrd="0" presId="urn:microsoft.com/office/officeart/2005/8/layout/hList7"/>
    <dgm:cxn modelId="{BCB4F9FD-9E02-B34B-944D-BFA83EDB9F1A}" type="presParOf" srcId="{F6B68369-7226-E84A-BE34-9E5BA026FE60}" destId="{98B3A443-3DC7-7B42-87D5-2631DECFB14F}" srcOrd="0" destOrd="0" presId="urn:microsoft.com/office/officeart/2005/8/layout/hList7"/>
    <dgm:cxn modelId="{153E023F-7789-B943-8580-8A90F553086E}" type="presParOf" srcId="{F6B68369-7226-E84A-BE34-9E5BA026FE60}" destId="{0BE43D9A-EED5-9D4C-8C1A-C3211B9F5CBF}" srcOrd="1" destOrd="0" presId="urn:microsoft.com/office/officeart/2005/8/layout/hList7"/>
    <dgm:cxn modelId="{C182E21C-B85E-F842-A3F6-0567EFE6E0C6}" type="presParOf" srcId="{F6B68369-7226-E84A-BE34-9E5BA026FE60}" destId="{6AEF7FE3-70C8-0745-AF86-A147193AD790}" srcOrd="2" destOrd="0" presId="urn:microsoft.com/office/officeart/2005/8/layout/hList7"/>
    <dgm:cxn modelId="{442BE98F-6647-6A4D-A4D5-6FE3AB98D3B8}" type="presParOf" srcId="{F6B68369-7226-E84A-BE34-9E5BA026FE60}" destId="{9F398240-822F-8C4D-89C9-6FE0872EF6C3}" srcOrd="3" destOrd="0" presId="urn:microsoft.com/office/officeart/2005/8/layout/hList7"/>
    <dgm:cxn modelId="{A4F74508-95D9-DC4A-BB0C-1F12A01B6D6A}" type="presParOf" srcId="{3F894925-472B-7C41-9C4B-D18E3501A18C}" destId="{6E2FF71A-2DDF-3F47-8338-85FCADC34349}" srcOrd="11" destOrd="0" presId="urn:microsoft.com/office/officeart/2005/8/layout/hList7"/>
    <dgm:cxn modelId="{4702EB48-034F-0C42-A562-0ED994447FE2}" type="presParOf" srcId="{3F894925-472B-7C41-9C4B-D18E3501A18C}" destId="{D47B2C36-4B13-D14A-9A5B-B496ECFD22AC}" srcOrd="12" destOrd="0" presId="urn:microsoft.com/office/officeart/2005/8/layout/hList7"/>
    <dgm:cxn modelId="{06B7EA5C-32F9-C249-804E-4AD63BD655CD}" type="presParOf" srcId="{D47B2C36-4B13-D14A-9A5B-B496ECFD22AC}" destId="{DAD97525-40F9-0749-89CE-935D846D99BF}" srcOrd="0" destOrd="0" presId="urn:microsoft.com/office/officeart/2005/8/layout/hList7"/>
    <dgm:cxn modelId="{CC3B8A94-22B0-244B-A3E8-208F10A19739}" type="presParOf" srcId="{D47B2C36-4B13-D14A-9A5B-B496ECFD22AC}" destId="{E967A41E-25FF-D149-9DC7-D0EF8AC1AF12}" srcOrd="1" destOrd="0" presId="urn:microsoft.com/office/officeart/2005/8/layout/hList7"/>
    <dgm:cxn modelId="{782EEE88-6DE5-3440-97E6-48E047D1ACAD}" type="presParOf" srcId="{D47B2C36-4B13-D14A-9A5B-B496ECFD22AC}" destId="{57A63108-28BC-FE48-85FF-32208542C0DC}" srcOrd="2" destOrd="0" presId="urn:microsoft.com/office/officeart/2005/8/layout/hList7"/>
    <dgm:cxn modelId="{86213EC9-CB62-E34E-B44F-85155A8C9AA5}" type="presParOf" srcId="{D47B2C36-4B13-D14A-9A5B-B496ECFD22AC}" destId="{31C5719C-019A-8E49-A979-9B27AE45613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1DBA95-5839-4190-805B-411DFB1A714D}" type="doc">
      <dgm:prSet loTypeId="urn:microsoft.com/office/officeart/2005/8/layout/default#2" loCatId="list" qsTypeId="urn:microsoft.com/office/officeart/2005/8/quickstyle/3d2" qsCatId="3D" csTypeId="urn:microsoft.com/office/officeart/2005/8/colors/colorful1#2" csCatId="colorful" phldr="1"/>
      <dgm:spPr/>
      <dgm:t>
        <a:bodyPr/>
        <a:lstStyle/>
        <a:p>
          <a:endParaRPr lang="en-US"/>
        </a:p>
      </dgm:t>
    </dgm:pt>
    <dgm:pt modelId="{83B794AA-BFDA-4AE9-85D6-1ECF3AEB9304}">
      <dgm:prSet phldrT="[Text]"/>
      <dgm:spPr/>
      <dgm:t>
        <a:bodyPr/>
        <a:lstStyle/>
        <a:p>
          <a:r>
            <a:rPr lang="en-US" dirty="0"/>
            <a:t>1. Connect to the Core</a:t>
          </a:r>
        </a:p>
      </dgm:t>
    </dgm:pt>
    <dgm:pt modelId="{0699A8DD-6F35-4A42-B414-62A0F9099137}" type="parTrans" cxnId="{2E4E0681-5BCD-4824-AB7D-A4D106210E34}">
      <dgm:prSet/>
      <dgm:spPr/>
      <dgm:t>
        <a:bodyPr/>
        <a:lstStyle/>
        <a:p>
          <a:endParaRPr lang="en-US"/>
        </a:p>
      </dgm:t>
    </dgm:pt>
    <dgm:pt modelId="{7DF4C5BC-0C52-41A8-BBA8-8E1E3B118E6A}" type="sibTrans" cxnId="{2E4E0681-5BCD-4824-AB7D-A4D106210E34}">
      <dgm:prSet/>
      <dgm:spPr/>
      <dgm:t>
        <a:bodyPr/>
        <a:lstStyle/>
        <a:p>
          <a:endParaRPr lang="en-US"/>
        </a:p>
      </dgm:t>
    </dgm:pt>
    <dgm:pt modelId="{09DC88D3-F5B0-48FA-9450-4BF8B1F47086}">
      <dgm:prSet phldrT="[Text]"/>
      <dgm:spPr/>
      <dgm:t>
        <a:bodyPr/>
        <a:lstStyle/>
        <a:p>
          <a:r>
            <a:rPr lang="en-US" dirty="0"/>
            <a:t>2. Engage the Engaged</a:t>
          </a:r>
        </a:p>
      </dgm:t>
    </dgm:pt>
    <dgm:pt modelId="{D1BC175A-BE82-4AF8-995D-4692C7B0E5EF}" type="parTrans" cxnId="{BD4FE7C0-9CF6-4703-BB80-CF152AD18A13}">
      <dgm:prSet/>
      <dgm:spPr/>
      <dgm:t>
        <a:bodyPr/>
        <a:lstStyle/>
        <a:p>
          <a:endParaRPr lang="en-US"/>
        </a:p>
      </dgm:t>
    </dgm:pt>
    <dgm:pt modelId="{8DE44982-5F0E-4473-BB47-7DDC9509CC24}" type="sibTrans" cxnId="{BD4FE7C0-9CF6-4703-BB80-CF152AD18A13}">
      <dgm:prSet/>
      <dgm:spPr/>
      <dgm:t>
        <a:bodyPr/>
        <a:lstStyle/>
        <a:p>
          <a:endParaRPr lang="en-US"/>
        </a:p>
      </dgm:t>
    </dgm:pt>
    <dgm:pt modelId="{2F846978-1A77-4309-844A-E2E112A6D087}">
      <dgm:prSet phldrT="[Text]"/>
      <dgm:spPr/>
      <dgm:t>
        <a:bodyPr/>
        <a:lstStyle/>
        <a:p>
          <a:r>
            <a:rPr lang="en-US" dirty="0"/>
            <a:t>3. Customize Communication</a:t>
          </a:r>
        </a:p>
      </dgm:t>
    </dgm:pt>
    <dgm:pt modelId="{A423E24D-8813-430D-9DDA-63FB52A161E8}" type="parTrans" cxnId="{3970FF4B-6F11-4FD6-B2EB-A9CED7F07C06}">
      <dgm:prSet/>
      <dgm:spPr/>
      <dgm:t>
        <a:bodyPr/>
        <a:lstStyle/>
        <a:p>
          <a:endParaRPr lang="en-US"/>
        </a:p>
      </dgm:t>
    </dgm:pt>
    <dgm:pt modelId="{1C7BA410-DC0B-4131-8DE6-E649A3E6E112}" type="sibTrans" cxnId="{3970FF4B-6F11-4FD6-B2EB-A9CED7F07C06}">
      <dgm:prSet/>
      <dgm:spPr/>
      <dgm:t>
        <a:bodyPr/>
        <a:lstStyle/>
        <a:p>
          <a:endParaRPr lang="en-US"/>
        </a:p>
      </dgm:t>
    </dgm:pt>
    <dgm:pt modelId="{047E6A31-BA3A-4703-8B06-794F7DAA27E0}">
      <dgm:prSet phldrT="[Text]"/>
      <dgm:spPr/>
      <dgm:t>
        <a:bodyPr/>
        <a:lstStyle/>
        <a:p>
          <a:r>
            <a:rPr lang="en-US" dirty="0"/>
            <a:t>4. Align and Segment</a:t>
          </a:r>
        </a:p>
      </dgm:t>
    </dgm:pt>
    <dgm:pt modelId="{EE5D4361-7E66-42DD-9819-1424C868ACF1}" type="parTrans" cxnId="{170D07E8-ABA0-435F-8CDC-ACA1939272B0}">
      <dgm:prSet/>
      <dgm:spPr/>
      <dgm:t>
        <a:bodyPr/>
        <a:lstStyle/>
        <a:p>
          <a:endParaRPr lang="en-US"/>
        </a:p>
      </dgm:t>
    </dgm:pt>
    <dgm:pt modelId="{6BEFDCC5-505A-4AD5-9782-6EC6B7333A23}" type="sibTrans" cxnId="{170D07E8-ABA0-435F-8CDC-ACA1939272B0}">
      <dgm:prSet/>
      <dgm:spPr/>
      <dgm:t>
        <a:bodyPr/>
        <a:lstStyle/>
        <a:p>
          <a:endParaRPr lang="en-US"/>
        </a:p>
      </dgm:t>
    </dgm:pt>
    <dgm:pt modelId="{E921592C-A607-4DCF-B82F-8BB32295D443}" type="pres">
      <dgm:prSet presAssocID="{E01DBA95-5839-4190-805B-411DFB1A714D}" presName="diagram" presStyleCnt="0">
        <dgm:presLayoutVars>
          <dgm:dir/>
          <dgm:resizeHandles val="exact"/>
        </dgm:presLayoutVars>
      </dgm:prSet>
      <dgm:spPr/>
    </dgm:pt>
    <dgm:pt modelId="{47EF59E8-5BB7-45D4-86A8-48B55FD5AFBD}" type="pres">
      <dgm:prSet presAssocID="{83B794AA-BFDA-4AE9-85D6-1ECF3AEB9304}" presName="node" presStyleLbl="node1" presStyleIdx="0" presStyleCnt="4">
        <dgm:presLayoutVars>
          <dgm:bulletEnabled val="1"/>
        </dgm:presLayoutVars>
      </dgm:prSet>
      <dgm:spPr/>
    </dgm:pt>
    <dgm:pt modelId="{36CC1F23-C0A1-415F-BBE7-4E00A6DB5B35}" type="pres">
      <dgm:prSet presAssocID="{7DF4C5BC-0C52-41A8-BBA8-8E1E3B118E6A}" presName="sibTrans" presStyleCnt="0"/>
      <dgm:spPr/>
    </dgm:pt>
    <dgm:pt modelId="{806179F9-DE52-4885-9981-4ADA91BF2BB5}" type="pres">
      <dgm:prSet presAssocID="{09DC88D3-F5B0-48FA-9450-4BF8B1F47086}" presName="node" presStyleLbl="node1" presStyleIdx="1" presStyleCnt="4">
        <dgm:presLayoutVars>
          <dgm:bulletEnabled val="1"/>
        </dgm:presLayoutVars>
      </dgm:prSet>
      <dgm:spPr/>
    </dgm:pt>
    <dgm:pt modelId="{5456928D-B1A0-4686-9061-6E042D59BF6C}" type="pres">
      <dgm:prSet presAssocID="{8DE44982-5F0E-4473-BB47-7DDC9509CC24}" presName="sibTrans" presStyleCnt="0"/>
      <dgm:spPr/>
    </dgm:pt>
    <dgm:pt modelId="{7AFA3B7D-3207-4034-8051-07F063A1004D}" type="pres">
      <dgm:prSet presAssocID="{2F846978-1A77-4309-844A-E2E112A6D087}" presName="node" presStyleLbl="node1" presStyleIdx="2" presStyleCnt="4">
        <dgm:presLayoutVars>
          <dgm:bulletEnabled val="1"/>
        </dgm:presLayoutVars>
      </dgm:prSet>
      <dgm:spPr/>
    </dgm:pt>
    <dgm:pt modelId="{F16F67CA-1AE4-4BFB-A7F2-EE9E65A27E66}" type="pres">
      <dgm:prSet presAssocID="{1C7BA410-DC0B-4131-8DE6-E649A3E6E112}" presName="sibTrans" presStyleCnt="0"/>
      <dgm:spPr/>
    </dgm:pt>
    <dgm:pt modelId="{C88C2878-9EA6-425F-97DE-A259ECF19900}" type="pres">
      <dgm:prSet presAssocID="{047E6A31-BA3A-4703-8B06-794F7DAA27E0}" presName="node" presStyleLbl="node1" presStyleIdx="3" presStyleCnt="4">
        <dgm:presLayoutVars>
          <dgm:bulletEnabled val="1"/>
        </dgm:presLayoutVars>
      </dgm:prSet>
      <dgm:spPr/>
    </dgm:pt>
  </dgm:ptLst>
  <dgm:cxnLst>
    <dgm:cxn modelId="{3970FF4B-6F11-4FD6-B2EB-A9CED7F07C06}" srcId="{E01DBA95-5839-4190-805B-411DFB1A714D}" destId="{2F846978-1A77-4309-844A-E2E112A6D087}" srcOrd="2" destOrd="0" parTransId="{A423E24D-8813-430D-9DDA-63FB52A161E8}" sibTransId="{1C7BA410-DC0B-4131-8DE6-E649A3E6E112}"/>
    <dgm:cxn modelId="{22998079-E16D-40D9-8079-47AAA976E57B}" type="presOf" srcId="{2F846978-1A77-4309-844A-E2E112A6D087}" destId="{7AFA3B7D-3207-4034-8051-07F063A1004D}" srcOrd="0" destOrd="0" presId="urn:microsoft.com/office/officeart/2005/8/layout/default#2"/>
    <dgm:cxn modelId="{2E4E0681-5BCD-4824-AB7D-A4D106210E34}" srcId="{E01DBA95-5839-4190-805B-411DFB1A714D}" destId="{83B794AA-BFDA-4AE9-85D6-1ECF3AEB9304}" srcOrd="0" destOrd="0" parTransId="{0699A8DD-6F35-4A42-B414-62A0F9099137}" sibTransId="{7DF4C5BC-0C52-41A8-BBA8-8E1E3B118E6A}"/>
    <dgm:cxn modelId="{FB233C9D-6925-421D-BCFA-CB1195A41F43}" type="presOf" srcId="{83B794AA-BFDA-4AE9-85D6-1ECF3AEB9304}" destId="{47EF59E8-5BB7-45D4-86A8-48B55FD5AFBD}" srcOrd="0" destOrd="0" presId="urn:microsoft.com/office/officeart/2005/8/layout/default#2"/>
    <dgm:cxn modelId="{BD4FE7C0-9CF6-4703-BB80-CF152AD18A13}" srcId="{E01DBA95-5839-4190-805B-411DFB1A714D}" destId="{09DC88D3-F5B0-48FA-9450-4BF8B1F47086}" srcOrd="1" destOrd="0" parTransId="{D1BC175A-BE82-4AF8-995D-4692C7B0E5EF}" sibTransId="{8DE44982-5F0E-4473-BB47-7DDC9509CC24}"/>
    <dgm:cxn modelId="{557A59E7-F47B-4CE4-8E9D-BA3D961740BA}" type="presOf" srcId="{047E6A31-BA3A-4703-8B06-794F7DAA27E0}" destId="{C88C2878-9EA6-425F-97DE-A259ECF19900}" srcOrd="0" destOrd="0" presId="urn:microsoft.com/office/officeart/2005/8/layout/default#2"/>
    <dgm:cxn modelId="{170D07E8-ABA0-435F-8CDC-ACA1939272B0}" srcId="{E01DBA95-5839-4190-805B-411DFB1A714D}" destId="{047E6A31-BA3A-4703-8B06-794F7DAA27E0}" srcOrd="3" destOrd="0" parTransId="{EE5D4361-7E66-42DD-9819-1424C868ACF1}" sibTransId="{6BEFDCC5-505A-4AD5-9782-6EC6B7333A23}"/>
    <dgm:cxn modelId="{F90734F6-E497-4F6A-ACF5-75905F30C6A2}" type="presOf" srcId="{E01DBA95-5839-4190-805B-411DFB1A714D}" destId="{E921592C-A607-4DCF-B82F-8BB32295D443}" srcOrd="0" destOrd="0" presId="urn:microsoft.com/office/officeart/2005/8/layout/default#2"/>
    <dgm:cxn modelId="{D6C1ADF7-33E3-4641-8507-15C89CC8D238}" type="presOf" srcId="{09DC88D3-F5B0-48FA-9450-4BF8B1F47086}" destId="{806179F9-DE52-4885-9981-4ADA91BF2BB5}" srcOrd="0" destOrd="0" presId="urn:microsoft.com/office/officeart/2005/8/layout/default#2"/>
    <dgm:cxn modelId="{6FCCD6D9-2F6C-4D12-9C5E-6AD071156A37}" type="presParOf" srcId="{E921592C-A607-4DCF-B82F-8BB32295D443}" destId="{47EF59E8-5BB7-45D4-86A8-48B55FD5AFBD}" srcOrd="0" destOrd="0" presId="urn:microsoft.com/office/officeart/2005/8/layout/default#2"/>
    <dgm:cxn modelId="{3B6C236C-D6F3-4E2B-B4CB-B783443A9469}" type="presParOf" srcId="{E921592C-A607-4DCF-B82F-8BB32295D443}" destId="{36CC1F23-C0A1-415F-BBE7-4E00A6DB5B35}" srcOrd="1" destOrd="0" presId="urn:microsoft.com/office/officeart/2005/8/layout/default#2"/>
    <dgm:cxn modelId="{0C02A6D8-E634-417C-916C-343B96078EC3}" type="presParOf" srcId="{E921592C-A607-4DCF-B82F-8BB32295D443}" destId="{806179F9-DE52-4885-9981-4ADA91BF2BB5}" srcOrd="2" destOrd="0" presId="urn:microsoft.com/office/officeart/2005/8/layout/default#2"/>
    <dgm:cxn modelId="{4B5C5D3F-5881-4537-89B4-5DFD06E0BB69}" type="presParOf" srcId="{E921592C-A607-4DCF-B82F-8BB32295D443}" destId="{5456928D-B1A0-4686-9061-6E042D59BF6C}" srcOrd="3" destOrd="0" presId="urn:microsoft.com/office/officeart/2005/8/layout/default#2"/>
    <dgm:cxn modelId="{4AAAA1DD-311D-422B-A05E-F4C141F7849A}" type="presParOf" srcId="{E921592C-A607-4DCF-B82F-8BB32295D443}" destId="{7AFA3B7D-3207-4034-8051-07F063A1004D}" srcOrd="4" destOrd="0" presId="urn:microsoft.com/office/officeart/2005/8/layout/default#2"/>
    <dgm:cxn modelId="{748F45B3-3430-4E55-81EF-89F328A7BCAE}" type="presParOf" srcId="{E921592C-A607-4DCF-B82F-8BB32295D443}" destId="{F16F67CA-1AE4-4BFB-A7F2-EE9E65A27E66}" srcOrd="5" destOrd="0" presId="urn:microsoft.com/office/officeart/2005/8/layout/default#2"/>
    <dgm:cxn modelId="{9594957D-6612-417D-806F-872316F9BBBF}" type="presParOf" srcId="{E921592C-A607-4DCF-B82F-8BB32295D443}" destId="{C88C2878-9EA6-425F-97DE-A259ECF19900}" srcOrd="6"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49BD7-9FA8-4C7D-B322-6AAB22CD2AFD}">
      <dsp:nvSpPr>
        <dsp:cNvPr id="0" name=""/>
        <dsp:cNvSpPr/>
      </dsp:nvSpPr>
      <dsp:spPr>
        <a:xfrm>
          <a:off x="0" y="0"/>
          <a:ext cx="4525963" cy="4525963"/>
        </a:xfrm>
        <a:prstGeom prst="pie">
          <a:avLst>
            <a:gd name="adj1" fmla="val 5400000"/>
            <a:gd name="adj2" fmla="val 1620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2FB11-B934-4766-9828-89A42D53027B}">
      <dsp:nvSpPr>
        <dsp:cNvPr id="0" name=""/>
        <dsp:cNvSpPr/>
      </dsp:nvSpPr>
      <dsp:spPr>
        <a:xfrm>
          <a:off x="2262981" y="0"/>
          <a:ext cx="5966618" cy="45259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rtl="0">
            <a:lnSpc>
              <a:spcPct val="90000"/>
            </a:lnSpc>
            <a:spcBef>
              <a:spcPct val="0"/>
            </a:spcBef>
            <a:spcAft>
              <a:spcPct val="35000"/>
            </a:spcAft>
            <a:buNone/>
          </a:pPr>
          <a:r>
            <a:rPr lang="en-US" sz="4300" kern="1200" dirty="0"/>
            <a:t>Describe 4 key myths associated with engagement</a:t>
          </a:r>
        </a:p>
      </dsp:txBody>
      <dsp:txXfrm>
        <a:off x="2262981" y="0"/>
        <a:ext cx="5966618" cy="2149832"/>
      </dsp:txXfrm>
    </dsp:sp>
    <dsp:sp modelId="{FD4FCC75-EB1A-4B62-8311-7425A1FB0E4A}">
      <dsp:nvSpPr>
        <dsp:cNvPr id="0" name=""/>
        <dsp:cNvSpPr/>
      </dsp:nvSpPr>
      <dsp:spPr>
        <a:xfrm>
          <a:off x="1188065" y="2149832"/>
          <a:ext cx="2149832" cy="214983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3DB95-3A42-421D-ACC2-72C94C4166B3}">
      <dsp:nvSpPr>
        <dsp:cNvPr id="0" name=""/>
        <dsp:cNvSpPr/>
      </dsp:nvSpPr>
      <dsp:spPr>
        <a:xfrm>
          <a:off x="2262981" y="2149832"/>
          <a:ext cx="5966618" cy="214983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rtl="0">
            <a:lnSpc>
              <a:spcPct val="90000"/>
            </a:lnSpc>
            <a:spcBef>
              <a:spcPct val="0"/>
            </a:spcBef>
            <a:spcAft>
              <a:spcPct val="35000"/>
            </a:spcAft>
            <a:buNone/>
          </a:pPr>
          <a:r>
            <a:rPr lang="en-US" sz="4300" kern="1200" dirty="0"/>
            <a:t>Describe 4 approaches to conquering engagement barriers</a:t>
          </a:r>
        </a:p>
      </dsp:txBody>
      <dsp:txXfrm>
        <a:off x="2262981" y="2149832"/>
        <a:ext cx="5966618" cy="2149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F50F1-816B-4E51-83A0-8F74615D66BF}">
      <dsp:nvSpPr>
        <dsp:cNvPr id="0" name=""/>
        <dsp:cNvSpPr/>
      </dsp:nvSpPr>
      <dsp:spPr>
        <a:xfrm>
          <a:off x="460905" y="1047"/>
          <a:ext cx="3479899" cy="2087939"/>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6"/>
        </a:lnRef>
        <a:fillRef idx="3">
          <a:schemeClr val="accent6"/>
        </a:fillRef>
        <a:effectRef idx="3">
          <a:schemeClr val="accent6"/>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 Showing the Evidence is Sufficient</a:t>
          </a:r>
        </a:p>
      </dsp:txBody>
      <dsp:txXfrm>
        <a:off x="460905" y="1047"/>
        <a:ext cx="3479899" cy="2087939"/>
      </dsp:txXfrm>
    </dsp:sp>
    <dsp:sp modelId="{B8B8E209-8B5A-4387-98BE-C80CA6514EB7}">
      <dsp:nvSpPr>
        <dsp:cNvPr id="0" name=""/>
        <dsp:cNvSpPr/>
      </dsp:nvSpPr>
      <dsp:spPr>
        <a:xfrm>
          <a:off x="4288794" y="1047"/>
          <a:ext cx="3479899" cy="2087939"/>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3"/>
        </a:lnRef>
        <a:fillRef idx="3">
          <a:schemeClr val="accent3"/>
        </a:fillRef>
        <a:effectRef idx="3">
          <a:schemeClr val="accent3"/>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2. Everyone Engages at the Same Time</a:t>
          </a:r>
        </a:p>
      </dsp:txBody>
      <dsp:txXfrm>
        <a:off x="4288794" y="1047"/>
        <a:ext cx="3479899" cy="2087939"/>
      </dsp:txXfrm>
    </dsp:sp>
    <dsp:sp modelId="{2D2FA13E-356D-4FFC-B94E-E2AAD7AE2163}">
      <dsp:nvSpPr>
        <dsp:cNvPr id="0" name=""/>
        <dsp:cNvSpPr/>
      </dsp:nvSpPr>
      <dsp:spPr>
        <a:xfrm>
          <a:off x="460905" y="2436976"/>
          <a:ext cx="3479899" cy="2087939"/>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4"/>
        </a:lnRef>
        <a:fillRef idx="3">
          <a:schemeClr val="accent4"/>
        </a:fillRef>
        <a:effectRef idx="3">
          <a:schemeClr val="accent4"/>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3. The Same Message Works with Everyone</a:t>
          </a:r>
        </a:p>
      </dsp:txBody>
      <dsp:txXfrm>
        <a:off x="460905" y="2436976"/>
        <a:ext cx="3479899" cy="2087939"/>
      </dsp:txXfrm>
    </dsp:sp>
    <dsp:sp modelId="{85B4BF1A-1634-4822-BB50-5B1958BFD42D}">
      <dsp:nvSpPr>
        <dsp:cNvPr id="0" name=""/>
        <dsp:cNvSpPr/>
      </dsp:nvSpPr>
      <dsp:spPr>
        <a:xfrm>
          <a:off x="4288794" y="2436976"/>
          <a:ext cx="3479899" cy="2087939"/>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5"/>
        </a:lnRef>
        <a:fillRef idx="3">
          <a:schemeClr val="accent5"/>
        </a:fillRef>
        <a:effectRef idx="3">
          <a:schemeClr val="accent5"/>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4. Every Intervention is Equally Easy/Hard to Implement</a:t>
          </a:r>
        </a:p>
      </dsp:txBody>
      <dsp:txXfrm>
        <a:off x="4288794" y="2436976"/>
        <a:ext cx="3479899" cy="2087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F59E8-5BB7-45D4-86A8-48B55FD5AFBD}">
      <dsp:nvSpPr>
        <dsp:cNvPr id="0" name=""/>
        <dsp:cNvSpPr/>
      </dsp:nvSpPr>
      <dsp:spPr>
        <a:xfrm>
          <a:off x="460905" y="1047"/>
          <a:ext cx="3479899" cy="2087939"/>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6"/>
        </a:lnRef>
        <a:fillRef idx="3">
          <a:schemeClr val="accent6"/>
        </a:fillRef>
        <a:effectRef idx="3">
          <a:schemeClr val="accent6"/>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1. Connect to the Core</a:t>
          </a:r>
        </a:p>
      </dsp:txBody>
      <dsp:txXfrm>
        <a:off x="460905" y="1047"/>
        <a:ext cx="3479899" cy="2087939"/>
      </dsp:txXfrm>
    </dsp:sp>
    <dsp:sp modelId="{806179F9-DE52-4885-9981-4ADA91BF2BB5}">
      <dsp:nvSpPr>
        <dsp:cNvPr id="0" name=""/>
        <dsp:cNvSpPr/>
      </dsp:nvSpPr>
      <dsp:spPr>
        <a:xfrm>
          <a:off x="4288794" y="1047"/>
          <a:ext cx="3479899" cy="2087939"/>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3"/>
        </a:lnRef>
        <a:fillRef idx="3">
          <a:schemeClr val="accent3"/>
        </a:fillRef>
        <a:effectRef idx="3">
          <a:schemeClr val="accent3"/>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2. Engage the Engaged</a:t>
          </a:r>
        </a:p>
      </dsp:txBody>
      <dsp:txXfrm>
        <a:off x="4288794" y="1047"/>
        <a:ext cx="3479899" cy="2087939"/>
      </dsp:txXfrm>
    </dsp:sp>
    <dsp:sp modelId="{7AFA3B7D-3207-4034-8051-07F063A1004D}">
      <dsp:nvSpPr>
        <dsp:cNvPr id="0" name=""/>
        <dsp:cNvSpPr/>
      </dsp:nvSpPr>
      <dsp:spPr>
        <a:xfrm>
          <a:off x="460905" y="2436976"/>
          <a:ext cx="3479899" cy="2087939"/>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4"/>
        </a:lnRef>
        <a:fillRef idx="3">
          <a:schemeClr val="accent4"/>
        </a:fillRef>
        <a:effectRef idx="3">
          <a:schemeClr val="accent4"/>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3. Customize Communication</a:t>
          </a:r>
        </a:p>
      </dsp:txBody>
      <dsp:txXfrm>
        <a:off x="460905" y="2436976"/>
        <a:ext cx="3479899" cy="2087939"/>
      </dsp:txXfrm>
    </dsp:sp>
    <dsp:sp modelId="{C88C2878-9EA6-425F-97DE-A259ECF19900}">
      <dsp:nvSpPr>
        <dsp:cNvPr id="0" name=""/>
        <dsp:cNvSpPr/>
      </dsp:nvSpPr>
      <dsp:spPr>
        <a:xfrm>
          <a:off x="4288794" y="2436976"/>
          <a:ext cx="3479899" cy="2087939"/>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rot lat="0" lon="0" rev="7500000"/>
          </a:lightRig>
        </a:scene3d>
      </dsp:spPr>
      <dsp:style>
        <a:lnRef idx="0">
          <a:schemeClr val="accent5"/>
        </a:lnRef>
        <a:fillRef idx="3">
          <a:schemeClr val="accent5"/>
        </a:fillRef>
        <a:effectRef idx="3">
          <a:schemeClr val="accent5"/>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4. Align and Segment</a:t>
          </a:r>
        </a:p>
      </dsp:txBody>
      <dsp:txXfrm>
        <a:off x="4288794" y="2436976"/>
        <a:ext cx="3479899" cy="2087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68CBB-858D-9D49-A11F-24007015F7BF}">
      <dsp:nvSpPr>
        <dsp:cNvPr id="0" name=""/>
        <dsp:cNvSpPr/>
      </dsp:nvSpPr>
      <dsp:spPr>
        <a:xfrm>
          <a:off x="3543" y="-100411"/>
          <a:ext cx="1187982" cy="517146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CDI</a:t>
          </a:r>
        </a:p>
      </dsp:txBody>
      <dsp:txXfrm>
        <a:off x="3543" y="1968174"/>
        <a:ext cx="1187982" cy="2068586"/>
      </dsp:txXfrm>
    </dsp:sp>
    <dsp:sp modelId="{5001D4A1-FB9C-2746-9927-992477ADFFF1}">
      <dsp:nvSpPr>
        <dsp:cNvPr id="0" name=""/>
        <dsp:cNvSpPr/>
      </dsp:nvSpPr>
      <dsp:spPr>
        <a:xfrm>
          <a:off x="39182" y="209876"/>
          <a:ext cx="1116703" cy="1722098"/>
        </a:xfrm>
        <a:prstGeom prst="wav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8CC248-D42B-5B46-8F4F-1FE8A9209498}">
      <dsp:nvSpPr>
        <dsp:cNvPr id="0" name=""/>
        <dsp:cNvSpPr/>
      </dsp:nvSpPr>
      <dsp:spPr>
        <a:xfrm>
          <a:off x="1227164" y="-100411"/>
          <a:ext cx="1187982" cy="5171466"/>
        </a:xfrm>
        <a:prstGeom prst="roundRect">
          <a:avLst>
            <a:gd name="adj" fmla="val 10000"/>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CAUTI</a:t>
          </a:r>
        </a:p>
      </dsp:txBody>
      <dsp:txXfrm>
        <a:off x="1227164" y="1968174"/>
        <a:ext cx="1187982" cy="2068586"/>
      </dsp:txXfrm>
    </dsp:sp>
    <dsp:sp modelId="{92BEA2FF-E8C2-0246-A6FB-A9363F061BAB}">
      <dsp:nvSpPr>
        <dsp:cNvPr id="0" name=""/>
        <dsp:cNvSpPr/>
      </dsp:nvSpPr>
      <dsp:spPr>
        <a:xfrm>
          <a:off x="1251145" y="196822"/>
          <a:ext cx="1116703" cy="1722098"/>
        </a:xfrm>
        <a:prstGeom prst="wav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E7950-B4AE-8A4B-8B0A-84E16B1DD232}">
      <dsp:nvSpPr>
        <dsp:cNvPr id="0" name=""/>
        <dsp:cNvSpPr/>
      </dsp:nvSpPr>
      <dsp:spPr>
        <a:xfrm>
          <a:off x="2450786" y="-100411"/>
          <a:ext cx="1187982" cy="5171466"/>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SSI</a:t>
          </a:r>
        </a:p>
      </dsp:txBody>
      <dsp:txXfrm>
        <a:off x="2450786" y="1968174"/>
        <a:ext cx="1187982" cy="2068586"/>
      </dsp:txXfrm>
    </dsp:sp>
    <dsp:sp modelId="{17D2B004-D109-B447-9D99-C7AF0E6CA8F2}">
      <dsp:nvSpPr>
        <dsp:cNvPr id="0" name=""/>
        <dsp:cNvSpPr/>
      </dsp:nvSpPr>
      <dsp:spPr>
        <a:xfrm>
          <a:off x="2486426" y="209876"/>
          <a:ext cx="1116703" cy="1722098"/>
        </a:xfrm>
        <a:prstGeom prst="wav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6BFFB-5E7A-5C4A-B109-44EC084F25A6}">
      <dsp:nvSpPr>
        <dsp:cNvPr id="0" name=""/>
        <dsp:cNvSpPr/>
      </dsp:nvSpPr>
      <dsp:spPr>
        <a:xfrm>
          <a:off x="3674408" y="-100411"/>
          <a:ext cx="1187982" cy="5171466"/>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VAE</a:t>
          </a:r>
        </a:p>
      </dsp:txBody>
      <dsp:txXfrm>
        <a:off x="3674408" y="1968174"/>
        <a:ext cx="1187982" cy="2068586"/>
      </dsp:txXfrm>
    </dsp:sp>
    <dsp:sp modelId="{4D47AFB9-DE24-294F-A5D0-6377E698132C}">
      <dsp:nvSpPr>
        <dsp:cNvPr id="0" name=""/>
        <dsp:cNvSpPr/>
      </dsp:nvSpPr>
      <dsp:spPr>
        <a:xfrm>
          <a:off x="3710047" y="209876"/>
          <a:ext cx="1116703" cy="1722098"/>
        </a:xfrm>
        <a:prstGeom prst="wav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6D0918-3C3D-AA44-8A99-447BA6B2949F}">
      <dsp:nvSpPr>
        <dsp:cNvPr id="0" name=""/>
        <dsp:cNvSpPr/>
      </dsp:nvSpPr>
      <dsp:spPr>
        <a:xfrm>
          <a:off x="4898030" y="-100411"/>
          <a:ext cx="1187982" cy="5171466"/>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CLABSI</a:t>
          </a:r>
        </a:p>
      </dsp:txBody>
      <dsp:txXfrm>
        <a:off x="4898030" y="1968174"/>
        <a:ext cx="1187982" cy="2068586"/>
      </dsp:txXfrm>
    </dsp:sp>
    <dsp:sp modelId="{0D9BBE10-FE6A-3749-9CBD-FEB8FA30D128}">
      <dsp:nvSpPr>
        <dsp:cNvPr id="0" name=""/>
        <dsp:cNvSpPr/>
      </dsp:nvSpPr>
      <dsp:spPr>
        <a:xfrm>
          <a:off x="4933669" y="209876"/>
          <a:ext cx="1116703" cy="1722098"/>
        </a:xfrm>
        <a:prstGeom prst="wav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09F5B9-5EBF-3544-8F08-459D725484B6}">
      <dsp:nvSpPr>
        <dsp:cNvPr id="0" name=""/>
        <dsp:cNvSpPr/>
      </dsp:nvSpPr>
      <dsp:spPr>
        <a:xfrm>
          <a:off x="6121651" y="-100411"/>
          <a:ext cx="1187982" cy="5171466"/>
        </a:xfrm>
        <a:prstGeom prst="roundRect">
          <a:avLst>
            <a:gd name="adj" fmla="val 10000"/>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Sepsis</a:t>
          </a:r>
        </a:p>
      </dsp:txBody>
      <dsp:txXfrm>
        <a:off x="6121651" y="1968174"/>
        <a:ext cx="1187982" cy="2068586"/>
      </dsp:txXfrm>
    </dsp:sp>
    <dsp:sp modelId="{F36112E2-1D18-7649-B6AC-8CBDADEC100F}">
      <dsp:nvSpPr>
        <dsp:cNvPr id="0" name=""/>
        <dsp:cNvSpPr/>
      </dsp:nvSpPr>
      <dsp:spPr>
        <a:xfrm>
          <a:off x="6157291" y="209876"/>
          <a:ext cx="1116703" cy="1722098"/>
        </a:xfrm>
        <a:prstGeom prst="wav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6B6084-3C02-9249-967B-510BD607A3D6}">
      <dsp:nvSpPr>
        <dsp:cNvPr id="0" name=""/>
        <dsp:cNvSpPr/>
      </dsp:nvSpPr>
      <dsp:spPr>
        <a:xfrm>
          <a:off x="7345273" y="-100411"/>
          <a:ext cx="1187982" cy="5171466"/>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MDRO</a:t>
          </a:r>
        </a:p>
      </dsp:txBody>
      <dsp:txXfrm>
        <a:off x="7345273" y="1968174"/>
        <a:ext cx="1187982" cy="2068586"/>
      </dsp:txXfrm>
    </dsp:sp>
    <dsp:sp modelId="{E3799FEA-CACC-AC4A-96F2-31C3C63A3D06}">
      <dsp:nvSpPr>
        <dsp:cNvPr id="0" name=""/>
        <dsp:cNvSpPr/>
      </dsp:nvSpPr>
      <dsp:spPr>
        <a:xfrm>
          <a:off x="7380913" y="209876"/>
          <a:ext cx="1116703" cy="1722098"/>
        </a:xfrm>
        <a:prstGeom prst="wav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A8FCAE-2224-3344-8502-E2EFDFE62AE4}">
      <dsp:nvSpPr>
        <dsp:cNvPr id="0" name=""/>
        <dsp:cNvSpPr/>
      </dsp:nvSpPr>
      <dsp:spPr>
        <a:xfrm>
          <a:off x="-13" y="3321019"/>
          <a:ext cx="8536826" cy="1694513"/>
        </a:xfrm>
        <a:prstGeom prst="leftRightArrow">
          <a:avLst/>
        </a:prstGeom>
        <a:solidFill>
          <a:srgbClr val="0076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19598-9FDD-3148-B761-F8AF9542DAD9}">
      <dsp:nvSpPr>
        <dsp:cNvPr id="0" name=""/>
        <dsp:cNvSpPr/>
      </dsp:nvSpPr>
      <dsp:spPr>
        <a:xfrm>
          <a:off x="51584" y="-100933"/>
          <a:ext cx="1106496" cy="51983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Falls</a:t>
          </a:r>
        </a:p>
      </dsp:txBody>
      <dsp:txXfrm>
        <a:off x="51584" y="1978398"/>
        <a:ext cx="1106496" cy="2079332"/>
      </dsp:txXfrm>
    </dsp:sp>
    <dsp:sp modelId="{DCC16234-918E-CE47-A01E-A986EF0D6865}">
      <dsp:nvSpPr>
        <dsp:cNvPr id="0" name=""/>
        <dsp:cNvSpPr/>
      </dsp:nvSpPr>
      <dsp:spPr>
        <a:xfrm>
          <a:off x="36574" y="210966"/>
          <a:ext cx="1136517" cy="1731043"/>
        </a:xfrm>
        <a:prstGeom prst="wav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54E67A-7F6E-D545-B814-E63D43DF2E1A}">
      <dsp:nvSpPr>
        <dsp:cNvPr id="0" name=""/>
        <dsp:cNvSpPr/>
      </dsp:nvSpPr>
      <dsp:spPr>
        <a:xfrm>
          <a:off x="1209363" y="-100933"/>
          <a:ext cx="1209060" cy="51983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PrU</a:t>
          </a:r>
        </a:p>
      </dsp:txBody>
      <dsp:txXfrm>
        <a:off x="1209363" y="1978398"/>
        <a:ext cx="1209060" cy="2079332"/>
      </dsp:txXfrm>
    </dsp:sp>
    <dsp:sp modelId="{01813DBC-B201-4644-ACE0-28302079E029}">
      <dsp:nvSpPr>
        <dsp:cNvPr id="0" name=""/>
        <dsp:cNvSpPr/>
      </dsp:nvSpPr>
      <dsp:spPr>
        <a:xfrm>
          <a:off x="1245635" y="210966"/>
          <a:ext cx="1136517" cy="1731043"/>
        </a:xfrm>
        <a:prstGeom prst="wav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A3BFC5-E8D7-D946-92C2-3DFBCA2AAAE6}">
      <dsp:nvSpPr>
        <dsp:cNvPr id="0" name=""/>
        <dsp:cNvSpPr/>
      </dsp:nvSpPr>
      <dsp:spPr>
        <a:xfrm>
          <a:off x="2454696" y="-100933"/>
          <a:ext cx="1209060" cy="5198329"/>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Delirium</a:t>
          </a:r>
        </a:p>
      </dsp:txBody>
      <dsp:txXfrm>
        <a:off x="2454696" y="1978398"/>
        <a:ext cx="1209060" cy="2079332"/>
      </dsp:txXfrm>
    </dsp:sp>
    <dsp:sp modelId="{3ADC3386-1E33-F34D-8F20-95C4C9331BCE}">
      <dsp:nvSpPr>
        <dsp:cNvPr id="0" name=""/>
        <dsp:cNvSpPr/>
      </dsp:nvSpPr>
      <dsp:spPr>
        <a:xfrm>
          <a:off x="2490968" y="210966"/>
          <a:ext cx="1136517" cy="1731043"/>
        </a:xfrm>
        <a:prstGeom prst="wav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10A72-02F9-E045-940C-894D33EB731F}">
      <dsp:nvSpPr>
        <dsp:cNvPr id="0" name=""/>
        <dsp:cNvSpPr/>
      </dsp:nvSpPr>
      <dsp:spPr>
        <a:xfrm>
          <a:off x="3700028" y="-100933"/>
          <a:ext cx="1209060" cy="5198329"/>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CAUTI</a:t>
          </a:r>
        </a:p>
      </dsp:txBody>
      <dsp:txXfrm>
        <a:off x="3700028" y="1978398"/>
        <a:ext cx="1209060" cy="2079332"/>
      </dsp:txXfrm>
    </dsp:sp>
    <dsp:sp modelId="{A82EA611-42D7-6345-86C3-06845400067A}">
      <dsp:nvSpPr>
        <dsp:cNvPr id="0" name=""/>
        <dsp:cNvSpPr/>
      </dsp:nvSpPr>
      <dsp:spPr>
        <a:xfrm>
          <a:off x="3736300" y="210966"/>
          <a:ext cx="1136517" cy="1731043"/>
        </a:xfrm>
        <a:prstGeom prst="wav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BEFFD8-B825-6949-A027-FBD536BA03DF}">
      <dsp:nvSpPr>
        <dsp:cNvPr id="0" name=""/>
        <dsp:cNvSpPr/>
      </dsp:nvSpPr>
      <dsp:spPr>
        <a:xfrm>
          <a:off x="4945361" y="-100933"/>
          <a:ext cx="1209060" cy="5198329"/>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VAE</a:t>
          </a:r>
        </a:p>
      </dsp:txBody>
      <dsp:txXfrm>
        <a:off x="4945361" y="1978398"/>
        <a:ext cx="1209060" cy="2079332"/>
      </dsp:txXfrm>
    </dsp:sp>
    <dsp:sp modelId="{82F735A6-AF60-1741-9839-31A1FCD35345}">
      <dsp:nvSpPr>
        <dsp:cNvPr id="0" name=""/>
        <dsp:cNvSpPr/>
      </dsp:nvSpPr>
      <dsp:spPr>
        <a:xfrm>
          <a:off x="4981633" y="210966"/>
          <a:ext cx="1136517" cy="1731043"/>
        </a:xfrm>
        <a:prstGeom prst="wav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3A443-3DC7-7B42-87D5-2631DECFB14F}">
      <dsp:nvSpPr>
        <dsp:cNvPr id="0" name=""/>
        <dsp:cNvSpPr/>
      </dsp:nvSpPr>
      <dsp:spPr>
        <a:xfrm>
          <a:off x="6190694" y="-100933"/>
          <a:ext cx="1182038" cy="51983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VTE</a:t>
          </a:r>
        </a:p>
      </dsp:txBody>
      <dsp:txXfrm>
        <a:off x="6190694" y="1978398"/>
        <a:ext cx="1182038" cy="2079332"/>
      </dsp:txXfrm>
    </dsp:sp>
    <dsp:sp modelId="{9F398240-822F-8C4D-89C9-6FE0872EF6C3}">
      <dsp:nvSpPr>
        <dsp:cNvPr id="0" name=""/>
        <dsp:cNvSpPr/>
      </dsp:nvSpPr>
      <dsp:spPr>
        <a:xfrm>
          <a:off x="6213455" y="210966"/>
          <a:ext cx="1136517" cy="1731043"/>
        </a:xfrm>
        <a:prstGeom prst="wav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D97525-40F9-0749-89CE-935D846D99BF}">
      <dsp:nvSpPr>
        <dsp:cNvPr id="0" name=""/>
        <dsp:cNvSpPr/>
      </dsp:nvSpPr>
      <dsp:spPr>
        <a:xfrm>
          <a:off x="7409004" y="-100933"/>
          <a:ext cx="1209060" cy="519832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Readmissions</a:t>
          </a:r>
        </a:p>
      </dsp:txBody>
      <dsp:txXfrm>
        <a:off x="7409004" y="1978398"/>
        <a:ext cx="1209060" cy="2079332"/>
      </dsp:txXfrm>
    </dsp:sp>
    <dsp:sp modelId="{31C5719C-019A-8E49-A979-9B27AE456139}">
      <dsp:nvSpPr>
        <dsp:cNvPr id="0" name=""/>
        <dsp:cNvSpPr/>
      </dsp:nvSpPr>
      <dsp:spPr>
        <a:xfrm>
          <a:off x="7445276" y="210966"/>
          <a:ext cx="1136517" cy="1731043"/>
        </a:xfrm>
        <a:prstGeom prst="wave">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8A4668-6A13-124C-9ABE-1F5D73FD59DB}">
      <dsp:nvSpPr>
        <dsp:cNvPr id="0" name=""/>
        <dsp:cNvSpPr/>
      </dsp:nvSpPr>
      <dsp:spPr>
        <a:xfrm>
          <a:off x="9399" y="3345717"/>
          <a:ext cx="8589846" cy="1703315"/>
        </a:xfrm>
        <a:prstGeom prst="leftRightArrow">
          <a:avLst/>
        </a:prstGeom>
        <a:solidFill>
          <a:srgbClr val="0076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F59E8-5BB7-45D4-86A8-48B55FD5AFBD}">
      <dsp:nvSpPr>
        <dsp:cNvPr id="0" name=""/>
        <dsp:cNvSpPr/>
      </dsp:nvSpPr>
      <dsp:spPr>
        <a:xfrm>
          <a:off x="460905" y="1047"/>
          <a:ext cx="3479899" cy="20879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1. Connect to the Core</a:t>
          </a:r>
        </a:p>
      </dsp:txBody>
      <dsp:txXfrm>
        <a:off x="460905" y="1047"/>
        <a:ext cx="3479899" cy="2087939"/>
      </dsp:txXfrm>
    </dsp:sp>
    <dsp:sp modelId="{806179F9-DE52-4885-9981-4ADA91BF2BB5}">
      <dsp:nvSpPr>
        <dsp:cNvPr id="0" name=""/>
        <dsp:cNvSpPr/>
      </dsp:nvSpPr>
      <dsp:spPr>
        <a:xfrm>
          <a:off x="4288794" y="1047"/>
          <a:ext cx="3479899" cy="208793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2. Engage the Engaged</a:t>
          </a:r>
        </a:p>
      </dsp:txBody>
      <dsp:txXfrm>
        <a:off x="4288794" y="1047"/>
        <a:ext cx="3479899" cy="2087939"/>
      </dsp:txXfrm>
    </dsp:sp>
    <dsp:sp modelId="{7AFA3B7D-3207-4034-8051-07F063A1004D}">
      <dsp:nvSpPr>
        <dsp:cNvPr id="0" name=""/>
        <dsp:cNvSpPr/>
      </dsp:nvSpPr>
      <dsp:spPr>
        <a:xfrm>
          <a:off x="460905" y="2436976"/>
          <a:ext cx="3479899" cy="20879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3. Customize Communication</a:t>
          </a:r>
        </a:p>
      </dsp:txBody>
      <dsp:txXfrm>
        <a:off x="460905" y="2436976"/>
        <a:ext cx="3479899" cy="2087939"/>
      </dsp:txXfrm>
    </dsp:sp>
    <dsp:sp modelId="{C88C2878-9EA6-425F-97DE-A259ECF19900}">
      <dsp:nvSpPr>
        <dsp:cNvPr id="0" name=""/>
        <dsp:cNvSpPr/>
      </dsp:nvSpPr>
      <dsp:spPr>
        <a:xfrm>
          <a:off x="4288794" y="2436976"/>
          <a:ext cx="3479899" cy="20879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4. Align and Segment</a:t>
          </a:r>
        </a:p>
      </dsp:txBody>
      <dsp:txXfrm>
        <a:off x="4288794" y="2436976"/>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387BC22D-FFDF-42F2-841D-C84E002F6196}" type="datetimeFigureOut">
              <a:rPr lang="en-US" smtClean="0"/>
              <a:t>8/27/2018</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2353DE3-49A0-4BC7-98FE-E3661B253D25}" type="slidenum">
              <a:rPr lang="en-US" smtClean="0"/>
              <a:t>‹#›</a:t>
            </a:fld>
            <a:endParaRPr lang="en-US"/>
          </a:p>
        </p:txBody>
      </p:sp>
    </p:spTree>
    <p:extLst>
      <p:ext uri="{BB962C8B-B14F-4D97-AF65-F5344CB8AC3E}">
        <p14:creationId xmlns:p14="http://schemas.microsoft.com/office/powerpoint/2010/main" val="1869821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7A31BEA-D3EF-4E46-BAF4-9DA7B8C128C2}" type="datetimeFigureOut">
              <a:rPr lang="en-US" smtClean="0"/>
              <a:t>8/27/2018</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2C31548-0F38-4825-AFC1-A617F9F58FA2}" type="slidenum">
              <a:rPr lang="en-US" smtClean="0"/>
              <a:t>‹#›</a:t>
            </a:fld>
            <a:endParaRPr lang="en-US"/>
          </a:p>
        </p:txBody>
      </p:sp>
    </p:spTree>
    <p:extLst>
      <p:ext uri="{BB962C8B-B14F-4D97-AF65-F5344CB8AC3E}">
        <p14:creationId xmlns:p14="http://schemas.microsoft.com/office/powerpoint/2010/main" val="1108958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4</a:t>
            </a:fld>
            <a:endParaRPr lang="en-US"/>
          </a:p>
        </p:txBody>
      </p:sp>
    </p:spTree>
    <p:extLst>
      <p:ext uri="{BB962C8B-B14F-4D97-AF65-F5344CB8AC3E}">
        <p14:creationId xmlns:p14="http://schemas.microsoft.com/office/powerpoint/2010/main" val="285213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many years, on average, does it take for clinically evidence based practices to become widely and reliably used?  Approximately 17 years.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15</a:t>
            </a:fld>
            <a:endParaRPr lang="en-US" dirty="0"/>
          </a:p>
        </p:txBody>
      </p:sp>
    </p:spTree>
    <p:extLst>
      <p:ext uri="{BB962C8B-B14F-4D97-AF65-F5344CB8AC3E}">
        <p14:creationId xmlns:p14="http://schemas.microsoft.com/office/powerpoint/2010/main" val="183302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Dr. </a:t>
            </a:r>
            <a:r>
              <a:rPr lang="en-US" altLang="en-US" dirty="0" err="1">
                <a:ea typeface="ＭＳ Ｐゴシック" panose="020B0600070205080204" pitchFamily="34" charset="-128"/>
              </a:rPr>
              <a:t>Semmelweis</a:t>
            </a:r>
            <a:r>
              <a:rPr lang="en-US" altLang="en-US" dirty="0">
                <a:ea typeface="ＭＳ Ｐゴシック" panose="020B0600070205080204" pitchFamily="34" charset="-128"/>
              </a:rPr>
              <a:t> had data to demonstrate the mortality rates between the 2 groups</a:t>
            </a:r>
            <a:r>
              <a:rPr lang="en-US" altLang="en-US" baseline="0" dirty="0">
                <a:ea typeface="ＭＳ Ｐゴシック" panose="020B0600070205080204" pitchFamily="34" charset="-128"/>
              </a:rPr>
              <a:t> who delivered infants.  The doctors who also performed autopsies on the left and the midwives who had clean hands on the right.  Did showing the evidence impact practice?</a:t>
            </a:r>
            <a:endParaRPr lang="en-US" altLang="en-US" dirty="0">
              <a:ea typeface="ＭＳ Ｐゴシック" panose="020B0600070205080204" pitchFamily="34" charset="-128"/>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0E99181-7E11-4E44-A265-378C3B0F8E4B}"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408083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known for 170 years that clean hands are less likely to transmit</a:t>
            </a:r>
            <a:r>
              <a:rPr lang="en-US" baseline="0" dirty="0"/>
              <a:t> disease.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17</a:t>
            </a:fld>
            <a:endParaRPr lang="en-US" dirty="0"/>
          </a:p>
        </p:txBody>
      </p:sp>
    </p:spTree>
    <p:extLst>
      <p:ext uri="{BB962C8B-B14F-4D97-AF65-F5344CB8AC3E}">
        <p14:creationId xmlns:p14="http://schemas.microsoft.com/office/powerpoint/2010/main" val="2662773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showing the evidence isn’t adequate……we must connect to the hearts and souls….otherwise known</a:t>
            </a:r>
            <a:r>
              <a:rPr lang="en-US" baseline="0" dirty="0"/>
              <a:t> as the core in order to increase engagement.</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18</a:t>
            </a:fld>
            <a:endParaRPr lang="en-US"/>
          </a:p>
        </p:txBody>
      </p:sp>
    </p:spTree>
    <p:extLst>
      <p:ext uri="{BB962C8B-B14F-4D97-AF65-F5344CB8AC3E}">
        <p14:creationId xmlns:p14="http://schemas.microsoft.com/office/powerpoint/2010/main" val="72193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Roots of Engagement lie in some key concepts.  Let’s take a look at these one by one.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CFB21E-0C6E-49E4-A1B8-E4F376A052FF}" type="slidenum">
              <a:rPr lang="en-US" altLang="en-US" smtClean="0"/>
              <a:pPr>
                <a:spcBef>
                  <a:spcPct val="0"/>
                </a:spcBef>
              </a:pPr>
              <a:t>19</a:t>
            </a:fld>
            <a:endParaRPr lang="en-US" altLang="en-US" dirty="0"/>
          </a:p>
        </p:txBody>
      </p:sp>
    </p:spTree>
    <p:extLst>
      <p:ext uri="{BB962C8B-B14F-4D97-AF65-F5344CB8AC3E}">
        <p14:creationId xmlns:p14="http://schemas.microsoft.com/office/powerpoint/2010/main" val="2584285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Has anyone ever participated in a fundraising walk/bike</a:t>
            </a:r>
            <a:r>
              <a:rPr lang="en-US" altLang="en-US" baseline="0" dirty="0">
                <a:ea typeface="ＭＳ Ｐゴシック" panose="020B0600070205080204" pitchFamily="34" charset="-128"/>
              </a:rPr>
              <a:t> ride/run?  What motivated you?  Would you have been as successful if you were doing this solo?  Why was the IHI 100K lives campaign so successful?  The chance to be part of something BIG.  </a:t>
            </a:r>
            <a:endParaRPr lang="en-US" altLang="en-US" dirty="0">
              <a:ea typeface="ＭＳ Ｐゴシック" panose="020B0600070205080204" pitchFamily="34" charset="-128"/>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05984A2-3024-4E7E-BDCB-21D65B1CCC40}"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21400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What I do impacts everyone else, part of the team.  I am supposed to be here and</a:t>
            </a:r>
            <a:r>
              <a:rPr lang="en-US" altLang="en-US" baseline="0" dirty="0">
                <a:ea typeface="ＭＳ Ｐゴシック" panose="020B0600070205080204" pitchFamily="34" charset="-128"/>
              </a:rPr>
              <a:t> am</a:t>
            </a:r>
            <a:r>
              <a:rPr lang="en-US" altLang="en-US" dirty="0">
                <a:ea typeface="ＭＳ Ｐゴシック" panose="020B0600070205080204" pitchFamily="34" charset="-128"/>
              </a:rPr>
              <a:t> an important part of the solution.</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14C8650C-04F3-4412-97E8-86253B4BBF93}"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10911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we know if we have ‘gotten there’ if we don’t</a:t>
            </a:r>
            <a:r>
              <a:rPr lang="en-US" baseline="0" dirty="0"/>
              <a:t> know where we are going?  This is why a SMART Aim statement is so key.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22</a:t>
            </a:fld>
            <a:endParaRPr lang="en-US"/>
          </a:p>
        </p:txBody>
      </p:sp>
    </p:spTree>
    <p:extLst>
      <p:ext uri="{BB962C8B-B14F-4D97-AF65-F5344CB8AC3E}">
        <p14:creationId xmlns:p14="http://schemas.microsoft.com/office/powerpoint/2010/main" val="1776013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Everyone gets to play, even if you are not good.  Everyone contributes.  Connects to core when it is clear they are making a contribution. Even though you are not taking care of patients, you will make a big difference. Think about the Environmental Service</a:t>
            </a:r>
            <a:r>
              <a:rPr lang="en-US" altLang="en-US" baseline="0" dirty="0">
                <a:ea typeface="ＭＳ Ｐゴシック" panose="020B0600070205080204" pitchFamily="34" charset="-128"/>
              </a:rPr>
              <a:t> aid who cleans the room of a patient with CDI…how is that person’s contribution recognized and rewarded? </a:t>
            </a:r>
            <a:r>
              <a:rPr lang="en-US" altLang="en-US" dirty="0">
                <a:ea typeface="ＭＳ Ｐゴシック" panose="020B0600070205080204" pitchFamily="34" charset="-128"/>
              </a:rPr>
              <a:t> How do you actually make these improvements happen?</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3EF5830-5E88-4192-AD05-40BD933FEC64}"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71113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The slide on the left is a great example.  At</a:t>
            </a:r>
            <a:r>
              <a:rPr lang="en-US" baseline="0" dirty="0"/>
              <a:t> this hospital in San Francisco, the Respiratory Therapists asked why they were not partly responsible for providing oral care to their ventilated patients.  They saw this as partly their role and responsibility and offered to make it easy for the nurse to know whether oral care had been provided.  They used these boxes on the whiteboard to document if oral care was done.  This greatly impacted the RT’s engagement and belief that they contributed to the VAP prevention goal.  I have a personal story to share about a housekeeper who called the Rapid Response Team when he believed a patient was ‘acting different’ and was much less alert that previous days (he had cleaned the patients room the past 3 days and had meaningful conversations with the patient so he knew this wasn’t normal for her.  He shared his observations with the nurse but was dismissed as the nurse thought the patient was just sun-downing.  The EVS worker knew that anyone could call the RRT so he did.  Turns out he was right.  The patient’s mental confusion was a sign of sepsis.  He saved her life.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24</a:t>
            </a:fld>
            <a:endParaRPr lang="en-US"/>
          </a:p>
        </p:txBody>
      </p:sp>
    </p:spTree>
    <p:extLst>
      <p:ext uri="{BB962C8B-B14F-4D97-AF65-F5344CB8AC3E}">
        <p14:creationId xmlns:p14="http://schemas.microsoft.com/office/powerpoint/2010/main" val="373303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jot</a:t>
            </a:r>
            <a:r>
              <a:rPr lang="en-US" baseline="0" dirty="0"/>
              <a:t> down the percentages for each.  Get a show of hands for who had the majority for each.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7</a:t>
            </a:fld>
            <a:endParaRPr lang="en-US"/>
          </a:p>
        </p:txBody>
      </p:sp>
    </p:spTree>
    <p:extLst>
      <p:ext uri="{BB962C8B-B14F-4D97-AF65-F5344CB8AC3E}">
        <p14:creationId xmlns:p14="http://schemas.microsoft.com/office/powerpoint/2010/main" val="823242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WakeMed</a:t>
            </a:r>
            <a:r>
              <a:rPr lang="en-US" dirty="0"/>
              <a:t> North Carolina; engagement of EVS</a:t>
            </a:r>
          </a:p>
        </p:txBody>
      </p:sp>
      <p:sp>
        <p:nvSpPr>
          <p:cNvPr id="4" name="Slide Number Placeholder 3"/>
          <p:cNvSpPr>
            <a:spLocks noGrp="1"/>
          </p:cNvSpPr>
          <p:nvPr>
            <p:ph type="sldNum" sz="quarter" idx="10"/>
          </p:nvPr>
        </p:nvSpPr>
        <p:spPr/>
        <p:txBody>
          <a:bodyPr/>
          <a:lstStyle/>
          <a:p>
            <a:fld id="{77B1C8C6-B653-450D-A466-7C93725EF3AE}" type="slidenum">
              <a:rPr lang="en-US" smtClean="0"/>
              <a:t>25</a:t>
            </a:fld>
            <a:endParaRPr lang="en-US"/>
          </a:p>
        </p:txBody>
      </p:sp>
    </p:spTree>
    <p:extLst>
      <p:ext uri="{BB962C8B-B14F-4D97-AF65-F5344CB8AC3E}">
        <p14:creationId xmlns:p14="http://schemas.microsoft.com/office/powerpoint/2010/main" val="174918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Years ago,</a:t>
            </a:r>
            <a:r>
              <a:rPr lang="en-US" altLang="en-US" baseline="0" dirty="0"/>
              <a:t> Kaiser Permanente held a CDI summit and invited teams from all sites (including nursing, ID, IP, quality, pharmacy, environmental service).  At the end of the full day, they darkened the room and said they wanted to close by sharing the names, ages and specific Kaiser locations of every patient who had DIED as a result of healthcare associated CDI. Go to next slide. </a:t>
            </a:r>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7DD0EE-5643-47EC-8F33-55AE49B2B75A}" type="slidenum">
              <a:rPr lang="en-US" altLang="en-US" smtClean="0"/>
              <a:pPr>
                <a:spcBef>
                  <a:spcPct val="0"/>
                </a:spcBef>
              </a:pPr>
              <a:t>26</a:t>
            </a:fld>
            <a:endParaRPr lang="en-US" altLang="en-US" dirty="0"/>
          </a:p>
        </p:txBody>
      </p:sp>
    </p:spTree>
    <p:extLst>
      <p:ext uri="{BB962C8B-B14F-4D97-AF65-F5344CB8AC3E}">
        <p14:creationId xmlns:p14="http://schemas.microsoft.com/office/powerpoint/2010/main" val="252266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The names on this slide are fictitious however demonstrates</a:t>
            </a:r>
            <a:r>
              <a:rPr lang="en-US" altLang="en-US" baseline="0" dirty="0">
                <a:ea typeface="ＭＳ Ｐゴシック" panose="020B0600070205080204" pitchFamily="34" charset="-128"/>
              </a:rPr>
              <a:t> what they shared.  It took over 5 minutes to click through every name.  You could hear a pin drop in the room.  Again, this put a name/age/location of every single patient who died from HA-CDI in the past year.  This Co</a:t>
            </a:r>
            <a:r>
              <a:rPr lang="en-US" altLang="en-US" dirty="0">
                <a:ea typeface="ＭＳ Ｐゴシック" panose="020B0600070205080204" pitchFamily="34" charset="-128"/>
              </a:rPr>
              <a:t>nnected to the core…BIG time. </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824D8E-07C8-4013-AA5D-B251E1A511EC}" type="slidenum">
              <a:rPr lang="en-US" altLang="en-US" smtClean="0">
                <a:ea typeface="ＭＳ Ｐゴシック" panose="020B0600070205080204" pitchFamily="34" charset="-128"/>
              </a:rPr>
              <a:pPr>
                <a:spcBef>
                  <a:spcPct val="0"/>
                </a:spcBef>
              </a:pPr>
              <a:t>27</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7211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way to Connect to the Core.  Ask if anyone shares stories about patients who have had an HAI or other HAC during meetings at their hospital?  Likely many hands will go up.  Then ask whether they share stories about patient who were a really high risk for harm, yet did not develop an HAI or other event.  For example, a patient admitted to the ICU who needed a urinary catheter, a central line, a ventilator….and had multiple opportunities for skin breakdown, over-sedation (</a:t>
            </a:r>
            <a:r>
              <a:rPr lang="en-US" baseline="0" dirty="0" err="1"/>
              <a:t>etc</a:t>
            </a:r>
            <a:r>
              <a:rPr lang="en-US" baseline="0" dirty="0"/>
              <a:t>) yet DID NOT have anything bad happen.  Hopefully a few hands will raise.  If not……use this a suggestion to Connect to the Core.  Imagine the patient who was at such high risk for harm, yet we did everything right and nothing bad happened….celebrate that!!</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28</a:t>
            </a:fld>
            <a:endParaRPr lang="en-US"/>
          </a:p>
        </p:txBody>
      </p:sp>
    </p:spTree>
    <p:extLst>
      <p:ext uri="{BB962C8B-B14F-4D97-AF65-F5344CB8AC3E}">
        <p14:creationId xmlns:p14="http://schemas.microsoft.com/office/powerpoint/2010/main" val="249167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Exercise:  Ask them to discuss at their tables how they use date to engage.  Give them a few minutes.</a:t>
            </a:r>
            <a:r>
              <a:rPr lang="en-US" baseline="0" dirty="0"/>
              <a:t>  Share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29</a:t>
            </a:fld>
            <a:endParaRPr lang="en-US"/>
          </a:p>
        </p:txBody>
      </p:sp>
    </p:spTree>
    <p:extLst>
      <p:ext uri="{BB962C8B-B14F-4D97-AF65-F5344CB8AC3E}">
        <p14:creationId xmlns:p14="http://schemas.microsoft.com/office/powerpoint/2010/main" val="447724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Safety Cross that makes it easy to see the number of months where no harms occurred.  A good engagement of staff who are not motivated by run charts</a:t>
            </a:r>
            <a:r>
              <a:rPr lang="en-US" baseline="0" dirty="0"/>
              <a:t>, rates or ratios.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30</a:t>
            </a:fld>
            <a:endParaRPr lang="en-US"/>
          </a:p>
        </p:txBody>
      </p:sp>
    </p:spTree>
    <p:extLst>
      <p:ext uri="{BB962C8B-B14F-4D97-AF65-F5344CB8AC3E}">
        <p14:creationId xmlns:p14="http://schemas.microsoft.com/office/powerpoint/2010/main" val="98638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a:t>
            </a:r>
            <a:r>
              <a:rPr lang="en-US" baseline="0" dirty="0"/>
              <a:t> based numbers can be great engagement tools.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31</a:t>
            </a:fld>
            <a:endParaRPr lang="en-US"/>
          </a:p>
        </p:txBody>
      </p:sp>
    </p:spTree>
    <p:extLst>
      <p:ext uri="{BB962C8B-B14F-4D97-AF65-F5344CB8AC3E}">
        <p14:creationId xmlns:p14="http://schemas.microsoft.com/office/powerpoint/2010/main" val="587102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Our rates aren’t that bad, less than 10%. It matters if it is your Grandparent</a:t>
            </a:r>
          </a:p>
          <a:p>
            <a:pPr eaLnBrk="1" hangingPunct="1">
              <a:spcBef>
                <a:spcPct val="0"/>
              </a:spcBef>
            </a:pPr>
            <a:r>
              <a:rPr lang="en-US" altLang="en-US" dirty="0"/>
              <a:t>Have to make this real</a:t>
            </a:r>
          </a:p>
          <a:p>
            <a:pPr eaLnBrk="1" hangingPunct="1">
              <a:spcBef>
                <a:spcPct val="0"/>
              </a:spcBef>
            </a:pPr>
            <a:r>
              <a:rPr lang="en-US" altLang="en-US" dirty="0"/>
              <a:t>Each patient counts</a:t>
            </a:r>
          </a:p>
          <a:p>
            <a:pPr eaLnBrk="1" hangingPunct="1">
              <a:spcBef>
                <a:spcPct val="0"/>
              </a:spcBef>
            </a:pPr>
            <a:r>
              <a:rPr lang="en-US" altLang="en-US" dirty="0"/>
              <a:t>Use each person’s event instead of rates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9E1260C-92F2-41BD-9CA1-3B96945B55C6}"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2159263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the non-engaging methods and compare to engaging methods to connect to the core</a:t>
            </a:r>
          </a:p>
        </p:txBody>
      </p:sp>
      <p:sp>
        <p:nvSpPr>
          <p:cNvPr id="4" name="Slide Number Placeholder 3"/>
          <p:cNvSpPr>
            <a:spLocks noGrp="1"/>
          </p:cNvSpPr>
          <p:nvPr>
            <p:ph type="sldNum" sz="quarter" idx="10"/>
          </p:nvPr>
        </p:nvSpPr>
        <p:spPr/>
        <p:txBody>
          <a:bodyPr/>
          <a:lstStyle/>
          <a:p>
            <a:fld id="{B2C31548-0F38-4825-AFC1-A617F9F58FA2}" type="slidenum">
              <a:rPr lang="en-US" smtClean="0"/>
              <a:t>33</a:t>
            </a:fld>
            <a:endParaRPr lang="en-US"/>
          </a:p>
        </p:txBody>
      </p:sp>
    </p:spTree>
    <p:extLst>
      <p:ext uri="{BB962C8B-B14F-4D97-AF65-F5344CB8AC3E}">
        <p14:creationId xmlns:p14="http://schemas.microsoft.com/office/powerpoint/2010/main" val="1952008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r>
              <a:rPr lang="en-GB" altLang="en-US">
                <a:latin typeface="Arial" panose="020B0604020202020204" pitchFamily="34" charset="0"/>
                <a:cs typeface="Arial" panose="020B0604020202020204" pitchFamily="34" charset="0"/>
              </a:rPr>
              <a:t>National Medical Audit</a:t>
            </a:r>
          </a:p>
        </p:txBody>
      </p:sp>
      <p:sp>
        <p:nvSpPr>
          <p:cNvPr id="4915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FA474B-2396-4873-87FF-3888F960EE9A}" type="slidenum">
              <a:rPr lang="en-GB" altLang="en-US" smtClean="0">
                <a:latin typeface="Arial" panose="020B0604020202020204" pitchFamily="34" charset="0"/>
              </a:rPr>
              <a:pPr>
                <a:spcBef>
                  <a:spcPct val="0"/>
                </a:spcBef>
              </a:pPr>
              <a:t>40</a:t>
            </a:fld>
            <a:endParaRPr lang="en-GB" altLang="en-US">
              <a:latin typeface="Arial" panose="020B0604020202020204" pitchFamily="34" charset="0"/>
            </a:endParaRPr>
          </a:p>
        </p:txBody>
      </p:sp>
      <p:sp>
        <p:nvSpPr>
          <p:cNvPr id="491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6284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worksheet.  Give them a few minutes</a:t>
            </a:r>
            <a:r>
              <a:rPr lang="en-US" baseline="0" dirty="0"/>
              <a:t> to discuss these questions at their tables.  Ask for a few volunteers to share.</a:t>
            </a:r>
          </a:p>
          <a:p>
            <a:endParaRPr lang="en-US" baseline="0" dirty="0"/>
          </a:p>
          <a:p>
            <a:r>
              <a:rPr lang="en-US" baseline="0" dirty="0"/>
              <a:t>Task masters, no big picture</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8</a:t>
            </a:fld>
            <a:endParaRPr lang="en-US" dirty="0"/>
          </a:p>
        </p:txBody>
      </p:sp>
    </p:spTree>
    <p:extLst>
      <p:ext uri="{BB962C8B-B14F-4D97-AF65-F5344CB8AC3E}">
        <p14:creationId xmlns:p14="http://schemas.microsoft.com/office/powerpoint/2010/main" val="217068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has teenagers.  Offer your condolences </a:t>
            </a:r>
            <a:r>
              <a:rPr lang="en-US" dirty="0">
                <a:sym typeface="Wingdings" panose="05000000000000000000" pitchFamily="2" charset="2"/>
              </a:rPr>
              <a:t>.  Then ask whether they communicate</a:t>
            </a:r>
            <a:r>
              <a:rPr lang="en-US" baseline="0" dirty="0">
                <a:sym typeface="Wingdings" panose="05000000000000000000" pitchFamily="2" charset="2"/>
              </a:rPr>
              <a:t> in the same way to both of them…..likely not.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42</a:t>
            </a:fld>
            <a:endParaRPr lang="en-US"/>
          </a:p>
        </p:txBody>
      </p:sp>
    </p:spTree>
    <p:extLst>
      <p:ext uri="{BB962C8B-B14F-4D97-AF65-F5344CB8AC3E}">
        <p14:creationId xmlns:p14="http://schemas.microsoft.com/office/powerpoint/2010/main" val="3045510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 are bombarded with 35K messages a day; emails, texts, billboards, TV, movies, radio, Twitter, Facebook, blogs…plus newspapers, magazines, and books; we are cluttered with words; how do we choose which messages to tune in and which ones to tune out?</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5C8AA3-BF5C-48FD-8DEC-BB6ECE568DDD}" type="slidenum">
              <a:rPr lang="en-US" altLang="en-US" smtClean="0"/>
              <a:pPr>
                <a:spcBef>
                  <a:spcPct val="0"/>
                </a:spcBef>
              </a:pPr>
              <a:t>43</a:t>
            </a:fld>
            <a:endParaRPr lang="en-US" altLang="en-US"/>
          </a:p>
        </p:txBody>
      </p:sp>
    </p:spTree>
    <p:extLst>
      <p:ext uri="{BB962C8B-B14F-4D97-AF65-F5344CB8AC3E}">
        <p14:creationId xmlns:p14="http://schemas.microsoft.com/office/powerpoint/2010/main" val="3611628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each person to jot down the percentages for them personally.  Stress</a:t>
            </a:r>
            <a:r>
              <a:rPr lang="en-US" altLang="en-US" baseline="0" dirty="0"/>
              <a:t> this is at work, not at home.</a:t>
            </a:r>
          </a:p>
          <a:p>
            <a:pPr eaLnBrk="1" hangingPunct="1">
              <a:spcBef>
                <a:spcPct val="0"/>
              </a:spcBef>
            </a:pPr>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31ADB6-AC5B-42D2-A784-174FF8A9D313}" type="slidenum">
              <a:rPr lang="en-US" altLang="en-US" smtClean="0">
                <a:ea typeface="ＭＳ Ｐゴシック" panose="020B0600070205080204" pitchFamily="34" charset="-128"/>
              </a:rPr>
              <a:pPr>
                <a:spcBef>
                  <a:spcPct val="0"/>
                </a:spcBef>
              </a:pPr>
              <a:t>45</a:t>
            </a:fld>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702329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some to share their percentages.  If anyone</a:t>
            </a:r>
            <a:r>
              <a:rPr lang="en-US" baseline="0" dirty="0"/>
              <a:t> says that most of their work communication at work is ‘face to face’ then ask how they make that happen.</a:t>
            </a:r>
            <a:r>
              <a:rPr lang="en-US" altLang="en-US" baseline="0" dirty="0"/>
              <a:t>  Likely, “face to face” will be the lowest for most.   So how does this impact engagement and communication?</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46</a:t>
            </a:fld>
            <a:endParaRPr lang="en-US"/>
          </a:p>
        </p:txBody>
      </p:sp>
    </p:spTree>
    <p:extLst>
      <p:ext uri="{BB962C8B-B14F-4D97-AF65-F5344CB8AC3E}">
        <p14:creationId xmlns:p14="http://schemas.microsoft.com/office/powerpoint/2010/main" val="1734567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You can joke</a:t>
            </a:r>
            <a:r>
              <a:rPr lang="en-US" altLang="en-US" baseline="0" dirty="0"/>
              <a:t> about remembering a time when you had to actually get off the couch to change the channel on the tv (that only had 5 channels to begin with).  We now live in a </a:t>
            </a:r>
            <a:r>
              <a:rPr lang="en-US" altLang="en-US" dirty="0"/>
              <a:t>Visual Age: 77% of Americans get about 90% of their news from TV; 47% get all their news from TV; video and web conferencing are replacing on-site face-to-face meetings; digital video recording systems are becoming common place; kids now log about 22K hours watching TV by age 19; more than twice the time spent in school</a:t>
            </a:r>
          </a:p>
        </p:txBody>
      </p:sp>
      <p:sp>
        <p:nvSpPr>
          <p:cNvPr id="563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954171-2322-4EF0-80F8-B17CBDDB41C0}" type="slidenum">
              <a:rPr lang="en-US" altLang="en-US" smtClean="0"/>
              <a:pPr>
                <a:spcBef>
                  <a:spcPct val="0"/>
                </a:spcBef>
              </a:pPr>
              <a:t>47</a:t>
            </a:fld>
            <a:endParaRPr lang="en-US" altLang="en-US" dirty="0"/>
          </a:p>
        </p:txBody>
      </p:sp>
    </p:spTree>
    <p:extLst>
      <p:ext uri="{BB962C8B-B14F-4D97-AF65-F5344CB8AC3E}">
        <p14:creationId xmlns:p14="http://schemas.microsoft.com/office/powerpoint/2010/main" val="1782890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this and next slide as examples why communication in our lives can be so confusing.</a:t>
            </a:r>
          </a:p>
        </p:txBody>
      </p:sp>
      <p:sp>
        <p:nvSpPr>
          <p:cNvPr id="4" name="Slide Number Placeholder 3"/>
          <p:cNvSpPr>
            <a:spLocks noGrp="1"/>
          </p:cNvSpPr>
          <p:nvPr>
            <p:ph type="sldNum" sz="quarter" idx="10"/>
          </p:nvPr>
        </p:nvSpPr>
        <p:spPr/>
        <p:txBody>
          <a:bodyPr/>
          <a:lstStyle/>
          <a:p>
            <a:fld id="{B2C31548-0F38-4825-AFC1-A617F9F58FA2}" type="slidenum">
              <a:rPr lang="en-US" smtClean="0"/>
              <a:t>48</a:t>
            </a:fld>
            <a:endParaRPr lang="en-US"/>
          </a:p>
        </p:txBody>
      </p:sp>
    </p:spTree>
    <p:extLst>
      <p:ext uri="{BB962C8B-B14F-4D97-AF65-F5344CB8AC3E}">
        <p14:creationId xmlns:p14="http://schemas.microsoft.com/office/powerpoint/2010/main" val="3528870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are trying to influence/engage another person we have 3 tools.  Let’s start with the first (next slide)</a:t>
            </a:r>
          </a:p>
        </p:txBody>
      </p:sp>
      <p:sp>
        <p:nvSpPr>
          <p:cNvPr id="4" name="Slide Number Placeholder 3"/>
          <p:cNvSpPr>
            <a:spLocks noGrp="1"/>
          </p:cNvSpPr>
          <p:nvPr>
            <p:ph type="sldNum" sz="quarter" idx="10"/>
          </p:nvPr>
        </p:nvSpPr>
        <p:spPr/>
        <p:txBody>
          <a:bodyPr/>
          <a:lstStyle/>
          <a:p>
            <a:fld id="{B2C31548-0F38-4825-AFC1-A617F9F58FA2}" type="slidenum">
              <a:rPr lang="en-US" smtClean="0"/>
              <a:t>49</a:t>
            </a:fld>
            <a:endParaRPr lang="en-US"/>
          </a:p>
        </p:txBody>
      </p:sp>
    </p:spTree>
    <p:extLst>
      <p:ext uri="{BB962C8B-B14F-4D97-AF65-F5344CB8AC3E}">
        <p14:creationId xmlns:p14="http://schemas.microsoft.com/office/powerpoint/2010/main" val="176866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words.  When</a:t>
            </a:r>
            <a:r>
              <a:rPr lang="en-US" baseline="0" dirty="0"/>
              <a:t> trying to influence another person how much do our words count for the total influence (remember, we have 3 tools and the percentages must add up to 100).  Have them guess.  Then click to display the “7%”.  Emphasize that our actual WORDS count for very little.  So what else do we have?  Next slide.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50</a:t>
            </a:fld>
            <a:endParaRPr lang="en-US"/>
          </a:p>
        </p:txBody>
      </p:sp>
    </p:spTree>
    <p:extLst>
      <p:ext uri="{BB962C8B-B14F-4D97-AF65-F5344CB8AC3E}">
        <p14:creationId xmlns:p14="http://schemas.microsoft.com/office/powerpoint/2010/main" val="2269185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have tone of voice.  So we have used</a:t>
            </a:r>
            <a:r>
              <a:rPr lang="en-US" altLang="en-US" baseline="0" dirty="0"/>
              <a:t> 7% (for our words) so far.  Have them guess the percentage impact of our tone of voice.  Click and show the ‘38%.  So what is left?  Next slide. </a:t>
            </a:r>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1DCE67-6E14-4069-9495-D6CC77C2BE28}" type="slidenum">
              <a:rPr lang="en-US" altLang="en-US" smtClean="0"/>
              <a:pPr>
                <a:spcBef>
                  <a:spcPct val="0"/>
                </a:spcBef>
              </a:pPr>
              <a:t>51</a:t>
            </a:fld>
            <a:endParaRPr lang="en-US" altLang="en-US" dirty="0"/>
          </a:p>
        </p:txBody>
      </p:sp>
    </p:spTree>
    <p:extLst>
      <p:ext uri="{BB962C8B-B14F-4D97-AF65-F5344CB8AC3E}">
        <p14:creationId xmlns:p14="http://schemas.microsoft.com/office/powerpoint/2010/main" val="2579212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Body language.  Yes, words</a:t>
            </a:r>
            <a:r>
              <a:rPr lang="en-US" baseline="0" dirty="0"/>
              <a:t> count for 7%, tone of voice is 38% and body language counts for a whopping 55%.  Wow.  So this means that we could be saying some very powerful things but if our body language is a turn off we are doomed.  Ask them what kinds of body language should be avoided?  They will likely say crossed arms, eye rolling, watching the clock, checking your phone, and others.    This really helps to hit home the problem that so much communication these days is not in person and not verbal.  It is just words in a text, email or tweet.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52</a:t>
            </a:fld>
            <a:endParaRPr lang="en-US"/>
          </a:p>
        </p:txBody>
      </p:sp>
    </p:spTree>
    <p:extLst>
      <p:ext uri="{BB962C8B-B14F-4D97-AF65-F5344CB8AC3E}">
        <p14:creationId xmlns:p14="http://schemas.microsoft.com/office/powerpoint/2010/main" val="419970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C31548-0F38-4825-AFC1-A617F9F58FA2}" type="slidenum">
              <a:rPr lang="en-US" smtClean="0"/>
              <a:t>9</a:t>
            </a:fld>
            <a:endParaRPr lang="en-US" dirty="0"/>
          </a:p>
        </p:txBody>
      </p:sp>
    </p:spTree>
    <p:extLst>
      <p:ext uri="{BB962C8B-B14F-4D97-AF65-F5344CB8AC3E}">
        <p14:creationId xmlns:p14="http://schemas.microsoft.com/office/powerpoint/2010/main" val="3285137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F2A0C2-6A14-4C6F-9187-708526B0E9A3}" type="slidenum">
              <a:rPr lang="en-US" altLang="en-US" smtClean="0"/>
              <a:pPr>
                <a:spcBef>
                  <a:spcPct val="0"/>
                </a:spcBef>
              </a:pPr>
              <a:t>53</a:t>
            </a:fld>
            <a:endParaRPr lang="en-US" altLang="en-US" dirty="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is a great resource for tips on how to communicate</a:t>
            </a:r>
            <a:r>
              <a:rPr lang="en-US" altLang="en-US" baseline="0" dirty="0"/>
              <a:t> in a way that not only engages, but is memorable.</a:t>
            </a:r>
            <a:endParaRPr lang="en-US" altLang="en-US" dirty="0"/>
          </a:p>
        </p:txBody>
      </p:sp>
    </p:spTree>
    <p:extLst>
      <p:ext uri="{BB962C8B-B14F-4D97-AF65-F5344CB8AC3E}">
        <p14:creationId xmlns:p14="http://schemas.microsoft.com/office/powerpoint/2010/main" val="1002449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76820AA-2560-435C-860D-2053AADB63BC}" type="slidenum">
              <a:rPr lang="en-US" altLang="en-US" sz="1200">
                <a:latin typeface="Calibri" panose="020F0502020204030204" pitchFamily="34" charset="0"/>
              </a:rPr>
              <a:pPr eaLnBrk="1" hangingPunct="1"/>
              <a:t>55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801277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 key concept</a:t>
            </a:r>
            <a:r>
              <a:rPr lang="en-US" altLang="en-US" baseline="0" dirty="0"/>
              <a:t> discussed in make To Stick is that the messenger matters.  </a:t>
            </a:r>
            <a:r>
              <a:rPr lang="en-US" altLang="en-US" dirty="0"/>
              <a:t>Always ask </a:t>
            </a:r>
            <a:r>
              <a:rPr lang="ja-JP" altLang="en-US" dirty="0"/>
              <a:t>“</a:t>
            </a:r>
            <a:r>
              <a:rPr lang="en-US" altLang="ja-JP" dirty="0"/>
              <a:t>Who should be the main communicator</a:t>
            </a:r>
            <a:r>
              <a:rPr lang="ja-JP" altLang="en-US" dirty="0"/>
              <a:t>”</a:t>
            </a:r>
            <a:r>
              <a:rPr lang="en-US" altLang="ja-JP" dirty="0"/>
              <a:t>. </a:t>
            </a:r>
            <a:r>
              <a:rPr lang="en-US" altLang="ja-JP" baseline="0" dirty="0"/>
              <a:t>   Peers like to hear from peers.  Can you think of effective programs that use ‘real people who have had real problems’ to engage and motivate others (e.g. Weight Watchers, AA).  How about a patient who was harmed telling his/her personal story?</a:t>
            </a:r>
            <a:endParaRPr lang="en-US" altLang="en-US" dirty="0"/>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76820AA-2560-435C-860D-2053AADB63BC}" type="slidenum">
              <a:rPr lang="en-US" altLang="en-US" sz="1200">
                <a:latin typeface="Calibri" panose="020F0502020204030204" pitchFamily="34" charset="0"/>
              </a:rPr>
              <a:pPr eaLnBrk="1" hangingPunct="1"/>
              <a:t>56</a:t>
            </a:fld>
            <a:endParaRPr lang="en-US" altLang="en-US" sz="1200">
              <a:latin typeface="Calibri" panose="020F0502020204030204" pitchFamily="34" charset="0"/>
            </a:endParaRPr>
          </a:p>
        </p:txBody>
      </p:sp>
    </p:spTree>
    <p:extLst>
      <p:ext uri="{BB962C8B-B14F-4D97-AF65-F5344CB8AC3E}">
        <p14:creationId xmlns:p14="http://schemas.microsoft.com/office/powerpoint/2010/main" val="585024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Here is an example of a campaign from California Pacific Medical Center that was focused on getting </a:t>
            </a:r>
            <a:r>
              <a:rPr lang="en-US" altLang="en-US" dirty="0" err="1"/>
              <a:t>foley</a:t>
            </a:r>
            <a:r>
              <a:rPr lang="en-US" altLang="en-US" dirty="0"/>
              <a:t> catheters removed.  They came up with this clever, very sticky message</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C67CBF-86A4-49D1-BEF8-8873832709E8}" type="slidenum">
              <a:rPr lang="en-US" altLang="en-US" smtClean="0">
                <a:ea typeface="ＭＳ Ｐゴシック" panose="020B0600070205080204" pitchFamily="34" charset="-128"/>
              </a:rPr>
              <a:pPr>
                <a:spcBef>
                  <a:spcPct val="0"/>
                </a:spcBef>
              </a:pPr>
              <a:t>57</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21773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England Baptist Hospital</a:t>
            </a:r>
            <a:r>
              <a:rPr lang="en-US" baseline="0" dirty="0"/>
              <a:t> featured their very own staff in this Hand Hygiene Campaign.  Fun and very engaging. </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58</a:t>
            </a:fld>
            <a:endParaRPr lang="en-US"/>
          </a:p>
        </p:txBody>
      </p:sp>
    </p:spTree>
    <p:extLst>
      <p:ext uri="{BB962C8B-B14F-4D97-AF65-F5344CB8AC3E}">
        <p14:creationId xmlns:p14="http://schemas.microsoft.com/office/powerpoint/2010/main" val="1734249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El Camino Hospital</a:t>
            </a:r>
            <a:r>
              <a:rPr lang="en-US" altLang="en-US" baseline="0" dirty="0">
                <a:latin typeface="Arial" panose="020B0604020202020204" pitchFamily="34" charset="0"/>
                <a:ea typeface="ＭＳ Ｐゴシック" panose="020B0600070205080204" pitchFamily="34" charset="-128"/>
              </a:rPr>
              <a:t> in California asked their Sr. Leaders to pose with silly rubber bugs on their fingers.   They made life sized posters and placed them around the hospital.  This sent a positive message to all including patients/families. </a:t>
            </a:r>
            <a:endParaRPr lang="en-US" altLang="en-US" dirty="0">
              <a:latin typeface="Arial" panose="020B0604020202020204" pitchFamily="34" charset="0"/>
              <a:ea typeface="ＭＳ Ｐゴシック" panose="020B0600070205080204" pitchFamily="34" charset="-128"/>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5933FD-6C90-4ED2-8CF8-7280E8E0C6AA}" type="slidenum">
              <a:rPr lang="en-US" altLang="en-US" smtClean="0">
                <a:ea typeface="ＭＳ Ｐゴシック" panose="020B0600070205080204" pitchFamily="34" charset="-128"/>
              </a:rPr>
              <a:pPr>
                <a:spcBef>
                  <a:spcPct val="0"/>
                </a:spcBef>
              </a:pPr>
              <a:t>59</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5711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Spread</a:t>
            </a:r>
          </a:p>
        </p:txBody>
      </p:sp>
      <p:sp>
        <p:nvSpPr>
          <p:cNvPr id="8806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11CCE8-C1CA-4705-AB20-91DE971A3F4F}" type="slidenum">
              <a:rPr lang="en-US" altLang="en-US" smtClean="0"/>
              <a:pPr>
                <a:spcBef>
                  <a:spcPct val="0"/>
                </a:spcBef>
              </a:pPr>
              <a:t>61</a:t>
            </a:fld>
            <a:endParaRPr lang="en-US" altLang="en-US"/>
          </a:p>
        </p:txBody>
      </p:sp>
      <p:sp>
        <p:nvSpPr>
          <p:cNvPr id="88068" name="Rectangle 2"/>
          <p:cNvSpPr>
            <a:spLocks noGrp="1" noRot="1" noChangeAspect="1" noChangeArrowheads="1" noTextEdit="1"/>
          </p:cNvSpPr>
          <p:nvPr>
            <p:ph type="sldImg"/>
          </p:nvPr>
        </p:nvSpPr>
        <p:spPr bwMode="auto">
          <a:xfrm>
            <a:off x="1277938" y="730250"/>
            <a:ext cx="4802187" cy="3600450"/>
          </a:xfrm>
          <a:solidFill>
            <a:srgbClr val="FFFFFF"/>
          </a:solidFill>
          <a:ln>
            <a:solidFill>
              <a:srgbClr val="000000"/>
            </a:solidFill>
            <a:miter lim="800000"/>
            <a:headEnd/>
            <a:tailEnd/>
          </a:ln>
        </p:spPr>
      </p:sp>
      <p:sp>
        <p:nvSpPr>
          <p:cNvPr id="88069" name="Rectangle 3"/>
          <p:cNvSpPr>
            <a:spLocks noGrp="1" noChangeArrowheads="1"/>
          </p:cNvSpPr>
          <p:nvPr>
            <p:ph type="body" idx="1"/>
          </p:nvPr>
        </p:nvSpPr>
        <p:spPr bwMode="auto">
          <a:xfrm>
            <a:off x="981523" y="4578512"/>
            <a:ext cx="5392620" cy="43356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a:t>
            </a:r>
          </a:p>
        </p:txBody>
      </p:sp>
    </p:spTree>
    <p:extLst>
      <p:ext uri="{BB962C8B-B14F-4D97-AF65-F5344CB8AC3E}">
        <p14:creationId xmlns:p14="http://schemas.microsoft.com/office/powerpoint/2010/main" val="2896638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r>
              <a:rPr lang="en-GB" altLang="en-US">
                <a:latin typeface="Arial" panose="020B0604020202020204" pitchFamily="34" charset="0"/>
                <a:cs typeface="Arial" panose="020B0604020202020204" pitchFamily="34" charset="0"/>
              </a:rPr>
              <a:t>National Medical Audit</a:t>
            </a:r>
          </a:p>
        </p:txBody>
      </p:sp>
      <p:sp>
        <p:nvSpPr>
          <p:cNvPr id="9421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8513" indent="-302645">
              <a:spcBef>
                <a:spcPct val="30000"/>
              </a:spcBef>
              <a:defRPr sz="1200">
                <a:solidFill>
                  <a:schemeClr val="tx1"/>
                </a:solidFill>
                <a:latin typeface="Calibri" panose="020F0502020204030204" pitchFamily="34" charset="0"/>
              </a:defRPr>
            </a:lvl2pPr>
            <a:lvl3pPr marL="1212216" indent="-242116">
              <a:spcBef>
                <a:spcPct val="30000"/>
              </a:spcBef>
              <a:defRPr sz="1200">
                <a:solidFill>
                  <a:schemeClr val="tx1"/>
                </a:solidFill>
                <a:latin typeface="Calibri" panose="020F0502020204030204" pitchFamily="34" charset="0"/>
              </a:defRPr>
            </a:lvl3pPr>
            <a:lvl4pPr marL="1698084" indent="-242116">
              <a:spcBef>
                <a:spcPct val="30000"/>
              </a:spcBef>
              <a:defRPr sz="1200">
                <a:solidFill>
                  <a:schemeClr val="tx1"/>
                </a:solidFill>
                <a:latin typeface="Calibri" panose="020F0502020204030204" pitchFamily="34" charset="0"/>
              </a:defRPr>
            </a:lvl4pPr>
            <a:lvl5pPr marL="2183952" indent="-242116">
              <a:spcBef>
                <a:spcPct val="30000"/>
              </a:spcBef>
              <a:defRPr sz="1200">
                <a:solidFill>
                  <a:schemeClr val="tx1"/>
                </a:solidFill>
                <a:latin typeface="Calibri" panose="020F0502020204030204" pitchFamily="34" charset="0"/>
              </a:defRPr>
            </a:lvl5pPr>
            <a:lvl6pPr marL="2655097" indent="-242116" eaLnBrk="0" fontAlgn="base" hangingPunct="0">
              <a:spcBef>
                <a:spcPct val="30000"/>
              </a:spcBef>
              <a:spcAft>
                <a:spcPct val="0"/>
              </a:spcAft>
              <a:defRPr sz="1200">
                <a:solidFill>
                  <a:schemeClr val="tx1"/>
                </a:solidFill>
                <a:latin typeface="Calibri" panose="020F0502020204030204" pitchFamily="34" charset="0"/>
              </a:defRPr>
            </a:lvl6pPr>
            <a:lvl7pPr marL="3126241" indent="-242116" eaLnBrk="0" fontAlgn="base" hangingPunct="0">
              <a:spcBef>
                <a:spcPct val="30000"/>
              </a:spcBef>
              <a:spcAft>
                <a:spcPct val="0"/>
              </a:spcAft>
              <a:defRPr sz="1200">
                <a:solidFill>
                  <a:schemeClr val="tx1"/>
                </a:solidFill>
                <a:latin typeface="Calibri" panose="020F0502020204030204" pitchFamily="34" charset="0"/>
              </a:defRPr>
            </a:lvl7pPr>
            <a:lvl8pPr marL="3597386" indent="-242116" eaLnBrk="0" fontAlgn="base" hangingPunct="0">
              <a:spcBef>
                <a:spcPct val="30000"/>
              </a:spcBef>
              <a:spcAft>
                <a:spcPct val="0"/>
              </a:spcAft>
              <a:defRPr sz="1200">
                <a:solidFill>
                  <a:schemeClr val="tx1"/>
                </a:solidFill>
                <a:latin typeface="Calibri" panose="020F0502020204030204" pitchFamily="34" charset="0"/>
              </a:defRPr>
            </a:lvl8pPr>
            <a:lvl9pPr marL="4068530" indent="-24211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511409-272B-42F1-AC61-1BE7CF9A21CC}" type="slidenum">
              <a:rPr lang="en-GB" altLang="en-US" smtClean="0">
                <a:latin typeface="Arial" panose="020B0604020202020204" pitchFamily="34" charset="0"/>
              </a:rPr>
              <a:pPr>
                <a:spcBef>
                  <a:spcPct val="0"/>
                </a:spcBef>
              </a:pPr>
              <a:t>65</a:t>
            </a:fld>
            <a:endParaRPr lang="en-GB" altLang="en-US">
              <a:latin typeface="Arial" panose="020B0604020202020204" pitchFamily="34" charset="0"/>
            </a:endParaRPr>
          </a:p>
        </p:txBody>
      </p:sp>
      <p:sp>
        <p:nvSpPr>
          <p:cNvPr id="942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Published in 1995.  First studied with new grain adoption in Iowa.  Describes many innovations.</a:t>
            </a:r>
          </a:p>
          <a:p>
            <a:pPr eaLnBrk="1" hangingPunct="1">
              <a:spcBef>
                <a:spcPct val="0"/>
              </a:spcBef>
            </a:pPr>
            <a:r>
              <a:rPr lang="en-US" altLang="en-US"/>
              <a:t>Relative advantage – must be perceptibly obvious.  Explains crisis and mandate effects</a:t>
            </a:r>
          </a:p>
          <a:p>
            <a:pPr eaLnBrk="1" hangingPunct="1">
              <a:spcBef>
                <a:spcPct val="0"/>
              </a:spcBef>
            </a:pPr>
            <a:r>
              <a:rPr lang="en-US" altLang="en-US"/>
              <a:t>Complexity – part of difficulty deploying CPOE.  Version one is simple</a:t>
            </a:r>
          </a:p>
          <a:p>
            <a:pPr eaLnBrk="1" hangingPunct="1">
              <a:spcBef>
                <a:spcPct val="0"/>
              </a:spcBef>
            </a:pPr>
            <a:r>
              <a:rPr lang="en-US" altLang="en-US"/>
              <a:t>Observability - </a:t>
            </a:r>
          </a:p>
        </p:txBody>
      </p:sp>
    </p:spTree>
    <p:extLst>
      <p:ext uri="{BB962C8B-B14F-4D97-AF65-F5344CB8AC3E}">
        <p14:creationId xmlns:p14="http://schemas.microsoft.com/office/powerpoint/2010/main" val="3603661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HAI &amp; MDRO</a:t>
            </a:r>
          </a:p>
          <a:p>
            <a:r>
              <a:rPr lang="en-US"/>
              <a:t>7</a:t>
            </a:r>
            <a:r>
              <a:rPr lang="en-US" baseline="0"/>
              <a:t> topics</a:t>
            </a:r>
            <a:endParaRPr lang="en-US"/>
          </a:p>
        </p:txBody>
      </p:sp>
      <p:sp>
        <p:nvSpPr>
          <p:cNvPr id="4" name="Slide Number Placeholder 3"/>
          <p:cNvSpPr>
            <a:spLocks noGrp="1"/>
          </p:cNvSpPr>
          <p:nvPr>
            <p:ph type="sldNum" sz="quarter" idx="10"/>
          </p:nvPr>
        </p:nvSpPr>
        <p:spPr/>
        <p:txBody>
          <a:bodyPr/>
          <a:lstStyle/>
          <a:p>
            <a:fld id="{522782F7-DAB0-7645-A7BC-E634576B3C3A}" type="slidenum">
              <a:rPr lang="en-US" smtClean="0"/>
              <a:t>68</a:t>
            </a:fld>
            <a:endParaRPr lang="en-US"/>
          </a:p>
        </p:txBody>
      </p:sp>
    </p:spTree>
    <p:extLst>
      <p:ext uri="{BB962C8B-B14F-4D97-AF65-F5344CB8AC3E}">
        <p14:creationId xmlns:p14="http://schemas.microsoft.com/office/powerpoint/2010/main" val="1026296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Jackie:</a:t>
            </a:r>
          </a:p>
          <a:p>
            <a:r>
              <a:rPr lang="en-US" baseline="0"/>
              <a:t>Get up Mobility program hospital wide- MS and ICU</a:t>
            </a:r>
          </a:p>
          <a:p>
            <a:r>
              <a:rPr lang="en-US" baseline="0"/>
              <a:t>Impacts 7 harm topics</a:t>
            </a:r>
          </a:p>
          <a:p>
            <a:endParaRPr lang="en-US" baseline="0"/>
          </a:p>
          <a:p>
            <a:r>
              <a:rPr lang="en-US" baseline="0"/>
              <a:t>Focus on cross cutting</a:t>
            </a:r>
          </a:p>
          <a:p>
            <a:endParaRPr lang="en-US"/>
          </a:p>
        </p:txBody>
      </p:sp>
      <p:sp>
        <p:nvSpPr>
          <p:cNvPr id="4" name="Slide Number Placeholder 3"/>
          <p:cNvSpPr>
            <a:spLocks noGrp="1"/>
          </p:cNvSpPr>
          <p:nvPr>
            <p:ph type="sldNum" sz="quarter" idx="10"/>
          </p:nvPr>
        </p:nvSpPr>
        <p:spPr/>
        <p:txBody>
          <a:bodyPr/>
          <a:lstStyle/>
          <a:p>
            <a:fld id="{522782F7-DAB0-7645-A7BC-E634576B3C3A}" type="slidenum">
              <a:rPr lang="en-US" smtClean="0"/>
              <a:t>69</a:t>
            </a:fld>
            <a:endParaRPr lang="en-US"/>
          </a:p>
        </p:txBody>
      </p:sp>
    </p:spTree>
    <p:extLst>
      <p:ext uri="{BB962C8B-B14F-4D97-AF65-F5344CB8AC3E}">
        <p14:creationId xmlns:p14="http://schemas.microsoft.com/office/powerpoint/2010/main" val="285491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en-US" dirty="0"/>
              <a:t>www.studergroup.com</a:t>
            </a:r>
          </a:p>
        </p:txBody>
      </p:sp>
      <p:sp>
        <p:nvSpPr>
          <p:cNvPr id="5" name="Slide Number Placeholder 4"/>
          <p:cNvSpPr>
            <a:spLocks noGrp="1"/>
          </p:cNvSpPr>
          <p:nvPr>
            <p:ph type="sldNum" sz="quarter" idx="11"/>
          </p:nvPr>
        </p:nvSpPr>
        <p:spPr/>
        <p:txBody>
          <a:bodyPr/>
          <a:lstStyle/>
          <a:p>
            <a:pPr>
              <a:defRPr/>
            </a:pPr>
            <a:fld id="{34256B6C-A9E3-406A-A4A2-C67C46156007}" type="slidenum">
              <a:rPr lang="en-US" smtClean="0"/>
              <a:pPr>
                <a:defRPr/>
              </a:pPr>
              <a:t>10</a:t>
            </a:fld>
            <a:endParaRPr lang="en-US" dirty="0"/>
          </a:p>
        </p:txBody>
      </p:sp>
      <p:sp>
        <p:nvSpPr>
          <p:cNvPr id="6" name="Notes Placeholder 5"/>
          <p:cNvSpPr>
            <a:spLocks noGrp="1"/>
          </p:cNvSpPr>
          <p:nvPr>
            <p:ph type="body" sz="quarter" idx="12"/>
          </p:nvPr>
        </p:nvSpPr>
        <p:spPr/>
        <p:txBody>
          <a:bodyPr/>
          <a:lstStyle/>
          <a:p>
            <a:r>
              <a:rPr lang="en-US" dirty="0"/>
              <a:t>According</a:t>
            </a:r>
            <a:r>
              <a:rPr lang="en-US" baseline="0" dirty="0"/>
              <a:t> to the latest Gallup survey, the majority of American workers are “one brick at time’ people.  </a:t>
            </a:r>
            <a:endParaRPr lang="en-US" dirty="0"/>
          </a:p>
        </p:txBody>
      </p:sp>
    </p:spTree>
    <p:extLst>
      <p:ext uri="{BB962C8B-B14F-4D97-AF65-F5344CB8AC3E}">
        <p14:creationId xmlns:p14="http://schemas.microsoft.com/office/powerpoint/2010/main" val="1635161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7C88FEB-69D5-4AF9-B849-607D4112E0F3}" type="slidenum">
              <a:rPr lang="en-US" altLang="en-US">
                <a:latin typeface="Calibri" panose="020F0502020204030204" pitchFamily="34" charset="0"/>
              </a:rPr>
              <a:pPr eaLnBrk="1" hangingPunct="1"/>
              <a:t>72</a:t>
            </a:fld>
            <a:endParaRPr lang="en-US" altLang="en-US">
              <a:latin typeface="Calibri" panose="020F050202020403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46997" y="4459526"/>
            <a:ext cx="5208482" cy="42248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393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a:defRPr/>
            </a:pPr>
            <a:r>
              <a:rPr lang="en-US" dirty="0"/>
              <a:t>www.studergroup.com</a:t>
            </a:r>
          </a:p>
        </p:txBody>
      </p:sp>
      <p:sp>
        <p:nvSpPr>
          <p:cNvPr id="5" name="Slide Number Placeholder 4"/>
          <p:cNvSpPr>
            <a:spLocks noGrp="1"/>
          </p:cNvSpPr>
          <p:nvPr>
            <p:ph type="sldNum" sz="quarter" idx="11"/>
          </p:nvPr>
        </p:nvSpPr>
        <p:spPr/>
        <p:txBody>
          <a:bodyPr/>
          <a:lstStyle/>
          <a:p>
            <a:pPr>
              <a:defRPr/>
            </a:pPr>
            <a:fld id="{34256B6C-A9E3-406A-A4A2-C67C46156007}" type="slidenum">
              <a:rPr lang="en-US" smtClean="0"/>
              <a:pPr>
                <a:defRPr/>
              </a:pPr>
              <a:t>11</a:t>
            </a:fld>
            <a:endParaRPr lang="en-US" dirty="0"/>
          </a:p>
        </p:txBody>
      </p:sp>
      <p:sp>
        <p:nvSpPr>
          <p:cNvPr id="6" name="Notes Placeholder 5"/>
          <p:cNvSpPr>
            <a:spLocks noGrp="1"/>
          </p:cNvSpPr>
          <p:nvPr>
            <p:ph type="body" sz="quarter" idx="12"/>
          </p:nvPr>
        </p:nvSpPr>
        <p:spPr/>
        <p:txBody>
          <a:bodyPr/>
          <a:lstStyle/>
          <a:p>
            <a:r>
              <a:rPr lang="en-US" dirty="0"/>
              <a:t>They wash when no one is watching.  </a:t>
            </a:r>
          </a:p>
        </p:txBody>
      </p:sp>
    </p:spTree>
    <p:extLst>
      <p:ext uri="{BB962C8B-B14F-4D97-AF65-F5344CB8AC3E}">
        <p14:creationId xmlns:p14="http://schemas.microsoft.com/office/powerpoint/2010/main" val="4233177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has been written about engagement.  Here are 4 common myths that must be addressed. </a:t>
            </a:r>
          </a:p>
        </p:txBody>
      </p:sp>
      <p:sp>
        <p:nvSpPr>
          <p:cNvPr id="4" name="Slide Number Placeholder 3"/>
          <p:cNvSpPr>
            <a:spLocks noGrp="1"/>
          </p:cNvSpPr>
          <p:nvPr>
            <p:ph type="sldNum" sz="quarter" idx="10"/>
          </p:nvPr>
        </p:nvSpPr>
        <p:spPr/>
        <p:txBody>
          <a:bodyPr/>
          <a:lstStyle/>
          <a:p>
            <a:fld id="{B2C31548-0F38-4825-AFC1-A617F9F58FA2}" type="slidenum">
              <a:rPr lang="en-US" smtClean="0"/>
              <a:t>12</a:t>
            </a:fld>
            <a:endParaRPr lang="en-US"/>
          </a:p>
        </p:txBody>
      </p:sp>
    </p:spTree>
    <p:extLst>
      <p:ext uri="{BB962C8B-B14F-4D97-AF65-F5344CB8AC3E}">
        <p14:creationId xmlns:p14="http://schemas.microsoft.com/office/powerpoint/2010/main" val="1476609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4 approaches to the myths that will help us improve </a:t>
            </a:r>
            <a:r>
              <a:rPr lang="en-US" baseline="0" dirty="0"/>
              <a:t>our chances of developing a highly engaged team</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13</a:t>
            </a:fld>
            <a:endParaRPr lang="en-US"/>
          </a:p>
        </p:txBody>
      </p:sp>
    </p:spTree>
    <p:extLst>
      <p:ext uri="{BB962C8B-B14F-4D97-AF65-F5344CB8AC3E}">
        <p14:creationId xmlns:p14="http://schemas.microsoft.com/office/powerpoint/2010/main" val="258682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remembers the famous line from this movie, Field</a:t>
            </a:r>
            <a:r>
              <a:rPr lang="en-US" baseline="0" dirty="0"/>
              <a:t> of Dreams?  “Build it and they will come”.  What did this mean?  Does this mean that if we show evidence that there is value in a specific therapy that people will automatically do it?  Sadly, no.</a:t>
            </a:r>
            <a:endParaRPr lang="en-US" dirty="0"/>
          </a:p>
        </p:txBody>
      </p:sp>
      <p:sp>
        <p:nvSpPr>
          <p:cNvPr id="4" name="Slide Number Placeholder 3"/>
          <p:cNvSpPr>
            <a:spLocks noGrp="1"/>
          </p:cNvSpPr>
          <p:nvPr>
            <p:ph type="sldNum" sz="quarter" idx="10"/>
          </p:nvPr>
        </p:nvSpPr>
        <p:spPr/>
        <p:txBody>
          <a:bodyPr/>
          <a:lstStyle/>
          <a:p>
            <a:fld id="{B2C31548-0F38-4825-AFC1-A617F9F58FA2}" type="slidenum">
              <a:rPr lang="en-US" smtClean="0"/>
              <a:t>14</a:t>
            </a:fld>
            <a:endParaRPr lang="en-US"/>
          </a:p>
        </p:txBody>
      </p:sp>
    </p:spTree>
    <p:extLst>
      <p:ext uri="{BB962C8B-B14F-4D97-AF65-F5344CB8AC3E}">
        <p14:creationId xmlns:p14="http://schemas.microsoft.com/office/powerpoint/2010/main" val="74251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684DB3-9343-45A4-A186-17B2B535E664}"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292861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684DB3-9343-45A4-A186-17B2B535E664}"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237105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684DB3-9343-45A4-A186-17B2B535E664}"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2157930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s &amp; Graphs">
    <p:spTree>
      <p:nvGrpSpPr>
        <p:cNvPr id="1" name=""/>
        <p:cNvGrpSpPr/>
        <p:nvPr/>
      </p:nvGrpSpPr>
      <p:grpSpPr>
        <a:xfrm>
          <a:off x="0" y="0"/>
          <a:ext cx="0" cy="0"/>
          <a:chOff x="0" y="0"/>
          <a:chExt cx="0" cy="0"/>
        </a:xfrm>
      </p:grpSpPr>
      <p:sp>
        <p:nvSpPr>
          <p:cNvPr id="12" name="Text Placeholder 20"/>
          <p:cNvSpPr>
            <a:spLocks noGrp="1"/>
          </p:cNvSpPr>
          <p:nvPr>
            <p:ph type="body" sz="quarter" idx="11" hasCustomPrompt="1"/>
          </p:nvPr>
        </p:nvSpPr>
        <p:spPr>
          <a:xfrm>
            <a:off x="236538" y="1019549"/>
            <a:ext cx="8678862" cy="524932"/>
          </a:xfrm>
          <a:prstGeom prst="rect">
            <a:avLst/>
          </a:prstGeom>
        </p:spPr>
        <p:txBody>
          <a:bodyPr/>
          <a:lstStyle>
            <a:lvl1pPr marL="0" indent="0">
              <a:buNone/>
              <a:defRPr>
                <a:solidFill>
                  <a:schemeClr val="accent1"/>
                </a:solidFill>
              </a:defRPr>
            </a:lvl1pPr>
            <a:lvl2pPr marL="169069" indent="0">
              <a:buFontTx/>
              <a:buNone/>
              <a:defRPr/>
            </a:lvl2pPr>
            <a:lvl3pPr marL="342900" indent="0">
              <a:buFontTx/>
              <a:buNone/>
              <a:defRPr/>
            </a:lvl3pPr>
            <a:lvl4pPr marL="516731" indent="0">
              <a:buFontTx/>
              <a:buNone/>
              <a:defRPr/>
            </a:lvl4pPr>
            <a:lvl5pPr marL="685800" indent="0">
              <a:buFontTx/>
              <a:buNone/>
              <a:defRPr/>
            </a:lvl5pPr>
          </a:lstStyle>
          <a:p>
            <a:pPr lvl="0"/>
            <a:r>
              <a:rPr lang="en-US" dirty="0"/>
              <a:t>Subhead Text Goes Here</a:t>
            </a:r>
          </a:p>
        </p:txBody>
      </p:sp>
      <p:sp>
        <p:nvSpPr>
          <p:cNvPr id="3" name="Chart Placeholder 2"/>
          <p:cNvSpPr>
            <a:spLocks noGrp="1"/>
          </p:cNvSpPr>
          <p:nvPr>
            <p:ph type="chart" sz="quarter" idx="13"/>
          </p:nvPr>
        </p:nvSpPr>
        <p:spPr>
          <a:xfrm>
            <a:off x="236538" y="1611765"/>
            <a:ext cx="8678862" cy="4331835"/>
          </a:xfrm>
          <a:prstGeom prst="rect">
            <a:avLst/>
          </a:prstGeom>
        </p:spPr>
        <p:txBody>
          <a:bodyPr/>
          <a:lstStyle>
            <a:lvl1pPr marL="0" indent="0">
              <a:buNone/>
              <a:defRPr>
                <a:solidFill>
                  <a:schemeClr val="tx2"/>
                </a:solidFill>
              </a:defRPr>
            </a:lvl1pPr>
          </a:lstStyle>
          <a:p>
            <a:r>
              <a:rPr lang="en-US" dirty="0"/>
              <a:t>Click icon to add chart</a:t>
            </a:r>
          </a:p>
        </p:txBody>
      </p:sp>
      <p:sp>
        <p:nvSpPr>
          <p:cNvPr id="2" name="Slide Number Placeholder 1"/>
          <p:cNvSpPr>
            <a:spLocks noGrp="1"/>
          </p:cNvSpPr>
          <p:nvPr>
            <p:ph type="sldNum" sz="quarter" idx="14"/>
          </p:nvPr>
        </p:nvSpPr>
        <p:spPr/>
        <p:txBody>
          <a:bodyPr/>
          <a:lstStyle/>
          <a:p>
            <a:fld id="{4FAB73BC-B049-4115-A692-8D63A059BFB8}"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5126287"/>
      </p:ext>
    </p:extLst>
  </p:cSld>
  <p:clrMapOvr>
    <a:masterClrMapping/>
  </p:clrMapOvr>
  <p:extLst mod="1">
    <p:ext uri="{DCECCB84-F9BA-43D5-87BE-67443E8EF086}">
      <p15:sldGuideLst xmlns:p15="http://schemas.microsoft.com/office/powerpoint/2012/main">
        <p15:guide id="1" orient="horz" pos="10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8169B55-DC6B-4BDD-A6B4-B66699CC964F}" type="datetimeFigureOut">
              <a:rPr lang="en-US"/>
              <a:pPr>
                <a:defRPr/>
              </a:pPr>
              <a:t>8/27/2018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895270-C89A-41D9-A8EB-31519AD4608C}" type="slidenum">
              <a:rPr lang="en-US" altLang="en-US"/>
              <a:pPr>
                <a:defRPr/>
              </a:pPr>
              <a:t>‹#›</a:t>
            </a:fld>
            <a:endParaRPr lang="en-US" altLang="en-US"/>
          </a:p>
        </p:txBody>
      </p:sp>
    </p:spTree>
    <p:extLst>
      <p:ext uri="{BB962C8B-B14F-4D97-AF65-F5344CB8AC3E}">
        <p14:creationId xmlns:p14="http://schemas.microsoft.com/office/powerpoint/2010/main" val="460353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6A9A63-B47D-4D06-8178-BACE58F15396}" type="datetimeFigureOut">
              <a:rPr lang="en-US"/>
              <a:pPr>
                <a:defRPr/>
              </a:pPr>
              <a:t>8/27/2018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0BA088-83A2-4B88-9235-D39852ECF3E7}" type="slidenum">
              <a:rPr lang="en-US" altLang="en-US"/>
              <a:pPr>
                <a:defRPr/>
              </a:pPr>
              <a:t>‹#›</a:t>
            </a:fld>
            <a:endParaRPr lang="en-US" altLang="en-US"/>
          </a:p>
        </p:txBody>
      </p:sp>
    </p:spTree>
    <p:extLst>
      <p:ext uri="{BB962C8B-B14F-4D97-AF65-F5344CB8AC3E}">
        <p14:creationId xmlns:p14="http://schemas.microsoft.com/office/powerpoint/2010/main" val="3104214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BC6EA6-7C1D-45FB-9AED-BB1032010662}" type="datetimeFigureOut">
              <a:rPr lang="en-US"/>
              <a:pPr>
                <a:defRPr/>
              </a:pPr>
              <a:t>8/27/2018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D653D-FDBA-4E84-AA40-318AA06F243A}" type="slidenum">
              <a:rPr lang="en-US" altLang="en-US"/>
              <a:pPr>
                <a:defRPr/>
              </a:pPr>
              <a:t>‹#›</a:t>
            </a:fld>
            <a:endParaRPr lang="en-US" altLang="en-US"/>
          </a:p>
        </p:txBody>
      </p:sp>
    </p:spTree>
    <p:extLst>
      <p:ext uri="{BB962C8B-B14F-4D97-AF65-F5344CB8AC3E}">
        <p14:creationId xmlns:p14="http://schemas.microsoft.com/office/powerpoint/2010/main" val="2713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2D822F-B40F-442B-8E7C-F9ADB469971D}" type="datetimeFigureOut">
              <a:rPr lang="en-US"/>
              <a:pPr>
                <a:defRPr/>
              </a:pPr>
              <a:t>8/27/2018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D4C9B9-BEAC-4A48-A4D9-4744527B11CB}" type="slidenum">
              <a:rPr lang="en-US" altLang="en-US"/>
              <a:pPr>
                <a:defRPr/>
              </a:pPr>
              <a:t>‹#›</a:t>
            </a:fld>
            <a:endParaRPr lang="en-US" altLang="en-US"/>
          </a:p>
        </p:txBody>
      </p:sp>
    </p:spTree>
    <p:extLst>
      <p:ext uri="{BB962C8B-B14F-4D97-AF65-F5344CB8AC3E}">
        <p14:creationId xmlns:p14="http://schemas.microsoft.com/office/powerpoint/2010/main" val="2366463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4582DC3-D380-437C-BA0E-7337B9587BC5}" type="datetimeFigureOut">
              <a:rPr lang="en-US"/>
              <a:pPr>
                <a:defRPr/>
              </a:pPr>
              <a:t>8/27/2018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3E4E2BA-DBE2-467C-9137-6DC08F32BBC2}" type="slidenum">
              <a:rPr lang="en-US" altLang="en-US"/>
              <a:pPr>
                <a:defRPr/>
              </a:pPr>
              <a:t>‹#›</a:t>
            </a:fld>
            <a:endParaRPr lang="en-US" altLang="en-US"/>
          </a:p>
        </p:txBody>
      </p:sp>
    </p:spTree>
    <p:extLst>
      <p:ext uri="{BB962C8B-B14F-4D97-AF65-F5344CB8AC3E}">
        <p14:creationId xmlns:p14="http://schemas.microsoft.com/office/powerpoint/2010/main" val="158173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B50BE6-43D8-410D-B731-96177CEE8738}" type="datetimeFigureOut">
              <a:rPr lang="en-US"/>
              <a:pPr>
                <a:defRPr/>
              </a:pPr>
              <a:t>8/27/2018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00A908B-AC8B-41C9-8027-0EFCE4D40D63}" type="slidenum">
              <a:rPr lang="en-US" altLang="en-US"/>
              <a:pPr>
                <a:defRPr/>
              </a:pPr>
              <a:t>‹#›</a:t>
            </a:fld>
            <a:endParaRPr lang="en-US" altLang="en-US"/>
          </a:p>
        </p:txBody>
      </p:sp>
    </p:spTree>
    <p:extLst>
      <p:ext uri="{BB962C8B-B14F-4D97-AF65-F5344CB8AC3E}">
        <p14:creationId xmlns:p14="http://schemas.microsoft.com/office/powerpoint/2010/main" val="249449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F64212-6BE8-4A3F-BF7B-FC5C68F58241}" type="datetimeFigureOut">
              <a:rPr lang="en-US"/>
              <a:pPr>
                <a:defRPr/>
              </a:pPr>
              <a:t>8/27/2018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F749F26-C68D-45F6-83B3-ABF55BC5E37A}" type="slidenum">
              <a:rPr lang="en-US" altLang="en-US"/>
              <a:pPr>
                <a:defRPr/>
              </a:pPr>
              <a:t>‹#›</a:t>
            </a:fld>
            <a:endParaRPr lang="en-US" altLang="en-US"/>
          </a:p>
        </p:txBody>
      </p:sp>
    </p:spTree>
    <p:extLst>
      <p:ext uri="{BB962C8B-B14F-4D97-AF65-F5344CB8AC3E}">
        <p14:creationId xmlns:p14="http://schemas.microsoft.com/office/powerpoint/2010/main" val="200674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684DB3-9343-45A4-A186-17B2B535E664}"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4291592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444F8B6-66C2-4887-968E-A16AD4CD8FFE}" type="datetimeFigureOut">
              <a:rPr lang="en-US"/>
              <a:pPr>
                <a:defRPr/>
              </a:pPr>
              <a:t>8/27/2018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7E0ACB-EDA9-448C-95F6-CEA4E0FF0A11}" type="slidenum">
              <a:rPr lang="en-US" altLang="en-US"/>
              <a:pPr>
                <a:defRPr/>
              </a:pPr>
              <a:t>‹#›</a:t>
            </a:fld>
            <a:endParaRPr lang="en-US" altLang="en-US"/>
          </a:p>
        </p:txBody>
      </p:sp>
    </p:spTree>
    <p:extLst>
      <p:ext uri="{BB962C8B-B14F-4D97-AF65-F5344CB8AC3E}">
        <p14:creationId xmlns:p14="http://schemas.microsoft.com/office/powerpoint/2010/main" val="1892429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A475F58-196D-4861-960A-C9FA716412F6}" type="datetimeFigureOut">
              <a:rPr lang="en-US"/>
              <a:pPr>
                <a:defRPr/>
              </a:pPr>
              <a:t>8/27/2018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27CCE-E682-4189-87FE-5081B194C884}" type="slidenum">
              <a:rPr lang="en-US" altLang="en-US"/>
              <a:pPr>
                <a:defRPr/>
              </a:pPr>
              <a:t>‹#›</a:t>
            </a:fld>
            <a:endParaRPr lang="en-US" altLang="en-US"/>
          </a:p>
        </p:txBody>
      </p:sp>
    </p:spTree>
    <p:extLst>
      <p:ext uri="{BB962C8B-B14F-4D97-AF65-F5344CB8AC3E}">
        <p14:creationId xmlns:p14="http://schemas.microsoft.com/office/powerpoint/2010/main" val="3661362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329EC4-7A57-4330-BCCD-8E6728D6B497}" type="datetimeFigureOut">
              <a:rPr lang="en-US"/>
              <a:pPr>
                <a:defRPr/>
              </a:pPr>
              <a:t>8/27/2018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75111F-CA07-4A93-8C2C-A540C50728AF}" type="slidenum">
              <a:rPr lang="en-US" altLang="en-US"/>
              <a:pPr>
                <a:defRPr/>
              </a:pPr>
              <a:t>‹#›</a:t>
            </a:fld>
            <a:endParaRPr lang="en-US" altLang="en-US"/>
          </a:p>
        </p:txBody>
      </p:sp>
    </p:spTree>
    <p:extLst>
      <p:ext uri="{BB962C8B-B14F-4D97-AF65-F5344CB8AC3E}">
        <p14:creationId xmlns:p14="http://schemas.microsoft.com/office/powerpoint/2010/main" val="3867199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D28529-7E4D-4F67-8F68-4B3B3C286326}" type="datetimeFigureOut">
              <a:rPr lang="en-US"/>
              <a:pPr>
                <a:defRPr/>
              </a:pPr>
              <a:t>8/27/2018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AD8D09-D63B-49E5-A239-24A85E839AE8}" type="slidenum">
              <a:rPr lang="en-US" altLang="en-US"/>
              <a:pPr>
                <a:defRPr/>
              </a:pPr>
              <a:t>‹#›</a:t>
            </a:fld>
            <a:endParaRPr lang="en-US" altLang="en-US"/>
          </a:p>
        </p:txBody>
      </p:sp>
    </p:spTree>
    <p:extLst>
      <p:ext uri="{BB962C8B-B14F-4D97-AF65-F5344CB8AC3E}">
        <p14:creationId xmlns:p14="http://schemas.microsoft.com/office/powerpoint/2010/main" val="386149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B6E6DA9-5438-45D4-96D1-F970D98E47FB}" type="slidenum">
              <a:rPr lang="en-US" altLang="en-US"/>
              <a:pPr>
                <a:defRPr/>
              </a:pPr>
              <a:t>‹#›</a:t>
            </a:fld>
            <a:endParaRPr lang="en-US" altLang="en-US"/>
          </a:p>
        </p:txBody>
      </p:sp>
    </p:spTree>
    <p:extLst>
      <p:ext uri="{BB962C8B-B14F-4D97-AF65-F5344CB8AC3E}">
        <p14:creationId xmlns:p14="http://schemas.microsoft.com/office/powerpoint/2010/main" val="167467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84DB3-9343-45A4-A186-17B2B535E664}" type="datetimeFigureOut">
              <a:rPr lang="en-US" smtClean="0"/>
              <a:t>8/27/2018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145287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684DB3-9343-45A4-A186-17B2B535E664}"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191653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684DB3-9343-45A4-A186-17B2B535E664}" type="datetimeFigureOut">
              <a:rPr lang="en-US" smtClean="0"/>
              <a:t>8/27/2018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31023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684DB3-9343-45A4-A186-17B2B535E664}" type="datetimeFigureOut">
              <a:rPr lang="en-US" smtClean="0"/>
              <a:t>8/27/2018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1113818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84DB3-9343-45A4-A186-17B2B535E664}" type="datetimeFigureOut">
              <a:rPr lang="en-US" smtClean="0"/>
              <a:t>8/27/2018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891768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84DB3-9343-45A4-A186-17B2B535E664}"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128425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84DB3-9343-45A4-A186-17B2B535E664}" type="datetimeFigureOut">
              <a:rPr lang="en-US" smtClean="0"/>
              <a:t>8/27/2018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DA98A-3758-4B35-B194-2A035BF05DA3}" type="slidenum">
              <a:rPr lang="en-US" smtClean="0"/>
              <a:t>‹#›</a:t>
            </a:fld>
            <a:endParaRPr lang="en-US"/>
          </a:p>
        </p:txBody>
      </p:sp>
    </p:spTree>
    <p:extLst>
      <p:ext uri="{BB962C8B-B14F-4D97-AF65-F5344CB8AC3E}">
        <p14:creationId xmlns:p14="http://schemas.microsoft.com/office/powerpoint/2010/main" val="14899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84DB3-9343-45A4-A186-17B2B535E664}" type="datetimeFigureOut">
              <a:rPr lang="en-US" smtClean="0"/>
              <a:t>8/27/2018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DA98A-3758-4B35-B194-2A035BF05DA3}" type="slidenum">
              <a:rPr lang="en-US" smtClean="0"/>
              <a:t>‹#›</a:t>
            </a:fld>
            <a:endParaRPr lang="en-US"/>
          </a:p>
        </p:txBody>
      </p:sp>
    </p:spTree>
    <p:extLst>
      <p:ext uri="{BB962C8B-B14F-4D97-AF65-F5344CB8AC3E}">
        <p14:creationId xmlns:p14="http://schemas.microsoft.com/office/powerpoint/2010/main" val="397286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1BC9041-726E-4400-B633-8FF89D93724D}" type="datetimeFigureOut">
              <a:rPr lang="en-US"/>
              <a:pPr>
                <a:defRPr/>
              </a:pPr>
              <a:t>8/27/2018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F19ADFD-9891-476A-B80D-67E3DD1F8A89}" type="slidenum">
              <a:rPr lang="en-US" altLang="en-US"/>
              <a:pPr>
                <a:defRPr/>
              </a:pPr>
              <a:t>‹#›</a:t>
            </a:fld>
            <a:endParaRPr lang="en-US" altLang="en-US"/>
          </a:p>
        </p:txBody>
      </p:sp>
    </p:spTree>
    <p:extLst>
      <p:ext uri="{BB962C8B-B14F-4D97-AF65-F5344CB8AC3E}">
        <p14:creationId xmlns:p14="http://schemas.microsoft.com/office/powerpoint/2010/main" val="26499421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wm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jpeg"/><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3061"/>
            <a:ext cx="7772400" cy="2113478"/>
          </a:xfrm>
          <a:solidFill>
            <a:schemeClr val="accent1">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ormAutofit/>
          </a:bodyPr>
          <a:lstStyle/>
          <a:p>
            <a:pPr eaLnBrk="1" fontAlgn="auto" hangingPunct="1">
              <a:spcAft>
                <a:spcPts val="0"/>
              </a:spcAft>
              <a:defRPr/>
            </a:pPr>
            <a:r>
              <a:rPr lang="en-US" sz="5400" i="1" dirty="0">
                <a:solidFill>
                  <a:schemeClr val="tx1"/>
                </a:solidFill>
              </a:rPr>
              <a:t>The Power of Engagement to Influence Change</a:t>
            </a:r>
          </a:p>
        </p:txBody>
      </p:sp>
      <p:sp>
        <p:nvSpPr>
          <p:cNvPr id="3" name="Subtitle 2"/>
          <p:cNvSpPr>
            <a:spLocks noGrp="1"/>
          </p:cNvSpPr>
          <p:nvPr>
            <p:ph type="subTitle" idx="1"/>
          </p:nvPr>
        </p:nvSpPr>
        <p:spPr>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oAutofit/>
          </a:bodyPr>
          <a:lstStyle/>
          <a:p>
            <a:pPr eaLnBrk="1" fontAlgn="auto" hangingPunct="1">
              <a:spcAft>
                <a:spcPts val="0"/>
              </a:spcAft>
              <a:defRPr/>
            </a:pPr>
            <a:r>
              <a:rPr lang="en-US" sz="3200" dirty="0">
                <a:solidFill>
                  <a:schemeClr val="tx1"/>
                </a:solidFill>
              </a:rPr>
              <a:t>Barbara DeBaun, RN, MSN, CIC</a:t>
            </a:r>
          </a:p>
          <a:p>
            <a:pPr eaLnBrk="1" fontAlgn="auto" hangingPunct="1">
              <a:spcAft>
                <a:spcPts val="0"/>
              </a:spcAft>
              <a:defRPr/>
            </a:pPr>
            <a:r>
              <a:rPr lang="en-US" sz="3200" dirty="0">
                <a:solidFill>
                  <a:schemeClr val="tx1"/>
                </a:solidFill>
              </a:rPr>
              <a:t>WIPAG Conference</a:t>
            </a:r>
          </a:p>
          <a:p>
            <a:pPr eaLnBrk="1" fontAlgn="auto" hangingPunct="1">
              <a:spcAft>
                <a:spcPts val="0"/>
              </a:spcAft>
              <a:defRPr/>
            </a:pPr>
            <a:r>
              <a:rPr lang="en-US" sz="3200" dirty="0">
                <a:solidFill>
                  <a:schemeClr val="tx1"/>
                </a:solidFill>
              </a:rPr>
              <a:t>September 20, 2018</a:t>
            </a:r>
          </a:p>
        </p:txBody>
      </p:sp>
      <p:pic>
        <p:nvPicPr>
          <p:cNvPr id="4" name="Picture 4">
            <a:extLst>
              <a:ext uri="{FF2B5EF4-FFF2-40B4-BE49-F238E27FC236}">
                <a16:creationId xmlns:a16="http://schemas.microsoft.com/office/drawing/2014/main" id="{E434E485-CDCA-46A7-8783-668060945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262" y="5287616"/>
            <a:ext cx="1289307" cy="12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558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4FAB73BC-B049-4115-A692-8D63A059BFB8}" type="slidenum">
              <a:rPr lang="en-US" smtClean="0"/>
              <a:pPr/>
              <a:t>10</a:t>
            </a:fld>
            <a:endParaRPr lang="en-US" dirty="0"/>
          </a:p>
        </p:txBody>
      </p:sp>
      <p:sp>
        <p:nvSpPr>
          <p:cNvPr id="4" name="Title 3"/>
          <p:cNvSpPr>
            <a:spLocks noGrp="1"/>
          </p:cNvSpPr>
          <p:nvPr>
            <p:ph type="title"/>
          </p:nvPr>
        </p:nvSpPr>
        <p:spPr>
          <a:xfrm>
            <a:off x="315468" y="149088"/>
            <a:ext cx="5836875" cy="1250335"/>
          </a:xfrm>
          <a:solidFill>
            <a:schemeClr val="accent1"/>
          </a:solidFill>
        </p:spPr>
        <p:txBody>
          <a:bodyPr>
            <a:normAutofit fontScale="90000"/>
          </a:bodyPr>
          <a:lstStyle/>
          <a:p>
            <a:r>
              <a:rPr lang="en-US" dirty="0">
                <a:solidFill>
                  <a:schemeClr val="bg1"/>
                </a:solidFill>
              </a:rPr>
              <a:t>Only 30% of Americans are engaged in their job</a:t>
            </a:r>
          </a:p>
        </p:txBody>
      </p:sp>
      <p:pic>
        <p:nvPicPr>
          <p:cNvPr id="123" name="Picture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643" y="1202635"/>
            <a:ext cx="1881842" cy="1181665"/>
          </a:xfrm>
          <a:prstGeom prst="rect">
            <a:avLst/>
          </a:prstGeom>
        </p:spPr>
      </p:pic>
      <p:grpSp>
        <p:nvGrpSpPr>
          <p:cNvPr id="124" name="Group 123"/>
          <p:cNvGrpSpPr/>
          <p:nvPr/>
        </p:nvGrpSpPr>
        <p:grpSpPr>
          <a:xfrm>
            <a:off x="1324430" y="4754573"/>
            <a:ext cx="5440929" cy="548343"/>
            <a:chOff x="885581" y="5237844"/>
            <a:chExt cx="7254572" cy="731124"/>
          </a:xfrm>
        </p:grpSpPr>
        <p:grpSp>
          <p:nvGrpSpPr>
            <p:cNvPr id="125" name="Group 124"/>
            <p:cNvGrpSpPr>
              <a:grpSpLocks noChangeAspect="1"/>
            </p:cNvGrpSpPr>
            <p:nvPr/>
          </p:nvGrpSpPr>
          <p:grpSpPr>
            <a:xfrm>
              <a:off x="4512867" y="5243510"/>
              <a:ext cx="3627286" cy="725458"/>
              <a:chOff x="5419958" y="2251847"/>
              <a:chExt cx="2590918" cy="518184"/>
            </a:xfrm>
          </p:grpSpPr>
          <p:pic>
            <p:nvPicPr>
              <p:cNvPr id="137" name="Picture 1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138" name="Picture 1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139" name="Picture 1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140" name="Picture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141" name="Picture 1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142" name="Picture 1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143" name="Picture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144" name="Picture 1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145" name="Picture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146" name="Picture 1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nvGrpSpPr>
            <p:cNvPr id="126" name="Group 125"/>
            <p:cNvGrpSpPr>
              <a:grpSpLocks noChangeAspect="1"/>
            </p:cNvGrpSpPr>
            <p:nvPr/>
          </p:nvGrpSpPr>
          <p:grpSpPr>
            <a:xfrm>
              <a:off x="885581" y="5237844"/>
              <a:ext cx="3627286" cy="725458"/>
              <a:chOff x="5419958" y="2251847"/>
              <a:chExt cx="2590918" cy="518184"/>
            </a:xfrm>
          </p:grpSpPr>
          <p:pic>
            <p:nvPicPr>
              <p:cNvPr id="127" name="Picture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128" name="Picture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129" name="Pictur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130" name="Picture 1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131" name="Picture 1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133" name="Picture 1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134" name="Picture 1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135" name="Picture 1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136" name="Picture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grpSp>
        <p:nvGrpSpPr>
          <p:cNvPr id="147" name="Group 146"/>
          <p:cNvGrpSpPr/>
          <p:nvPr/>
        </p:nvGrpSpPr>
        <p:grpSpPr>
          <a:xfrm>
            <a:off x="1324430" y="4196839"/>
            <a:ext cx="5440929" cy="548343"/>
            <a:chOff x="885581" y="5237844"/>
            <a:chExt cx="7254572" cy="731124"/>
          </a:xfrm>
        </p:grpSpPr>
        <p:grpSp>
          <p:nvGrpSpPr>
            <p:cNvPr id="148" name="Group 147"/>
            <p:cNvGrpSpPr>
              <a:grpSpLocks noChangeAspect="1"/>
            </p:cNvGrpSpPr>
            <p:nvPr/>
          </p:nvGrpSpPr>
          <p:grpSpPr>
            <a:xfrm>
              <a:off x="4512867" y="5243510"/>
              <a:ext cx="3627286" cy="725458"/>
              <a:chOff x="5419958" y="2251847"/>
              <a:chExt cx="2590918" cy="518184"/>
            </a:xfrm>
          </p:grpSpPr>
          <p:pic>
            <p:nvPicPr>
              <p:cNvPr id="161" name="Picture 1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162" name="Picture 1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163" name="Picture 1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164" name="Picture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165" name="Picture 1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166" name="Picture 1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167" name="Picture 1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168" name="Picture 1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169" name="Picture 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170" name="Picture 1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nvGrpSpPr>
            <p:cNvPr id="149" name="Group 148"/>
            <p:cNvGrpSpPr>
              <a:grpSpLocks noChangeAspect="1"/>
            </p:cNvGrpSpPr>
            <p:nvPr/>
          </p:nvGrpSpPr>
          <p:grpSpPr>
            <a:xfrm>
              <a:off x="885581" y="5237844"/>
              <a:ext cx="3627286" cy="725458"/>
              <a:chOff x="5419958" y="2251847"/>
              <a:chExt cx="2590918" cy="518184"/>
            </a:xfrm>
          </p:grpSpPr>
          <p:pic>
            <p:nvPicPr>
              <p:cNvPr id="150" name="Picture 1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151" name="Picture 1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152" name="Picture 1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153" name="Picture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155" name="Picture 1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156" name="Picture 1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157" name="Picture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158" name="Picture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159" name="Picture 1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160" name="Picture 1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grpSp>
        <p:nvGrpSpPr>
          <p:cNvPr id="171" name="Group 170"/>
          <p:cNvGrpSpPr/>
          <p:nvPr/>
        </p:nvGrpSpPr>
        <p:grpSpPr>
          <a:xfrm>
            <a:off x="1324430" y="3639105"/>
            <a:ext cx="5440929" cy="548343"/>
            <a:chOff x="885581" y="5237844"/>
            <a:chExt cx="7254572" cy="731124"/>
          </a:xfrm>
        </p:grpSpPr>
        <p:grpSp>
          <p:nvGrpSpPr>
            <p:cNvPr id="172" name="Group 171"/>
            <p:cNvGrpSpPr>
              <a:grpSpLocks noChangeAspect="1"/>
            </p:cNvGrpSpPr>
            <p:nvPr/>
          </p:nvGrpSpPr>
          <p:grpSpPr>
            <a:xfrm>
              <a:off x="4512867" y="5243510"/>
              <a:ext cx="3627286" cy="725458"/>
              <a:chOff x="5419958" y="2251847"/>
              <a:chExt cx="2590918" cy="518184"/>
            </a:xfrm>
          </p:grpSpPr>
          <p:pic>
            <p:nvPicPr>
              <p:cNvPr id="184" name="Picture 1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185" name="Picture 1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186" name="Picture 1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187" name="Picture 1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188" name="Picture 1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189" name="Picture 1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190" name="Picture 1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191" name="Picture 1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192" name="Picture 1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193" name="Picture 1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nvGrpSpPr>
            <p:cNvPr id="173" name="Group 172"/>
            <p:cNvGrpSpPr>
              <a:grpSpLocks noChangeAspect="1"/>
            </p:cNvGrpSpPr>
            <p:nvPr/>
          </p:nvGrpSpPr>
          <p:grpSpPr>
            <a:xfrm>
              <a:off x="885581" y="5237844"/>
              <a:ext cx="3627286" cy="725458"/>
              <a:chOff x="5419958" y="2251847"/>
              <a:chExt cx="2590918" cy="518184"/>
            </a:xfrm>
          </p:grpSpPr>
          <p:pic>
            <p:nvPicPr>
              <p:cNvPr id="174" name="Picture 1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175" name="Picture 1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176" name="Picture 1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177" name="Picture 1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178" name="Picture 1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179" name="Picture 1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180" name="Picture 1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181" name="Picture 1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182" name="Picture 1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183" name="Picture 1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grpSp>
        <p:nvGrpSpPr>
          <p:cNvPr id="195" name="Group 194"/>
          <p:cNvGrpSpPr>
            <a:grpSpLocks noChangeAspect="1"/>
          </p:cNvGrpSpPr>
          <p:nvPr/>
        </p:nvGrpSpPr>
        <p:grpSpPr>
          <a:xfrm>
            <a:off x="4044894" y="3085621"/>
            <a:ext cx="2720465" cy="544094"/>
            <a:chOff x="5419958" y="2251847"/>
            <a:chExt cx="2590918" cy="518184"/>
          </a:xfrm>
        </p:grpSpPr>
        <p:pic>
          <p:nvPicPr>
            <p:cNvPr id="207" name="Picture 2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9958" y="2251847"/>
              <a:ext cx="259272" cy="516384"/>
            </a:xfrm>
            <a:prstGeom prst="rect">
              <a:avLst/>
            </a:prstGeom>
          </p:spPr>
        </p:pic>
        <p:pic>
          <p:nvPicPr>
            <p:cNvPr id="208" name="Picture 2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6302" y="2253047"/>
              <a:ext cx="259272" cy="516384"/>
            </a:xfrm>
            <a:prstGeom prst="rect">
              <a:avLst/>
            </a:prstGeom>
          </p:spPr>
        </p:pic>
        <p:pic>
          <p:nvPicPr>
            <p:cNvPr id="209" name="Picture 2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35574" y="2252447"/>
              <a:ext cx="259272" cy="516384"/>
            </a:xfrm>
            <a:prstGeom prst="rect">
              <a:avLst/>
            </a:prstGeom>
          </p:spPr>
        </p:pic>
        <p:pic>
          <p:nvPicPr>
            <p:cNvPr id="221" name="Picture 2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4846" y="2253647"/>
              <a:ext cx="259272" cy="516384"/>
            </a:xfrm>
            <a:prstGeom prst="rect">
              <a:avLst/>
            </a:prstGeom>
          </p:spPr>
        </p:pic>
        <p:pic>
          <p:nvPicPr>
            <p:cNvPr id="222" name="Picture 2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54118" y="2253047"/>
              <a:ext cx="259272" cy="516384"/>
            </a:xfrm>
            <a:prstGeom prst="rect">
              <a:avLst/>
            </a:prstGeom>
          </p:spPr>
        </p:pic>
        <p:pic>
          <p:nvPicPr>
            <p:cNvPr id="223" name="Picture 2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13390" y="2253047"/>
              <a:ext cx="259272" cy="516384"/>
            </a:xfrm>
            <a:prstGeom prst="rect">
              <a:avLst/>
            </a:prstGeom>
          </p:spPr>
        </p:pic>
        <p:pic>
          <p:nvPicPr>
            <p:cNvPr id="224" name="Picture 2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72662" y="2252447"/>
              <a:ext cx="259272" cy="516384"/>
            </a:xfrm>
            <a:prstGeom prst="rect">
              <a:avLst/>
            </a:prstGeom>
          </p:spPr>
        </p:pic>
        <p:pic>
          <p:nvPicPr>
            <p:cNvPr id="225" name="Picture 2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1934" y="2253647"/>
              <a:ext cx="259272" cy="516384"/>
            </a:xfrm>
            <a:prstGeom prst="rect">
              <a:avLst/>
            </a:prstGeom>
          </p:spPr>
        </p:pic>
        <p:pic>
          <p:nvPicPr>
            <p:cNvPr id="226" name="Picture 2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91206" y="2253047"/>
              <a:ext cx="259272" cy="516384"/>
            </a:xfrm>
            <a:prstGeom prst="rect">
              <a:avLst/>
            </a:prstGeom>
          </p:spPr>
        </p:pic>
        <p:pic>
          <p:nvPicPr>
            <p:cNvPr id="227" name="Picture 2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51604" y="2251847"/>
              <a:ext cx="259272" cy="516384"/>
            </a:xfrm>
            <a:prstGeom prst="rect">
              <a:avLst/>
            </a:prstGeom>
          </p:spPr>
        </p:pic>
      </p:grpSp>
      <p:grpSp>
        <p:nvGrpSpPr>
          <p:cNvPr id="6" name="Group 5"/>
          <p:cNvGrpSpPr/>
          <p:nvPr/>
        </p:nvGrpSpPr>
        <p:grpSpPr>
          <a:xfrm>
            <a:off x="1322712" y="2522379"/>
            <a:ext cx="5433996" cy="1100227"/>
            <a:chOff x="888260" y="2261584"/>
            <a:chExt cx="7245328" cy="1466969"/>
          </a:xfrm>
        </p:grpSpPr>
        <p:grpSp>
          <p:nvGrpSpPr>
            <p:cNvPr id="233" name="Group 232"/>
            <p:cNvGrpSpPr/>
            <p:nvPr/>
          </p:nvGrpSpPr>
          <p:grpSpPr>
            <a:xfrm>
              <a:off x="891338" y="2261584"/>
              <a:ext cx="4350804" cy="728163"/>
              <a:chOff x="891338" y="2261584"/>
              <a:chExt cx="4350804" cy="728163"/>
            </a:xfrm>
          </p:grpSpPr>
          <p:grpSp>
            <p:nvGrpSpPr>
              <p:cNvPr id="238" name="Group 237"/>
              <p:cNvGrpSpPr/>
              <p:nvPr/>
            </p:nvGrpSpPr>
            <p:grpSpPr>
              <a:xfrm>
                <a:off x="891338" y="2261584"/>
                <a:ext cx="2172998" cy="727138"/>
                <a:chOff x="891338" y="2261584"/>
                <a:chExt cx="2172998" cy="727138"/>
              </a:xfrm>
            </p:grpSpPr>
            <p:pic>
              <p:nvPicPr>
                <p:cNvPr id="246" name="Picture 2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50012" y="2263438"/>
                  <a:ext cx="362981" cy="722938"/>
                </a:xfrm>
                <a:prstGeom prst="rect">
                  <a:avLst/>
                </a:prstGeom>
              </p:spPr>
            </p:pic>
            <p:pic>
              <p:nvPicPr>
                <p:cNvPr id="247" name="Picture 2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1338" y="2261584"/>
                  <a:ext cx="362981" cy="722938"/>
                </a:xfrm>
                <a:prstGeom prst="rect">
                  <a:avLst/>
                </a:prstGeom>
              </p:spPr>
            </p:pic>
            <p:pic>
              <p:nvPicPr>
                <p:cNvPr id="248" name="Picture 2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13964" y="2263264"/>
                  <a:ext cx="362981" cy="722938"/>
                </a:xfrm>
                <a:prstGeom prst="rect">
                  <a:avLst/>
                </a:prstGeom>
              </p:spPr>
            </p:pic>
            <p:pic>
              <p:nvPicPr>
                <p:cNvPr id="249" name="Picture 2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76945" y="2265784"/>
                  <a:ext cx="362981" cy="722938"/>
                </a:xfrm>
                <a:prstGeom prst="rect">
                  <a:avLst/>
                </a:prstGeom>
              </p:spPr>
            </p:pic>
            <p:pic>
              <p:nvPicPr>
                <p:cNvPr id="250" name="Picture 2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39926" y="2264104"/>
                  <a:ext cx="362981" cy="722938"/>
                </a:xfrm>
                <a:prstGeom prst="rect">
                  <a:avLst/>
                </a:prstGeom>
              </p:spPr>
            </p:pic>
            <p:pic>
              <p:nvPicPr>
                <p:cNvPr id="251" name="Picture 2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01355" y="2265784"/>
                  <a:ext cx="362981" cy="722938"/>
                </a:xfrm>
                <a:prstGeom prst="rect">
                  <a:avLst/>
                </a:prstGeom>
              </p:spPr>
            </p:pic>
          </p:grpSp>
          <p:grpSp>
            <p:nvGrpSpPr>
              <p:cNvPr id="239" name="Group 238"/>
              <p:cNvGrpSpPr/>
              <p:nvPr/>
            </p:nvGrpSpPr>
            <p:grpSpPr>
              <a:xfrm>
                <a:off x="3069144" y="2262609"/>
                <a:ext cx="2172998" cy="727138"/>
                <a:chOff x="891338" y="2261584"/>
                <a:chExt cx="2172998" cy="727138"/>
              </a:xfrm>
            </p:grpSpPr>
            <p:pic>
              <p:nvPicPr>
                <p:cNvPr id="240" name="Picture 2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50012" y="2263438"/>
                  <a:ext cx="362981" cy="722938"/>
                </a:xfrm>
                <a:prstGeom prst="rect">
                  <a:avLst/>
                </a:prstGeom>
              </p:spPr>
            </p:pic>
            <p:pic>
              <p:nvPicPr>
                <p:cNvPr id="241" name="Picture 2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1338" y="2261584"/>
                  <a:ext cx="362981" cy="722938"/>
                </a:xfrm>
                <a:prstGeom prst="rect">
                  <a:avLst/>
                </a:prstGeom>
              </p:spPr>
            </p:pic>
            <p:pic>
              <p:nvPicPr>
                <p:cNvPr id="242" name="Picture 2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13964" y="2263264"/>
                  <a:ext cx="362981" cy="722938"/>
                </a:xfrm>
                <a:prstGeom prst="rect">
                  <a:avLst/>
                </a:prstGeom>
              </p:spPr>
            </p:pic>
            <p:pic>
              <p:nvPicPr>
                <p:cNvPr id="243" name="Picture 2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76945" y="2265784"/>
                  <a:ext cx="362981" cy="722938"/>
                </a:xfrm>
                <a:prstGeom prst="rect">
                  <a:avLst/>
                </a:prstGeom>
              </p:spPr>
            </p:pic>
            <p:pic>
              <p:nvPicPr>
                <p:cNvPr id="244" name="Picture 2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39926" y="2264104"/>
                  <a:ext cx="362981" cy="722938"/>
                </a:xfrm>
                <a:prstGeom prst="rect">
                  <a:avLst/>
                </a:prstGeom>
              </p:spPr>
            </p:pic>
            <p:pic>
              <p:nvPicPr>
                <p:cNvPr id="245" name="Picture 2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01355" y="2265784"/>
                  <a:ext cx="362981" cy="722938"/>
                </a:xfrm>
                <a:prstGeom prst="rect">
                  <a:avLst/>
                </a:prstGeom>
              </p:spPr>
            </p:pic>
          </p:grpSp>
        </p:grpSp>
        <p:grpSp>
          <p:nvGrpSpPr>
            <p:cNvPr id="2" name="Group 1"/>
            <p:cNvGrpSpPr/>
            <p:nvPr/>
          </p:nvGrpSpPr>
          <p:grpSpPr>
            <a:xfrm>
              <a:off x="5234812" y="2265784"/>
              <a:ext cx="1454464" cy="727651"/>
              <a:chOff x="5234812" y="2265784"/>
              <a:chExt cx="1454464" cy="727651"/>
            </a:xfrm>
          </p:grpSpPr>
          <p:pic>
            <p:nvPicPr>
              <p:cNvPr id="234" name="Picture 2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34812" y="2265784"/>
                <a:ext cx="362981" cy="722938"/>
              </a:xfrm>
              <a:prstGeom prst="rect">
                <a:avLst/>
              </a:prstGeom>
            </p:spPr>
          </p:pic>
          <p:pic>
            <p:nvPicPr>
              <p:cNvPr id="235" name="Picture 2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02679" y="2269770"/>
                <a:ext cx="362981" cy="722938"/>
              </a:xfrm>
              <a:prstGeom prst="rect">
                <a:avLst/>
              </a:prstGeom>
            </p:spPr>
          </p:pic>
          <p:pic>
            <p:nvPicPr>
              <p:cNvPr id="236" name="Picture 2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964629" y="2269770"/>
                <a:ext cx="362981" cy="722938"/>
              </a:xfrm>
              <a:prstGeom prst="rect">
                <a:avLst/>
              </a:prstGeom>
            </p:spPr>
          </p:pic>
          <p:pic>
            <p:nvPicPr>
              <p:cNvPr id="237" name="Picture 2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326295" y="2270497"/>
                <a:ext cx="362981" cy="722938"/>
              </a:xfrm>
              <a:prstGeom prst="rect">
                <a:avLst/>
              </a:prstGeom>
            </p:spPr>
          </p:pic>
        </p:grpSp>
        <p:grpSp>
          <p:nvGrpSpPr>
            <p:cNvPr id="252" name="Group 251"/>
            <p:cNvGrpSpPr/>
            <p:nvPr/>
          </p:nvGrpSpPr>
          <p:grpSpPr>
            <a:xfrm>
              <a:off x="6679124" y="2277799"/>
              <a:ext cx="1454464" cy="727651"/>
              <a:chOff x="5234812" y="2265784"/>
              <a:chExt cx="1454464" cy="727651"/>
            </a:xfrm>
          </p:grpSpPr>
          <p:pic>
            <p:nvPicPr>
              <p:cNvPr id="253" name="Picture 2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34812" y="2265784"/>
                <a:ext cx="362981" cy="722938"/>
              </a:xfrm>
              <a:prstGeom prst="rect">
                <a:avLst/>
              </a:prstGeom>
            </p:spPr>
          </p:pic>
          <p:pic>
            <p:nvPicPr>
              <p:cNvPr id="254" name="Picture 2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02679" y="2269770"/>
                <a:ext cx="362981" cy="722938"/>
              </a:xfrm>
              <a:prstGeom prst="rect">
                <a:avLst/>
              </a:prstGeom>
            </p:spPr>
          </p:pic>
          <p:pic>
            <p:nvPicPr>
              <p:cNvPr id="255" name="Picture 2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964629" y="2269770"/>
                <a:ext cx="362981" cy="722938"/>
              </a:xfrm>
              <a:prstGeom prst="rect">
                <a:avLst/>
              </a:prstGeom>
            </p:spPr>
          </p:pic>
          <p:pic>
            <p:nvPicPr>
              <p:cNvPr id="256" name="Picture 2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326295" y="2270497"/>
                <a:ext cx="362981" cy="722938"/>
              </a:xfrm>
              <a:prstGeom prst="rect">
                <a:avLst/>
              </a:prstGeom>
            </p:spPr>
          </p:pic>
        </p:grpSp>
        <p:grpSp>
          <p:nvGrpSpPr>
            <p:cNvPr id="5" name="Group 4"/>
            <p:cNvGrpSpPr/>
            <p:nvPr/>
          </p:nvGrpSpPr>
          <p:grpSpPr>
            <a:xfrm>
              <a:off x="888260" y="3000390"/>
              <a:ext cx="3626394" cy="728163"/>
              <a:chOff x="888260" y="3006740"/>
              <a:chExt cx="3626394" cy="728163"/>
            </a:xfrm>
          </p:grpSpPr>
          <p:grpSp>
            <p:nvGrpSpPr>
              <p:cNvPr id="258" name="Group 257"/>
              <p:cNvGrpSpPr/>
              <p:nvPr/>
            </p:nvGrpSpPr>
            <p:grpSpPr>
              <a:xfrm>
                <a:off x="888260" y="3006740"/>
                <a:ext cx="2172998" cy="727138"/>
                <a:chOff x="891338" y="2261584"/>
                <a:chExt cx="2172998" cy="727138"/>
              </a:xfrm>
            </p:grpSpPr>
            <p:pic>
              <p:nvPicPr>
                <p:cNvPr id="359" name="Picture 3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50012" y="2263438"/>
                  <a:ext cx="362981" cy="722938"/>
                </a:xfrm>
                <a:prstGeom prst="rect">
                  <a:avLst/>
                </a:prstGeom>
              </p:spPr>
            </p:pic>
            <p:pic>
              <p:nvPicPr>
                <p:cNvPr id="360" name="Picture 3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1338" y="2261584"/>
                  <a:ext cx="362981" cy="722938"/>
                </a:xfrm>
                <a:prstGeom prst="rect">
                  <a:avLst/>
                </a:prstGeom>
              </p:spPr>
            </p:pic>
            <p:pic>
              <p:nvPicPr>
                <p:cNvPr id="361" name="Picture 3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13964" y="2263264"/>
                  <a:ext cx="362981" cy="722938"/>
                </a:xfrm>
                <a:prstGeom prst="rect">
                  <a:avLst/>
                </a:prstGeom>
              </p:spPr>
            </p:pic>
            <p:pic>
              <p:nvPicPr>
                <p:cNvPr id="362" name="Picture 3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76945" y="2265784"/>
                  <a:ext cx="362981" cy="722938"/>
                </a:xfrm>
                <a:prstGeom prst="rect">
                  <a:avLst/>
                </a:prstGeom>
              </p:spPr>
            </p:pic>
            <p:pic>
              <p:nvPicPr>
                <p:cNvPr id="363" name="Picture 3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39926" y="2264104"/>
                  <a:ext cx="362981" cy="722938"/>
                </a:xfrm>
                <a:prstGeom prst="rect">
                  <a:avLst/>
                </a:prstGeom>
              </p:spPr>
            </p:pic>
            <p:pic>
              <p:nvPicPr>
                <p:cNvPr id="364" name="Picture 3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01355" y="2265784"/>
                  <a:ext cx="362981" cy="722938"/>
                </a:xfrm>
                <a:prstGeom prst="rect">
                  <a:avLst/>
                </a:prstGeom>
              </p:spPr>
            </p:pic>
          </p:grpSp>
          <p:pic>
            <p:nvPicPr>
              <p:cNvPr id="260" name="Picture 2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24740" y="3009619"/>
                <a:ext cx="362981" cy="722938"/>
              </a:xfrm>
              <a:prstGeom prst="rect">
                <a:avLst/>
              </a:prstGeom>
            </p:spPr>
          </p:pic>
          <p:pic>
            <p:nvPicPr>
              <p:cNvPr id="261" name="Picture 2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66066" y="3007765"/>
                <a:ext cx="362981" cy="722938"/>
              </a:xfrm>
              <a:prstGeom prst="rect">
                <a:avLst/>
              </a:prstGeom>
            </p:spPr>
          </p:pic>
          <p:pic>
            <p:nvPicPr>
              <p:cNvPr id="262" name="Picture 2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88692" y="3009445"/>
                <a:ext cx="362981" cy="722938"/>
              </a:xfrm>
              <a:prstGeom prst="rect">
                <a:avLst/>
              </a:prstGeom>
            </p:spPr>
          </p:pic>
          <p:pic>
            <p:nvPicPr>
              <p:cNvPr id="263" name="Picture 2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51673" y="3011965"/>
                <a:ext cx="362981" cy="722938"/>
              </a:xfrm>
              <a:prstGeom prst="rect">
                <a:avLst/>
              </a:prstGeom>
            </p:spPr>
          </p:pic>
        </p:grpSp>
      </p:grpSp>
      <p:sp>
        <p:nvSpPr>
          <p:cNvPr id="154" name="Rectangle 153"/>
          <p:cNvSpPr/>
          <p:nvPr/>
        </p:nvSpPr>
        <p:spPr>
          <a:xfrm>
            <a:off x="2743202" y="5400094"/>
            <a:ext cx="5143500" cy="230832"/>
          </a:xfrm>
          <a:prstGeom prst="rect">
            <a:avLst/>
          </a:prstGeom>
        </p:spPr>
        <p:txBody>
          <a:bodyPr wrap="square">
            <a:spAutoFit/>
          </a:bodyPr>
          <a:lstStyle/>
          <a:p>
            <a:pPr algn="r"/>
            <a:r>
              <a:rPr lang="en-US" sz="900" i="1" dirty="0">
                <a:solidFill>
                  <a:srgbClr val="000000"/>
                </a:solidFill>
              </a:rPr>
              <a:t>Source: Gallup’s “State of the Global Workplace Report, 2013”</a:t>
            </a:r>
            <a:endParaRPr lang="en-US" sz="900" dirty="0"/>
          </a:p>
        </p:txBody>
      </p:sp>
    </p:spTree>
    <p:extLst>
      <p:ext uri="{BB962C8B-B14F-4D97-AF65-F5344CB8AC3E}">
        <p14:creationId xmlns:p14="http://schemas.microsoft.com/office/powerpoint/2010/main" val="361255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txBody>
          <a:bodyPr/>
          <a:lstStyle/>
          <a:p>
            <a:r>
              <a:rPr lang="en-US" dirty="0"/>
              <a:t>What engaged providers do . . . </a:t>
            </a:r>
          </a:p>
        </p:txBody>
      </p:sp>
      <p:pic>
        <p:nvPicPr>
          <p:cNvPr id="8" name="Picture 2" descr="http://1.bp.blogspot.com/-23K9_iLIqyw/T0PZhOrMqEI/AAAAAAAABpI/8QI-W3q7QPE/s1600/405352_10151195127955702_735810701_22706802_1600258541_n.jpe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14" b="14"/>
          <a:stretch>
            <a:fillRect/>
          </a:stretch>
        </p:blipFill>
        <p:spPr>
          <a:noFill/>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13915" y="2460171"/>
            <a:ext cx="4381635" cy="2906485"/>
          </a:xfrm>
        </p:spPr>
      </p:pic>
      <p:sp>
        <p:nvSpPr>
          <p:cNvPr id="3" name="Slide Number Placeholder 2"/>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4005389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accent1">
              <a:lumMod val="20000"/>
              <a:lumOff val="80000"/>
            </a:schemeClr>
          </a:solidFill>
          <a:ln/>
        </p:spPr>
        <p:style>
          <a:lnRef idx="0">
            <a:schemeClr val="dk1"/>
          </a:lnRef>
          <a:fillRef idx="3">
            <a:schemeClr val="dk1"/>
          </a:fillRef>
          <a:effectRef idx="3">
            <a:schemeClr val="dk1"/>
          </a:effectRef>
          <a:fontRef idx="minor">
            <a:schemeClr val="lt1"/>
          </a:fontRef>
        </p:style>
        <p:txBody>
          <a:bodyPr rtlCol="0">
            <a:normAutofit/>
          </a:bodyPr>
          <a:lstStyle/>
          <a:p>
            <a:pPr algn="ctr" eaLnBrk="1" fontAlgn="auto" hangingPunct="1">
              <a:spcAft>
                <a:spcPts val="0"/>
              </a:spcAft>
              <a:defRPr/>
            </a:pPr>
            <a:r>
              <a:rPr lang="en-US" dirty="0">
                <a:solidFill>
                  <a:schemeClr val="tx1"/>
                </a:solidFill>
              </a:rPr>
              <a:t>The Four Myths of Engagement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0134070"/>
              </p:ext>
            </p:extLst>
          </p:nvPr>
        </p:nvGraphicFramePr>
        <p:xfrm>
          <a:off x="457200" y="195800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2140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solidFill>
            <a:schemeClr val="accent1">
              <a:lumMod val="20000"/>
              <a:lumOff val="80000"/>
            </a:schemeClr>
          </a:solidFill>
          <a:ln/>
        </p:spPr>
        <p:style>
          <a:lnRef idx="0">
            <a:schemeClr val="dk1"/>
          </a:lnRef>
          <a:fillRef idx="3">
            <a:schemeClr val="dk1"/>
          </a:fillRef>
          <a:effectRef idx="3">
            <a:schemeClr val="dk1"/>
          </a:effectRef>
          <a:fontRef idx="minor">
            <a:schemeClr val="lt1"/>
          </a:fontRef>
        </p:style>
        <p:txBody>
          <a:bodyPr rtlCol="0">
            <a:normAutofit/>
          </a:bodyPr>
          <a:lstStyle/>
          <a:p>
            <a:pPr algn="ctr" eaLnBrk="1" fontAlgn="auto" hangingPunct="1">
              <a:spcAft>
                <a:spcPts val="0"/>
              </a:spcAft>
              <a:defRPr/>
            </a:pPr>
            <a:r>
              <a:rPr lang="en-US" dirty="0">
                <a:solidFill>
                  <a:schemeClr val="tx1"/>
                </a:solidFill>
              </a:rPr>
              <a:t>The Four Rules of Engagement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1257042"/>
              </p:ext>
            </p:extLst>
          </p:nvPr>
        </p:nvGraphicFramePr>
        <p:xfrm>
          <a:off x="457200" y="199776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4459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ormAutofit/>
          </a:bodyPr>
          <a:lstStyle/>
          <a:p>
            <a:pPr eaLnBrk="1" fontAlgn="auto" hangingPunct="1">
              <a:spcAft>
                <a:spcPts val="0"/>
              </a:spcAft>
              <a:defRPr/>
            </a:pPr>
            <a:r>
              <a:rPr lang="en-US" dirty="0">
                <a:solidFill>
                  <a:schemeClr val="tx1"/>
                </a:solidFill>
              </a:rPr>
              <a:t>Myth #1: Show the Evidence</a:t>
            </a:r>
          </a:p>
        </p:txBody>
      </p:sp>
      <p:pic>
        <p:nvPicPr>
          <p:cNvPr id="21508" name="Picture 2" descr="Movie Poster Image for Field of Dre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261" y="2011018"/>
            <a:ext cx="3059113" cy="45831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38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82674"/>
          </a:xfrm>
          <a:solidFill>
            <a:schemeClr val="accent1">
              <a:lumMod val="20000"/>
              <a:lumOff val="80000"/>
            </a:schemeClr>
          </a:solidFill>
        </p:spPr>
        <p:txBody>
          <a:bodyPr/>
          <a:lstStyle/>
          <a:p>
            <a:r>
              <a:rPr lang="en-US" dirty="0"/>
              <a:t>Time from ‘bench’ to ‘bedside’</a:t>
            </a:r>
          </a:p>
        </p:txBody>
      </p:sp>
      <p:pic>
        <p:nvPicPr>
          <p:cNvPr id="6" name="Content Placeholder 5"/>
          <p:cNvPicPr>
            <a:picLocks noGrp="1" noChangeAspect="1"/>
          </p:cNvPicPr>
          <p:nvPr>
            <p:ph sz="half" idx="2"/>
          </p:nvPr>
        </p:nvPicPr>
        <p:blipFill>
          <a:blip r:embed="rId3"/>
          <a:stretch>
            <a:fillRect/>
          </a:stretch>
        </p:blipFill>
        <p:spPr>
          <a:xfrm>
            <a:off x="4395019" y="1996752"/>
            <a:ext cx="4114800" cy="2995126"/>
          </a:xfrm>
        </p:spPr>
      </p:pic>
      <p:sp>
        <p:nvSpPr>
          <p:cNvPr id="13" name="TextBox 12"/>
          <p:cNvSpPr txBox="1">
            <a:spLocks noChangeArrowheads="1"/>
          </p:cNvSpPr>
          <p:nvPr/>
        </p:nvSpPr>
        <p:spPr bwMode="auto">
          <a:xfrm>
            <a:off x="4876800" y="5334000"/>
            <a:ext cx="1981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t>17 Years</a:t>
            </a:r>
          </a:p>
        </p:txBody>
      </p:sp>
      <p:pic>
        <p:nvPicPr>
          <p:cNvPr id="5" name="Content Placeholder 4"/>
          <p:cNvPicPr>
            <a:picLocks noGrp="1" noChangeAspect="1"/>
          </p:cNvPicPr>
          <p:nvPr>
            <p:ph sz="half" idx="1"/>
          </p:nvPr>
        </p:nvPicPr>
        <p:blipFill>
          <a:blip r:embed="rId4"/>
          <a:stretch>
            <a:fillRect/>
          </a:stretch>
        </p:blipFill>
        <p:spPr>
          <a:xfrm>
            <a:off x="666787" y="1658512"/>
            <a:ext cx="3455251" cy="3908970"/>
          </a:xfrm>
        </p:spPr>
      </p:pic>
      <p:sp>
        <p:nvSpPr>
          <p:cNvPr id="7" name="Slide Number Placeholder 6"/>
          <p:cNvSpPr>
            <a:spLocks noGrp="1"/>
          </p:cNvSpPr>
          <p:nvPr>
            <p:ph type="sldNum" sz="quarter" idx="12"/>
          </p:nvPr>
        </p:nvSpPr>
        <p:spPr/>
        <p:txBody>
          <a:bodyPr/>
          <a:lstStyle/>
          <a:p>
            <a:fld id="{AC2C8571-0CA1-FA47-8570-019C21319E7B}" type="slidenum">
              <a:rPr lang="en-US" smtClean="0"/>
              <a:pPr/>
              <a:t>15</a:t>
            </a:fld>
            <a:endParaRPr lang="en-US" dirty="0"/>
          </a:p>
        </p:txBody>
      </p:sp>
    </p:spTree>
    <p:extLst>
      <p:ext uri="{BB962C8B-B14F-4D97-AF65-F5344CB8AC3E}">
        <p14:creationId xmlns:p14="http://schemas.microsoft.com/office/powerpoint/2010/main" val="236176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27" descr="C:\PPT Presentations\Tidbits\Tidbits Pix\67470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713" y="1908312"/>
            <a:ext cx="6889191" cy="449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Dr. </a:t>
            </a:r>
            <a:r>
              <a:rPr lang="en-US" dirty="0" err="1"/>
              <a:t>Semmelweis</a:t>
            </a:r>
            <a:r>
              <a:rPr lang="en-US" dirty="0"/>
              <a:t> showed the evidence</a:t>
            </a:r>
          </a:p>
        </p:txBody>
      </p:sp>
    </p:spTree>
    <p:extLst>
      <p:ext uri="{BB962C8B-B14F-4D97-AF65-F5344CB8AC3E}">
        <p14:creationId xmlns:p14="http://schemas.microsoft.com/office/powerpoint/2010/main" val="7123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7" descr="C:\PPT Presentations\Tidbits\Tidbits Pix\67470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4" y="1606550"/>
            <a:ext cx="7283450" cy="4749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5" name="TextBox 4"/>
          <p:cNvSpPr txBox="1">
            <a:spLocks noChangeArrowheads="1"/>
          </p:cNvSpPr>
          <p:nvPr/>
        </p:nvSpPr>
        <p:spPr bwMode="auto">
          <a:xfrm>
            <a:off x="6186435" y="5183743"/>
            <a:ext cx="1211263" cy="646113"/>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bg1"/>
                </a:solidFill>
                <a:latin typeface="Arial" panose="020B0604020202020204" pitchFamily="34" charset="0"/>
              </a:rPr>
              <a:t>1847</a:t>
            </a:r>
          </a:p>
        </p:txBody>
      </p:sp>
      <p:sp>
        <p:nvSpPr>
          <p:cNvPr id="2" name="Title 1"/>
          <p:cNvSpPr>
            <a:spLocks noGrp="1"/>
          </p:cNvSpPr>
          <p:nvPr>
            <p:ph type="title"/>
          </p:nvPr>
        </p:nvSpPr>
        <p:spPr>
          <a:xfrm>
            <a:off x="0" y="149290"/>
            <a:ext cx="9143999" cy="1268348"/>
          </a:xfrm>
          <a:solidFill>
            <a:schemeClr val="accent1">
              <a:lumMod val="20000"/>
              <a:lumOff val="80000"/>
            </a:schemeClr>
          </a:solidFill>
        </p:spPr>
        <p:txBody>
          <a:bodyPr/>
          <a:lstStyle/>
          <a:p>
            <a:r>
              <a:rPr lang="en-US" sz="3600" dirty="0"/>
              <a:t>But we still don’t do it right</a:t>
            </a:r>
          </a:p>
        </p:txBody>
      </p:sp>
      <p:sp>
        <p:nvSpPr>
          <p:cNvPr id="3" name="Slide Number Placeholder 2"/>
          <p:cNvSpPr>
            <a:spLocks noGrp="1"/>
          </p:cNvSpPr>
          <p:nvPr>
            <p:ph type="sldNum" sz="quarter" idx="12"/>
          </p:nvPr>
        </p:nvSpPr>
        <p:spPr/>
        <p:txBody>
          <a:bodyPr/>
          <a:lstStyle/>
          <a:p>
            <a:fld id="{AC2C8571-0CA1-FA47-8570-019C21319E7B}" type="slidenum">
              <a:rPr lang="en-US" smtClean="0"/>
              <a:pPr/>
              <a:t>17</a:t>
            </a:fld>
            <a:endParaRPr lang="en-US" dirty="0"/>
          </a:p>
        </p:txBody>
      </p:sp>
    </p:spTree>
    <p:extLst>
      <p:ext uri="{BB962C8B-B14F-4D97-AF65-F5344CB8AC3E}">
        <p14:creationId xmlns:p14="http://schemas.microsoft.com/office/powerpoint/2010/main" val="2836546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Owner\AppData\Local\Microsoft\Windows\Temporary Internet Files\Content.IE5\G9FTQT0T\MP9003140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958" y="2079106"/>
            <a:ext cx="5422084" cy="439603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Rule #1: Connect to the Core</a:t>
            </a:r>
          </a:p>
        </p:txBody>
      </p:sp>
    </p:spTree>
    <p:extLst>
      <p:ext uri="{BB962C8B-B14F-4D97-AF65-F5344CB8AC3E}">
        <p14:creationId xmlns:p14="http://schemas.microsoft.com/office/powerpoint/2010/main" val="2428397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inkart.com/images/LineArtUpdate/Oak_Tree_Comb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4572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6"/>
          <p:cNvSpPr txBox="1">
            <a:spLocks noChangeArrowheads="1"/>
          </p:cNvSpPr>
          <p:nvPr/>
        </p:nvSpPr>
        <p:spPr bwMode="auto">
          <a:xfrm>
            <a:off x="228600" y="685800"/>
            <a:ext cx="2514600" cy="52387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eaLnBrk="1" fontAlgn="auto" hangingPunct="1">
              <a:spcBef>
                <a:spcPts val="0"/>
              </a:spcBef>
              <a:spcAft>
                <a:spcPts val="0"/>
              </a:spcAft>
              <a:defRPr/>
            </a:pPr>
            <a:r>
              <a:rPr lang="en-US" sz="2800" b="1" dirty="0">
                <a:latin typeface="+mn-lt"/>
                <a:cs typeface="+mn-cs"/>
              </a:rPr>
              <a:t>Something BIG</a:t>
            </a:r>
          </a:p>
        </p:txBody>
      </p:sp>
      <p:sp>
        <p:nvSpPr>
          <p:cNvPr id="28676" name="TextBox 7"/>
          <p:cNvSpPr txBox="1">
            <a:spLocks noChangeArrowheads="1"/>
          </p:cNvSpPr>
          <p:nvPr/>
        </p:nvSpPr>
        <p:spPr bwMode="auto">
          <a:xfrm>
            <a:off x="673100" y="3962400"/>
            <a:ext cx="1662113" cy="52387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eaLnBrk="1" fontAlgn="auto" hangingPunct="1">
              <a:spcBef>
                <a:spcPts val="0"/>
              </a:spcBef>
              <a:spcAft>
                <a:spcPts val="0"/>
              </a:spcAft>
              <a:defRPr/>
            </a:pPr>
            <a:r>
              <a:rPr lang="en-US" sz="2800" b="1" dirty="0">
                <a:latin typeface="+mn-lt"/>
                <a:cs typeface="+mn-cs"/>
              </a:rPr>
              <a:t>Belonging</a:t>
            </a:r>
          </a:p>
        </p:txBody>
      </p:sp>
      <p:sp>
        <p:nvSpPr>
          <p:cNvPr id="28677" name="TextBox 8"/>
          <p:cNvSpPr txBox="1">
            <a:spLocks noChangeArrowheads="1"/>
          </p:cNvSpPr>
          <p:nvPr/>
        </p:nvSpPr>
        <p:spPr bwMode="auto">
          <a:xfrm>
            <a:off x="5486400" y="304800"/>
            <a:ext cx="3498209" cy="52387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eaLnBrk="1" fontAlgn="auto" hangingPunct="1">
              <a:spcBef>
                <a:spcPts val="0"/>
              </a:spcBef>
              <a:spcAft>
                <a:spcPts val="0"/>
              </a:spcAft>
              <a:defRPr/>
            </a:pPr>
            <a:r>
              <a:rPr lang="en-US" sz="2800" b="1" dirty="0">
                <a:latin typeface="+mn-lt"/>
                <a:cs typeface="+mn-cs"/>
              </a:rPr>
              <a:t>Meaningful Journey</a:t>
            </a:r>
          </a:p>
        </p:txBody>
      </p:sp>
      <p:sp>
        <p:nvSpPr>
          <p:cNvPr id="28678" name="TextBox 9"/>
          <p:cNvSpPr txBox="1">
            <a:spLocks noChangeArrowheads="1"/>
          </p:cNvSpPr>
          <p:nvPr/>
        </p:nvSpPr>
        <p:spPr bwMode="auto">
          <a:xfrm>
            <a:off x="6096000" y="4572000"/>
            <a:ext cx="2743200" cy="95408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eaLnBrk="1" fontAlgn="auto" hangingPunct="1">
              <a:spcBef>
                <a:spcPts val="0"/>
              </a:spcBef>
              <a:spcAft>
                <a:spcPts val="0"/>
              </a:spcAft>
              <a:defRPr/>
            </a:pPr>
            <a:r>
              <a:rPr lang="en-US" sz="2800" b="1" dirty="0">
                <a:latin typeface="+mn-lt"/>
                <a:cs typeface="+mn-cs"/>
              </a:rPr>
              <a:t>“I” make a difference</a:t>
            </a:r>
          </a:p>
        </p:txBody>
      </p:sp>
    </p:spTree>
    <p:extLst>
      <p:ext uri="{BB962C8B-B14F-4D97-AF65-F5344CB8AC3E}">
        <p14:creationId xmlns:p14="http://schemas.microsoft.com/office/powerpoint/2010/main" val="414891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84703"/>
          </a:xfrm>
          <a:solidFill>
            <a:schemeClr val="accent1">
              <a:lumMod val="20000"/>
              <a:lumOff val="80000"/>
            </a:schemeClr>
          </a:solidFill>
          <a:ln>
            <a:solidFill>
              <a:schemeClr val="accent1"/>
            </a:solidFill>
          </a:ln>
        </p:spPr>
        <p:txBody>
          <a:bodyPr rtlCol="0">
            <a:normAutofit/>
          </a:bodyPr>
          <a:lstStyle/>
          <a:p>
            <a:pPr eaLnBrk="1" fontAlgn="auto" hangingPunct="1">
              <a:spcAft>
                <a:spcPts val="0"/>
              </a:spcAft>
              <a:defRPr/>
            </a:pPr>
            <a:r>
              <a:rPr lang="en-US" dirty="0"/>
              <a:t>Learning Objectives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662086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74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Being Part of Something Big</a:t>
            </a:r>
          </a:p>
        </p:txBody>
      </p:sp>
      <p:pic>
        <p:nvPicPr>
          <p:cNvPr id="4" name="Picture 3"/>
          <p:cNvPicPr>
            <a:picLocks noChangeAspect="1"/>
          </p:cNvPicPr>
          <p:nvPr/>
        </p:nvPicPr>
        <p:blipFill>
          <a:blip r:embed="rId3"/>
          <a:stretch>
            <a:fillRect/>
          </a:stretch>
        </p:blipFill>
        <p:spPr>
          <a:xfrm>
            <a:off x="904568" y="2079172"/>
            <a:ext cx="7334863" cy="4001728"/>
          </a:xfrm>
          <a:prstGeom prst="rect">
            <a:avLst/>
          </a:prstGeom>
        </p:spPr>
      </p:pic>
    </p:spTree>
    <p:extLst>
      <p:ext uri="{BB962C8B-B14F-4D97-AF65-F5344CB8AC3E}">
        <p14:creationId xmlns:p14="http://schemas.microsoft.com/office/powerpoint/2010/main" val="87436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Sense of Belonging</a:t>
            </a:r>
          </a:p>
        </p:txBody>
      </p:sp>
      <p:pic>
        <p:nvPicPr>
          <p:cNvPr id="4" name="Picture 3"/>
          <p:cNvPicPr>
            <a:picLocks noChangeAspect="1"/>
          </p:cNvPicPr>
          <p:nvPr/>
        </p:nvPicPr>
        <p:blipFill>
          <a:blip r:embed="rId3"/>
          <a:stretch>
            <a:fillRect/>
          </a:stretch>
        </p:blipFill>
        <p:spPr>
          <a:xfrm>
            <a:off x="1490465" y="1920605"/>
            <a:ext cx="6163070" cy="4622303"/>
          </a:xfrm>
          <a:prstGeom prst="rect">
            <a:avLst/>
          </a:prstGeom>
        </p:spPr>
      </p:pic>
    </p:spTree>
    <p:extLst>
      <p:ext uri="{BB962C8B-B14F-4D97-AF65-F5344CB8AC3E}">
        <p14:creationId xmlns:p14="http://schemas.microsoft.com/office/powerpoint/2010/main" val="2388977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Meaningful Journey</a:t>
            </a:r>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278" y="1904801"/>
            <a:ext cx="5644322" cy="451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588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Contribution</a:t>
            </a:r>
          </a:p>
        </p:txBody>
      </p:sp>
      <p:pic>
        <p:nvPicPr>
          <p:cNvPr id="4" name="Picture 3"/>
          <p:cNvPicPr>
            <a:picLocks noChangeAspect="1"/>
          </p:cNvPicPr>
          <p:nvPr/>
        </p:nvPicPr>
        <p:blipFill>
          <a:blip r:embed="rId3"/>
          <a:stretch>
            <a:fillRect/>
          </a:stretch>
        </p:blipFill>
        <p:spPr>
          <a:xfrm>
            <a:off x="1231140" y="1884984"/>
            <a:ext cx="6921909" cy="4390976"/>
          </a:xfrm>
          <a:prstGeom prst="rect">
            <a:avLst/>
          </a:prstGeom>
        </p:spPr>
      </p:pic>
    </p:spTree>
    <p:extLst>
      <p:ext uri="{BB962C8B-B14F-4D97-AF65-F5344CB8AC3E}">
        <p14:creationId xmlns:p14="http://schemas.microsoft.com/office/powerpoint/2010/main" val="666376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rtlCol="0">
            <a:normAutofit/>
          </a:bodyPr>
          <a:lstStyle/>
          <a:p>
            <a:pPr eaLnBrk="1" fontAlgn="auto" hangingPunct="1">
              <a:spcAft>
                <a:spcPts val="0"/>
              </a:spcAft>
              <a:defRPr/>
            </a:pPr>
            <a:r>
              <a:rPr lang="en-US" dirty="0">
                <a:solidFill>
                  <a:schemeClr val="tx1"/>
                </a:solidFill>
              </a:rPr>
              <a:t>How do ‘I” impact change?</a:t>
            </a:r>
          </a:p>
        </p:txBody>
      </p:sp>
      <p:pic>
        <p:nvPicPr>
          <p:cNvPr id="28675" name="Picture 2" descr="C:\Users\Owner\AppData\Local\Microsoft\Windows\Temporary Internet Files\Content.Outlook\XS9IMXRU\DSCN0034.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92092" y="2262188"/>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C:\Users\Owner\AppData\Local\Microsoft\Windows\Temporary Internet Files\Content.IE5\821TRQVY\MC900097877[1].wmf"/>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35613" y="2262188"/>
            <a:ext cx="2979737"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5990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3" cstate="print"/>
          <a:stretch>
            <a:fillRect/>
          </a:stretch>
        </p:blipFill>
        <p:spPr bwMode="auto">
          <a:xfrm>
            <a:off x="445547" y="1483567"/>
            <a:ext cx="3496419" cy="4526110"/>
          </a:xfrm>
          <a:prstGeom prst="rect">
            <a:avLst/>
          </a:prstGeom>
          <a:noFill/>
        </p:spPr>
      </p:pic>
      <p:pic>
        <p:nvPicPr>
          <p:cNvPr id="6" name="Content Placeholder 4" descr="P:\Pics\evs 100%\Smith n Jones 2014.JPG"/>
          <p:cNvPicPr>
            <a:picLocks noGrp="1"/>
          </p:cNvPicPr>
          <p:nvPr>
            <p:ph sz="half" idx="2"/>
          </p:nvPr>
        </p:nvPicPr>
        <p:blipFill rotWithShape="1">
          <a:blip r:embed="rId4" cstate="print">
            <a:extLst>
              <a:ext uri="{28A0092B-C50C-407E-A947-70E740481C1C}">
                <a14:useLocalDpi xmlns:a14="http://schemas.microsoft.com/office/drawing/2010/main" val="0"/>
              </a:ext>
            </a:extLst>
          </a:blip>
          <a:srcRect/>
          <a:stretch/>
        </p:blipFill>
        <p:spPr bwMode="auto">
          <a:xfrm>
            <a:off x="4133461" y="1847461"/>
            <a:ext cx="4693298" cy="3629608"/>
          </a:xfrm>
          <a:prstGeom prst="rect">
            <a:avLst/>
          </a:prstGeom>
          <a:noFill/>
        </p:spPr>
      </p:pic>
      <p:sp>
        <p:nvSpPr>
          <p:cNvPr id="2" name="Title 1"/>
          <p:cNvSpPr>
            <a:spLocks noGrp="1"/>
          </p:cNvSpPr>
          <p:nvPr>
            <p:ph type="title"/>
          </p:nvPr>
        </p:nvSpPr>
        <p:spPr>
          <a:xfrm>
            <a:off x="395653" y="102637"/>
            <a:ext cx="8354891" cy="690465"/>
          </a:xfrm>
          <a:solidFill>
            <a:schemeClr val="accent1">
              <a:lumMod val="20000"/>
              <a:lumOff val="80000"/>
            </a:schemeClr>
          </a:solidFill>
        </p:spPr>
        <p:txBody>
          <a:bodyPr vert="horz" lIns="68580" tIns="34290" rIns="68580" bIns="34290" rtlCol="0" anchor="b">
            <a:normAutofit/>
          </a:bodyPr>
          <a:lstStyle/>
          <a:p>
            <a:pPr algn="ctr"/>
            <a:r>
              <a:rPr lang="en-US" sz="4050" dirty="0"/>
              <a:t>EVS Engagement</a:t>
            </a:r>
          </a:p>
        </p:txBody>
      </p:sp>
      <p:sp>
        <p:nvSpPr>
          <p:cNvPr id="4" name="Slide Number Placeholder 3"/>
          <p:cNvSpPr>
            <a:spLocks noGrp="1"/>
          </p:cNvSpPr>
          <p:nvPr>
            <p:ph type="sldNum" sz="quarter" idx="12"/>
          </p:nvPr>
        </p:nvSpPr>
        <p:spPr>
          <a:xfrm>
            <a:off x="6457950" y="5749073"/>
            <a:ext cx="2057400" cy="260604"/>
          </a:xfrm>
        </p:spPr>
        <p:txBody>
          <a:bodyPr vert="horz" lIns="68580" tIns="34290" rIns="68580" bIns="34290" rtlCol="0" anchor="ctr">
            <a:normAutofit/>
          </a:bodyPr>
          <a:lstStyle/>
          <a:p>
            <a:fld id="{AC2C8571-0CA1-FA47-8570-019C21319E7B}" type="slidenum">
              <a:rPr lang="en-US" smtClean="0"/>
              <a:pPr/>
              <a:t>25</a:t>
            </a:fld>
            <a:endParaRPr lang="en-US"/>
          </a:p>
        </p:txBody>
      </p:sp>
    </p:spTree>
    <p:extLst>
      <p:ext uri="{BB962C8B-B14F-4D97-AF65-F5344CB8AC3E}">
        <p14:creationId xmlns:p14="http://schemas.microsoft.com/office/powerpoint/2010/main" val="68910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0" descr="bodybag_bi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7999"/>
          </a:xfrm>
        </p:spPr>
      </p:pic>
    </p:spTree>
    <p:extLst>
      <p:ext uri="{BB962C8B-B14F-4D97-AF65-F5344CB8AC3E}">
        <p14:creationId xmlns:p14="http://schemas.microsoft.com/office/powerpoint/2010/main" val="1808096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381000"/>
            <a:ext cx="84582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600" dirty="0">
                <a:latin typeface="Arial" panose="020B0604020202020204" pitchFamily="34" charset="0"/>
              </a:rPr>
              <a:t>Mary B     46   SF</a:t>
            </a:r>
          </a:p>
          <a:p>
            <a:pPr eaLnBrk="1" hangingPunct="1">
              <a:spcBef>
                <a:spcPct val="0"/>
              </a:spcBef>
              <a:buFontTx/>
              <a:buNone/>
            </a:pPr>
            <a:r>
              <a:rPr lang="en-US" altLang="en-US" sz="6600" dirty="0">
                <a:latin typeface="Arial" panose="020B0604020202020204" pitchFamily="34" charset="0"/>
              </a:rPr>
              <a:t>John J      57   SSF</a:t>
            </a:r>
          </a:p>
          <a:p>
            <a:pPr eaLnBrk="1" hangingPunct="1">
              <a:spcBef>
                <a:spcPct val="0"/>
              </a:spcBef>
              <a:buFontTx/>
              <a:buNone/>
            </a:pPr>
            <a:r>
              <a:rPr lang="en-US" altLang="en-US" sz="6600" dirty="0">
                <a:latin typeface="Arial" panose="020B0604020202020204" pitchFamily="34" charset="0"/>
              </a:rPr>
              <a:t>Frank K    89   Val</a:t>
            </a:r>
          </a:p>
          <a:p>
            <a:pPr eaLnBrk="1" hangingPunct="1">
              <a:spcBef>
                <a:spcPct val="0"/>
              </a:spcBef>
              <a:buFontTx/>
              <a:buNone/>
            </a:pPr>
            <a:r>
              <a:rPr lang="en-US" altLang="en-US" sz="6600" dirty="0">
                <a:latin typeface="Arial" panose="020B0604020202020204" pitchFamily="34" charset="0"/>
              </a:rPr>
              <a:t>George R 90   Sac</a:t>
            </a:r>
          </a:p>
          <a:p>
            <a:pPr eaLnBrk="1" hangingPunct="1">
              <a:spcBef>
                <a:spcPct val="0"/>
              </a:spcBef>
              <a:buFontTx/>
              <a:buNone/>
            </a:pPr>
            <a:r>
              <a:rPr lang="en-US" altLang="en-US" sz="6600" dirty="0">
                <a:latin typeface="Arial" panose="020B0604020202020204" pitchFamily="34" charset="0"/>
              </a:rPr>
              <a:t>Sue T       38   SR</a:t>
            </a:r>
          </a:p>
          <a:p>
            <a:pPr eaLnBrk="1" hangingPunct="1">
              <a:spcBef>
                <a:spcPct val="0"/>
              </a:spcBef>
              <a:buFontTx/>
              <a:buNone/>
            </a:pPr>
            <a:endParaRPr lang="en-US" altLang="en-US" sz="66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393477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1">
              <a:lumMod val="20000"/>
              <a:lumOff val="80000"/>
            </a:schemeClr>
          </a:solidFill>
        </p:spPr>
        <p:txBody>
          <a:bodyPr/>
          <a:lstStyle/>
          <a:p>
            <a:r>
              <a:rPr lang="en-US" dirty="0"/>
              <a:t>Celebrate the ‘non-events’</a:t>
            </a:r>
          </a:p>
        </p:txBody>
      </p:sp>
      <p:pic>
        <p:nvPicPr>
          <p:cNvPr id="4" name="Picture 3"/>
          <p:cNvPicPr>
            <a:picLocks noChangeAspect="1"/>
          </p:cNvPicPr>
          <p:nvPr/>
        </p:nvPicPr>
        <p:blipFill>
          <a:blip r:embed="rId3"/>
          <a:stretch>
            <a:fillRect/>
          </a:stretch>
        </p:blipFill>
        <p:spPr>
          <a:xfrm>
            <a:off x="1592825" y="1964381"/>
            <a:ext cx="5958349" cy="4499978"/>
          </a:xfrm>
          <a:prstGeom prst="rect">
            <a:avLst/>
          </a:prstGeom>
        </p:spPr>
      </p:pic>
    </p:spTree>
    <p:extLst>
      <p:ext uri="{BB962C8B-B14F-4D97-AF65-F5344CB8AC3E}">
        <p14:creationId xmlns:p14="http://schemas.microsoft.com/office/powerpoint/2010/main" val="1713202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Group Exercise: Data</a:t>
            </a:r>
          </a:p>
        </p:txBody>
      </p:sp>
      <p:sp>
        <p:nvSpPr>
          <p:cNvPr id="35843" name="Content Placeholder 2"/>
          <p:cNvSpPr>
            <a:spLocks noGrp="1"/>
          </p:cNvSpPr>
          <p:nvPr>
            <p:ph sz="half" idx="1"/>
          </p:nvPr>
        </p:nvSpPr>
        <p:spPr/>
        <p:txBody>
          <a:bodyPr/>
          <a:lstStyle/>
          <a:p>
            <a:r>
              <a:rPr lang="en-US" altLang="en-US" sz="3600"/>
              <a:t>Have you found a way to engage others through the use of clinical data?</a:t>
            </a:r>
          </a:p>
          <a:p>
            <a:r>
              <a:rPr lang="en-US" altLang="en-US" sz="3600"/>
              <a:t>What did you do and why was it successful?</a:t>
            </a:r>
          </a:p>
        </p:txBody>
      </p:sp>
      <p:pic>
        <p:nvPicPr>
          <p:cNvPr id="35844"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2411419"/>
            <a:ext cx="4103941" cy="3179749"/>
          </a:xfrm>
        </p:spPr>
      </p:pic>
    </p:spTree>
    <p:extLst>
      <p:ext uri="{BB962C8B-B14F-4D97-AF65-F5344CB8AC3E}">
        <p14:creationId xmlns:p14="http://schemas.microsoft.com/office/powerpoint/2010/main" val="1251012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Owner\AppData\Local\Microsoft\Windows\Temporary Internet Files\Content.IE5\MZQDEMUZ\MP9004020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128838"/>
            <a:ext cx="39020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C:\Users\Owner\AppData\Local\Microsoft\Windows\Temporary Internet Files\Content.IE5\MZQDEMUZ\MP9004020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930" y="1958009"/>
            <a:ext cx="6745288" cy="4495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244" name="Title 1"/>
          <p:cNvSpPr>
            <a:spLocks noGrp="1"/>
          </p:cNvSpPr>
          <p:nvPr>
            <p:ph type="title"/>
          </p:nvPr>
        </p:nvSpPr>
        <p:spPr>
          <a:solidFill>
            <a:schemeClr val="accent1">
              <a:lumMod val="20000"/>
              <a:lumOff val="80000"/>
            </a:schemeClr>
          </a:solidFill>
        </p:spPr>
        <p:style>
          <a:lnRef idx="0">
            <a:schemeClr val="accent2"/>
          </a:lnRef>
          <a:fillRef idx="3">
            <a:schemeClr val="accent2"/>
          </a:fillRef>
          <a:effectRef idx="3">
            <a:schemeClr val="accent2"/>
          </a:effectRef>
          <a:fontRef idx="minor">
            <a:schemeClr val="lt1"/>
          </a:fontRef>
        </p:style>
        <p:txBody>
          <a:bodyPr/>
          <a:lstStyle/>
          <a:p>
            <a:pPr>
              <a:defRPr/>
            </a:pPr>
            <a:r>
              <a:rPr lang="en-US" altLang="en-US" dirty="0">
                <a:solidFill>
                  <a:schemeClr val="tx1"/>
                </a:solidFill>
              </a:rPr>
              <a:t>What are those bricklayers doing?</a:t>
            </a:r>
          </a:p>
        </p:txBody>
      </p:sp>
    </p:spTree>
    <p:extLst>
      <p:ext uri="{BB962C8B-B14F-4D97-AF65-F5344CB8AC3E}">
        <p14:creationId xmlns:p14="http://schemas.microsoft.com/office/powerpoint/2010/main" val="1941179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66800" y="2133600"/>
          <a:ext cx="3581400" cy="3352797"/>
        </p:xfrm>
        <a:graphic>
          <a:graphicData uri="http://schemas.openxmlformats.org/drawingml/2006/table">
            <a:tbl>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tblGrid>
              <a:tr h="372533">
                <a:tc>
                  <a:txBody>
                    <a:bodyPr/>
                    <a:lstStyle/>
                    <a:p>
                      <a:pPr algn="l" fontAlgn="b"/>
                      <a:endParaRPr lang="en-US" sz="12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ctr" fontAlgn="b"/>
                      <a:r>
                        <a:rPr lang="en-US" sz="1200" b="1" i="0" u="none" strike="noStrike" dirty="0">
                          <a:solidFill>
                            <a:srgbClr val="000000"/>
                          </a:solidFill>
                          <a:effectLst/>
                          <a:latin typeface="Calibri"/>
                        </a:rPr>
                        <a:t>2012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372533">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January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372533">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February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372533">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March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72533">
                <a:tc>
                  <a:txBody>
                    <a:bodyPr/>
                    <a:lstStyle/>
                    <a:p>
                      <a:pPr algn="ctr" fontAlgn="b"/>
                      <a:r>
                        <a:rPr lang="en-US" sz="1200" b="1" i="0" u="none" strike="noStrike" dirty="0">
                          <a:solidFill>
                            <a:srgbClr val="000000"/>
                          </a:solidFill>
                          <a:effectLst/>
                          <a:latin typeface="Calibri"/>
                        </a:rPr>
                        <a:t>April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rgbClr val="000000"/>
                          </a:solidFill>
                          <a:effectLst/>
                          <a:latin typeface="Calibri"/>
                        </a:rPr>
                        <a:t>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r>
                        <a:rPr lang="en-US" sz="1200" b="1" i="0" u="none" strike="noStrike" dirty="0">
                          <a:solidFill>
                            <a:srgbClr val="000000"/>
                          </a:solidFill>
                          <a:effectLst/>
                          <a:latin typeface="Calibri"/>
                        </a:rPr>
                        <a:t>June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72533">
                <a:tc>
                  <a:txBody>
                    <a:bodyPr/>
                    <a:lstStyle/>
                    <a:p>
                      <a:pPr algn="ctr" fontAlgn="b"/>
                      <a:r>
                        <a:rPr lang="en-US" sz="1200" b="1" i="0" u="none" strike="noStrike" dirty="0">
                          <a:solidFill>
                            <a:srgbClr val="000000"/>
                          </a:solidFill>
                          <a:effectLst/>
                          <a:latin typeface="Calibri"/>
                        </a:rPr>
                        <a:t>July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rgbClr val="000000"/>
                          </a:solidFill>
                          <a:effectLst/>
                          <a:latin typeface="Calibri"/>
                        </a:rPr>
                        <a:t>August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r>
                        <a:rPr lang="en-US" sz="1200" b="1" i="0" u="none" strike="noStrike" dirty="0">
                          <a:solidFill>
                            <a:srgbClr val="000000"/>
                          </a:solidFill>
                          <a:effectLst/>
                          <a:latin typeface="Calibri"/>
                        </a:rPr>
                        <a:t>September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372533">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dirty="0">
                          <a:solidFill>
                            <a:srgbClr val="000000"/>
                          </a:solidFill>
                          <a:effectLst/>
                          <a:latin typeface="Calibri"/>
                        </a:rPr>
                        <a:t>October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372533">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November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372533">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December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sp>
        <p:nvSpPr>
          <p:cNvPr id="5" name="Content Placeholder 4"/>
          <p:cNvSpPr>
            <a:spLocks noGrp="1"/>
          </p:cNvSpPr>
          <p:nvPr>
            <p:ph idx="1"/>
          </p:nvPr>
        </p:nvSpPr>
        <p:spPr/>
        <p:txBody>
          <a:bodyPr/>
          <a:lstStyle/>
          <a:p>
            <a:pPr marL="0" indent="0">
              <a:buNone/>
            </a:pPr>
            <a:endParaRPr lang="en-US" dirty="0"/>
          </a:p>
        </p:txBody>
      </p:sp>
      <p:graphicFrame>
        <p:nvGraphicFramePr>
          <p:cNvPr id="4" name="Table 3"/>
          <p:cNvGraphicFramePr>
            <a:graphicFrameLocks noGrp="1"/>
          </p:cNvGraphicFramePr>
          <p:nvPr/>
        </p:nvGraphicFramePr>
        <p:xfrm>
          <a:off x="4800600" y="2133600"/>
          <a:ext cx="3505200" cy="3429000"/>
        </p:xfrm>
        <a:graphic>
          <a:graphicData uri="http://schemas.openxmlformats.org/drawingml/2006/table">
            <a:tbl>
              <a:tblPr/>
              <a:tblGrid>
                <a:gridCol w="116840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8400">
                  <a:extLst>
                    <a:ext uri="{9D8B030D-6E8A-4147-A177-3AD203B41FA5}">
                      <a16:colId xmlns:a16="http://schemas.microsoft.com/office/drawing/2014/main" val="20002"/>
                    </a:ext>
                  </a:extLst>
                </a:gridCol>
              </a:tblGrid>
              <a:tr h="381000">
                <a:tc>
                  <a:txBody>
                    <a:bodyPr/>
                    <a:lstStyle/>
                    <a:p>
                      <a:pPr algn="l" fontAlgn="b"/>
                      <a:endParaRPr lang="en-US" sz="1200" b="0" i="0" u="none" strike="noStrike" dirty="0">
                        <a:solidFill>
                          <a:srgbClr val="000000"/>
                        </a:solidFill>
                        <a:effectLst/>
                        <a:latin typeface="Calibri"/>
                      </a:endParaRPr>
                    </a:p>
                  </a:txBody>
                  <a:tcPr marL="9525" marR="9525" marT="9525" marB="0" anchor="ctr">
                    <a:lnL>
                      <a:noFill/>
                    </a:lnL>
                    <a:lnR>
                      <a:noFill/>
                    </a:lnR>
                    <a:lnT>
                      <a:noFill/>
                    </a:lnT>
                    <a:lnB>
                      <a:noFill/>
                    </a:lnB>
                  </a:tcPr>
                </a:tc>
                <a:tc>
                  <a:txBody>
                    <a:bodyPr/>
                    <a:lstStyle/>
                    <a:p>
                      <a:pPr algn="ctr" fontAlgn="b"/>
                      <a:r>
                        <a:rPr lang="en-US" sz="1200" b="1" i="0" u="none" strike="noStrike" dirty="0">
                          <a:solidFill>
                            <a:srgbClr val="000000"/>
                          </a:solidFill>
                          <a:effectLst/>
                          <a:latin typeface="Calibri"/>
                        </a:rPr>
                        <a:t>2013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381000">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January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381000">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February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381000">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March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algn="ctr" fontAlgn="b"/>
                      <a:r>
                        <a:rPr lang="en-US" sz="1200" b="1" i="0" u="none" strike="noStrike" dirty="0">
                          <a:solidFill>
                            <a:srgbClr val="000000"/>
                          </a:solidFill>
                          <a:effectLst/>
                          <a:latin typeface="Calibri"/>
                        </a:rPr>
                        <a:t>April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r>
                        <a:rPr lang="en-US" sz="1200" b="1" i="0" u="none" strike="noStrike" dirty="0">
                          <a:solidFill>
                            <a:srgbClr val="000000"/>
                          </a:solidFill>
                          <a:effectLst/>
                          <a:latin typeface="Calibri"/>
                        </a:rPr>
                        <a:t>May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a:rPr>
                        <a:t>June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81000">
                <a:tc>
                  <a:txBody>
                    <a:bodyPr/>
                    <a:lstStyle/>
                    <a:p>
                      <a:pPr algn="ctr" fontAlgn="b"/>
                      <a:r>
                        <a:rPr lang="en-US" sz="1200" b="1" i="0" u="none" strike="noStrike" dirty="0">
                          <a:solidFill>
                            <a:srgbClr val="000000"/>
                          </a:solidFill>
                          <a:effectLst/>
                          <a:latin typeface="Calibri"/>
                        </a:rPr>
                        <a:t>July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a:rPr>
                        <a:t>August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a:rPr>
                        <a:t>September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81000">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dirty="0">
                          <a:solidFill>
                            <a:srgbClr val="000000"/>
                          </a:solidFill>
                          <a:effectLst/>
                          <a:latin typeface="Calibri"/>
                        </a:rPr>
                        <a:t>October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381000">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November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381000">
                <a:tc>
                  <a:txBody>
                    <a:bodyPr/>
                    <a:lstStyle/>
                    <a:p>
                      <a:pPr algn="ctr" fontAlgn="b"/>
                      <a:endParaRPr lang="en-US" sz="1200" b="1" i="0" u="none" strike="noStrike" dirty="0">
                        <a:solidFill>
                          <a:srgbClr val="000000"/>
                        </a:solidFill>
                        <a:effectLst/>
                        <a:latin typeface="Calibri"/>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a:rPr>
                        <a:t>December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200" b="1" i="0" u="none" strike="noStrike" dirty="0">
                        <a:solidFill>
                          <a:srgbClr val="000000"/>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bl>
          </a:graphicData>
        </a:graphic>
      </p:graphicFrame>
      <p:sp>
        <p:nvSpPr>
          <p:cNvPr id="41045" name="TextBox 4"/>
          <p:cNvSpPr txBox="1">
            <a:spLocks noChangeArrowheads="1"/>
          </p:cNvSpPr>
          <p:nvPr/>
        </p:nvSpPr>
        <p:spPr bwMode="auto">
          <a:xfrm>
            <a:off x="2594113" y="5807075"/>
            <a:ext cx="4835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t>       </a:t>
            </a:r>
            <a:r>
              <a:rPr lang="en-US" altLang="en-US" sz="1200" dirty="0"/>
              <a:t>1 or more harms</a:t>
            </a:r>
            <a:r>
              <a:rPr lang="en-US" altLang="en-US" sz="1800" dirty="0"/>
              <a:t>		</a:t>
            </a:r>
            <a:r>
              <a:rPr lang="en-US" altLang="en-US" sz="1200" dirty="0"/>
              <a:t>No Harms</a:t>
            </a:r>
          </a:p>
        </p:txBody>
      </p:sp>
      <p:sp>
        <p:nvSpPr>
          <p:cNvPr id="6" name="Rectangle 5"/>
          <p:cNvSpPr/>
          <p:nvPr/>
        </p:nvSpPr>
        <p:spPr>
          <a:xfrm>
            <a:off x="2667000" y="5876925"/>
            <a:ext cx="228600"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4629978" y="5876925"/>
            <a:ext cx="228600" cy="2286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title"/>
          </p:nvPr>
        </p:nvSpPr>
        <p:spPr>
          <a:solidFill>
            <a:schemeClr val="accent1">
              <a:lumMod val="20000"/>
              <a:lumOff val="80000"/>
            </a:schemeClr>
          </a:solidFill>
        </p:spPr>
        <p:txBody>
          <a:bodyPr/>
          <a:lstStyle/>
          <a:p>
            <a:r>
              <a:rPr lang="en-US" dirty="0"/>
              <a:t>Safety Cross</a:t>
            </a:r>
          </a:p>
        </p:txBody>
      </p:sp>
    </p:spTree>
    <p:extLst>
      <p:ext uri="{BB962C8B-B14F-4D97-AF65-F5344CB8AC3E}">
        <p14:creationId xmlns:p14="http://schemas.microsoft.com/office/powerpoint/2010/main" val="2014627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p:txBody>
          <a:bodyPr/>
          <a:lstStyle/>
          <a:p>
            <a:pPr eaLnBrk="1" hangingPunct="1"/>
            <a:endParaRPr lang="en-US" altLang="en-US" sz="1800"/>
          </a:p>
          <a:p>
            <a:pPr eaLnBrk="1" hangingPunct="1"/>
            <a:endParaRPr lang="en-US" altLang="en-US"/>
          </a:p>
        </p:txBody>
      </p:sp>
      <p:pic>
        <p:nvPicPr>
          <p:cNvPr id="41988" name="Content Placeholder 3" descr="208.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332523" y="1916664"/>
            <a:ext cx="2478953" cy="4169259"/>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solidFill>
            <a:schemeClr val="accent1">
              <a:lumMod val="20000"/>
              <a:lumOff val="80000"/>
            </a:schemeClr>
          </a:solidFill>
        </p:spPr>
        <p:txBody>
          <a:bodyPr/>
          <a:lstStyle/>
          <a:p>
            <a:r>
              <a:rPr lang="en-US" dirty="0"/>
              <a:t>Transparency Engages Staff</a:t>
            </a:r>
          </a:p>
        </p:txBody>
      </p:sp>
      <p:sp>
        <p:nvSpPr>
          <p:cNvPr id="3" name="TextBox 2"/>
          <p:cNvSpPr txBox="1"/>
          <p:nvPr/>
        </p:nvSpPr>
        <p:spPr>
          <a:xfrm>
            <a:off x="628650" y="6510130"/>
            <a:ext cx="5147013" cy="369332"/>
          </a:xfrm>
          <a:prstGeom prst="rect">
            <a:avLst/>
          </a:prstGeom>
          <a:noFill/>
        </p:spPr>
        <p:txBody>
          <a:bodyPr wrap="square" rtlCol="0">
            <a:spAutoFit/>
          </a:bodyPr>
          <a:lstStyle/>
          <a:p>
            <a:r>
              <a:rPr lang="en-US" dirty="0"/>
              <a:t>Courtesy of St. Francis Hospital, San Francisco</a:t>
            </a:r>
          </a:p>
        </p:txBody>
      </p:sp>
    </p:spTree>
    <p:extLst>
      <p:ext uri="{BB962C8B-B14F-4D97-AF65-F5344CB8AC3E}">
        <p14:creationId xmlns:p14="http://schemas.microsoft.com/office/powerpoint/2010/main" val="6656216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90800"/>
            <a:ext cx="6867525" cy="3124200"/>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3" descr="Gram.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04204"/>
            <a:ext cx="1507435" cy="18692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5410200" y="2971800"/>
            <a:ext cx="137160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38" name="TextBox 1"/>
          <p:cNvSpPr txBox="1">
            <a:spLocks noChangeArrowheads="1"/>
          </p:cNvSpPr>
          <p:nvPr/>
        </p:nvSpPr>
        <p:spPr bwMode="auto">
          <a:xfrm>
            <a:off x="1066800" y="6248400"/>
            <a:ext cx="7019925" cy="369888"/>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latin typeface="Arial" panose="020B0604020202020204" pitchFamily="34" charset="0"/>
              </a:rPr>
              <a:t>Courtesy of Martha Leighton; Eliot Hospital, Manchester, NH</a:t>
            </a:r>
          </a:p>
        </p:txBody>
      </p:sp>
      <p:sp>
        <p:nvSpPr>
          <p:cNvPr id="2" name="Title 1"/>
          <p:cNvSpPr>
            <a:spLocks noGrp="1"/>
          </p:cNvSpPr>
          <p:nvPr>
            <p:ph type="title"/>
          </p:nvPr>
        </p:nvSpPr>
        <p:spPr>
          <a:solidFill>
            <a:schemeClr val="accent1">
              <a:lumMod val="20000"/>
              <a:lumOff val="80000"/>
            </a:schemeClr>
          </a:solidFill>
        </p:spPr>
        <p:txBody>
          <a:bodyPr/>
          <a:lstStyle/>
          <a:p>
            <a:r>
              <a:rPr lang="en-US" dirty="0"/>
              <a:t>CAUTI in the ICU</a:t>
            </a:r>
          </a:p>
        </p:txBody>
      </p:sp>
    </p:spTree>
    <p:extLst>
      <p:ext uri="{BB962C8B-B14F-4D97-AF65-F5344CB8AC3E}">
        <p14:creationId xmlns:p14="http://schemas.microsoft.com/office/powerpoint/2010/main" val="37155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Non-engaging methods</a:t>
            </a:r>
          </a:p>
        </p:txBody>
      </p:sp>
      <p:sp>
        <p:nvSpPr>
          <p:cNvPr id="34819" name="Content Placeholder 2"/>
          <p:cNvSpPr>
            <a:spLocks noGrp="1"/>
          </p:cNvSpPr>
          <p:nvPr>
            <p:ph sz="half" idx="2"/>
          </p:nvPr>
        </p:nvSpPr>
        <p:spPr>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ormAutofit/>
          </a:bodyPr>
          <a:lstStyle/>
          <a:p>
            <a:pPr algn="ctr" eaLnBrk="1" fontAlgn="auto" hangingPunct="1">
              <a:spcAft>
                <a:spcPts val="0"/>
              </a:spcAft>
              <a:buFont typeface="Arial" charset="0"/>
              <a:buNone/>
              <a:defRPr/>
            </a:pPr>
            <a:r>
              <a:rPr lang="en-US" dirty="0">
                <a:solidFill>
                  <a:schemeClr val="bg1"/>
                </a:solidFill>
              </a:rPr>
              <a:t>Non-Engaging Methods</a:t>
            </a:r>
          </a:p>
          <a:p>
            <a:pPr eaLnBrk="1" fontAlgn="auto" hangingPunct="1">
              <a:spcAft>
                <a:spcPts val="0"/>
              </a:spcAft>
              <a:defRPr/>
            </a:pPr>
            <a:r>
              <a:rPr lang="en-US" dirty="0"/>
              <a:t>Sharing medical literature passively</a:t>
            </a:r>
          </a:p>
          <a:p>
            <a:pPr eaLnBrk="1" fontAlgn="auto" hangingPunct="1">
              <a:spcAft>
                <a:spcPts val="0"/>
              </a:spcAft>
              <a:defRPr/>
            </a:pPr>
            <a:r>
              <a:rPr lang="en-US" dirty="0"/>
              <a:t>Doing something just because TJC says you must</a:t>
            </a:r>
          </a:p>
          <a:p>
            <a:pPr eaLnBrk="1" fontAlgn="auto" hangingPunct="1">
              <a:spcAft>
                <a:spcPts val="0"/>
              </a:spcAft>
              <a:defRPr/>
            </a:pPr>
            <a:r>
              <a:rPr lang="en-US" dirty="0"/>
              <a:t>Creating and disseminating a policy</a:t>
            </a:r>
          </a:p>
          <a:p>
            <a:pPr eaLnBrk="1" fontAlgn="auto" hangingPunct="1">
              <a:spcAft>
                <a:spcPts val="0"/>
              </a:spcAft>
              <a:defRPr/>
            </a:pPr>
            <a:endParaRPr lang="en-US" dirty="0"/>
          </a:p>
          <a:p>
            <a:pPr eaLnBrk="1" fontAlgn="auto" hangingPunct="1">
              <a:spcAft>
                <a:spcPts val="0"/>
              </a:spcAft>
              <a:defRPr/>
            </a:pPr>
            <a:endParaRPr lang="en-US" dirty="0"/>
          </a:p>
        </p:txBody>
      </p:sp>
      <p:sp>
        <p:nvSpPr>
          <p:cNvPr id="5" name="Text Placeholder 4"/>
          <p:cNvSpPr>
            <a:spLocks noGrp="1"/>
          </p:cNvSpPr>
          <p:nvPr>
            <p:ph type="body" sz="quarter" idx="3"/>
          </p:nvPr>
        </p:nvSpPr>
        <p:spPr>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Engaging methods</a:t>
            </a:r>
          </a:p>
        </p:txBody>
      </p:sp>
      <p:sp>
        <p:nvSpPr>
          <p:cNvPr id="34822" name="Content Placeholder 3"/>
          <p:cNvSpPr>
            <a:spLocks noGrp="1"/>
          </p:cNvSpPr>
          <p:nvPr>
            <p:ph sz="quarter" idx="4"/>
          </p:nvPr>
        </p:nvSpPr>
        <p:spPr>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ormAutofit fontScale="92500"/>
          </a:bodyPr>
          <a:lstStyle/>
          <a:p>
            <a:pPr algn="ctr" eaLnBrk="1" fontAlgn="auto" hangingPunct="1">
              <a:spcAft>
                <a:spcPts val="0"/>
              </a:spcAft>
              <a:buFont typeface="Arial" charset="0"/>
              <a:buNone/>
              <a:defRPr/>
            </a:pPr>
            <a:r>
              <a:rPr lang="en-US" dirty="0">
                <a:solidFill>
                  <a:schemeClr val="bg1"/>
                </a:solidFill>
              </a:rPr>
              <a:t>gaging Methods</a:t>
            </a:r>
          </a:p>
          <a:p>
            <a:pPr eaLnBrk="1" fontAlgn="auto" hangingPunct="1">
              <a:spcAft>
                <a:spcPts val="0"/>
              </a:spcAft>
              <a:defRPr/>
            </a:pPr>
            <a:r>
              <a:rPr lang="en-US" dirty="0"/>
              <a:t>Describing how a project fits into the bigger picture (realistic future state)</a:t>
            </a:r>
          </a:p>
          <a:p>
            <a:pPr eaLnBrk="1" fontAlgn="auto" hangingPunct="1">
              <a:spcAft>
                <a:spcPts val="0"/>
              </a:spcAft>
              <a:defRPr/>
            </a:pPr>
            <a:r>
              <a:rPr lang="en-US" dirty="0"/>
              <a:t>Aligning the project with professional identity</a:t>
            </a:r>
          </a:p>
          <a:p>
            <a:pPr eaLnBrk="1" fontAlgn="auto" hangingPunct="1">
              <a:spcAft>
                <a:spcPts val="0"/>
              </a:spcAft>
              <a:defRPr/>
            </a:pPr>
            <a:r>
              <a:rPr lang="en-US" dirty="0"/>
              <a:t>Show how staff work has impacted the project</a:t>
            </a:r>
          </a:p>
        </p:txBody>
      </p:sp>
      <p:sp>
        <p:nvSpPr>
          <p:cNvPr id="2" name="Title 1"/>
          <p:cNvSpPr>
            <a:spLocks noGrp="1"/>
          </p:cNvSpPr>
          <p:nvPr>
            <p:ph type="title"/>
          </p:nvPr>
        </p:nvSpPr>
        <p:spPr>
          <a:solidFill>
            <a:schemeClr val="accent1">
              <a:lumMod val="20000"/>
              <a:lumOff val="80000"/>
            </a:schemeClr>
          </a:solidFill>
        </p:spPr>
        <p:txBody>
          <a:bodyPr/>
          <a:lstStyle/>
          <a:p>
            <a:r>
              <a:rPr lang="en-US" dirty="0"/>
              <a:t>Rule #1: Connect to the Core</a:t>
            </a:r>
          </a:p>
        </p:txBody>
      </p:sp>
    </p:spTree>
    <p:extLst>
      <p:ext uri="{BB962C8B-B14F-4D97-AF65-F5344CB8AC3E}">
        <p14:creationId xmlns:p14="http://schemas.microsoft.com/office/powerpoint/2010/main" val="24479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lo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2831" y="1898373"/>
            <a:ext cx="4478338" cy="435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Myth #2: Everyone Engages at the Same Time</a:t>
            </a:r>
          </a:p>
        </p:txBody>
      </p:sp>
    </p:spTree>
    <p:extLst>
      <p:ext uri="{BB962C8B-B14F-4D97-AF65-F5344CB8AC3E}">
        <p14:creationId xmlns:p14="http://schemas.microsoft.com/office/powerpoint/2010/main" val="2647102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Innovation is non-linear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912" y="1997765"/>
            <a:ext cx="7156175" cy="4412974"/>
          </a:xfrm>
        </p:spPr>
      </p:pic>
    </p:spTree>
    <p:extLst>
      <p:ext uri="{BB962C8B-B14F-4D97-AF65-F5344CB8AC3E}">
        <p14:creationId xmlns:p14="http://schemas.microsoft.com/office/powerpoint/2010/main" val="1610126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1" name="Object 22"/>
          <p:cNvGraphicFramePr>
            <a:graphicFrameLocks noGrp="1" noChangeAspect="1"/>
          </p:cNvGraphicFramePr>
          <p:nvPr>
            <p:ph idx="1"/>
          </p:nvPr>
        </p:nvGraphicFramePr>
        <p:xfrm>
          <a:off x="463550" y="1600200"/>
          <a:ext cx="8215313" cy="4525963"/>
        </p:xfrm>
        <a:graphic>
          <a:graphicData uri="http://schemas.openxmlformats.org/presentationml/2006/ole">
            <mc:AlternateContent xmlns:mc="http://schemas.openxmlformats.org/markup-compatibility/2006">
              <mc:Choice xmlns:v="urn:schemas-microsoft-com:vml" Requires="v">
                <p:oleObj spid="_x0000_s3096" name="Chart" r:id="rId3" imgW="8229600" imgH="4533833" progId="MSGraph.Chart.8">
                  <p:embed followColorScheme="full"/>
                </p:oleObj>
              </mc:Choice>
              <mc:Fallback>
                <p:oleObj name="Chart" r:id="rId3" imgW="8229600" imgH="4533833" progId="MSGraph.Chart.8">
                  <p:embed followColorScheme="full"/>
                  <p:pic>
                    <p:nvPicPr>
                      <p:cNvPr id="68611" name="Object 22"/>
                      <p:cNvPicPr>
                        <a:picLocks noGrp="1" noChangeAspect="1" noChangeArrowheads="1"/>
                      </p:cNvPicPr>
                      <p:nvPr/>
                    </p:nvPicPr>
                    <p:blipFill>
                      <a:blip r:embed="rId4"/>
                      <a:srcRect/>
                      <a:stretch>
                        <a:fillRect/>
                      </a:stretch>
                    </p:blipFill>
                    <p:spPr bwMode="auto">
                      <a:xfrm>
                        <a:off x="463550" y="1600200"/>
                        <a:ext cx="82153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86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 y="2276061"/>
            <a:ext cx="9017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Innovation Adoption S-curve</a:t>
            </a:r>
          </a:p>
        </p:txBody>
      </p:sp>
    </p:spTree>
    <p:extLst>
      <p:ext uri="{BB962C8B-B14F-4D97-AF65-F5344CB8AC3E}">
        <p14:creationId xmlns:p14="http://schemas.microsoft.com/office/powerpoint/2010/main" val="1141699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949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wall, indoor&#10;&#10;Description generated with high confidence">
            <a:extLst>
              <a:ext uri="{FF2B5EF4-FFF2-40B4-BE49-F238E27FC236}">
                <a16:creationId xmlns:a16="http://schemas.microsoft.com/office/drawing/2014/main" id="{0A6E9F05-3E3A-4914-B119-9D0443944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685683"/>
            <a:ext cx="4094602" cy="5487610"/>
          </a:xfrm>
          <a:prstGeom prst="rect">
            <a:avLst/>
          </a:prstGeom>
        </p:spPr>
      </p:pic>
      <p:sp>
        <p:nvSpPr>
          <p:cNvPr id="2" name="Title 1">
            <a:extLst>
              <a:ext uri="{FF2B5EF4-FFF2-40B4-BE49-F238E27FC236}">
                <a16:creationId xmlns:a16="http://schemas.microsoft.com/office/drawing/2014/main" id="{5D47ACAF-224E-4E09-BF07-1EBBDD46B6DC}"/>
              </a:ext>
            </a:extLst>
          </p:cNvPr>
          <p:cNvSpPr>
            <a:spLocks noGrp="1"/>
          </p:cNvSpPr>
          <p:nvPr>
            <p:ph type="title"/>
          </p:nvPr>
        </p:nvSpPr>
        <p:spPr>
          <a:xfrm>
            <a:off x="475707" y="803705"/>
            <a:ext cx="3156492" cy="3034857"/>
          </a:xfrm>
        </p:spPr>
        <p:txBody>
          <a:bodyPr vert="horz" lIns="91440" tIns="45720" rIns="91440" bIns="45720" rtlCol="0" anchor="b">
            <a:normAutofit/>
          </a:bodyPr>
          <a:lstStyle/>
          <a:p>
            <a:pPr algn="r"/>
            <a:r>
              <a:rPr lang="en-US" sz="4700" kern="1200">
                <a:solidFill>
                  <a:srgbClr val="FFFFFF"/>
                </a:solidFill>
                <a:latin typeface="+mj-lt"/>
                <a:ea typeface="+mj-ea"/>
                <a:cs typeface="+mj-cs"/>
              </a:rPr>
              <a:t>Rapid Response Teams</a:t>
            </a:r>
          </a:p>
        </p:txBody>
      </p:sp>
    </p:spTree>
    <p:extLst>
      <p:ext uri="{BB962C8B-B14F-4D97-AF65-F5344CB8AC3E}">
        <p14:creationId xmlns:p14="http://schemas.microsoft.com/office/powerpoint/2010/main" val="2571135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713391" y="2003386"/>
            <a:ext cx="4101484" cy="3601303"/>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3"/>
          <a:stretch>
            <a:fillRect/>
          </a:stretch>
        </p:blipFill>
        <p:spPr>
          <a:xfrm>
            <a:off x="5509472" y="4633344"/>
            <a:ext cx="2847975" cy="171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solidFill>
            <a:schemeClr val="accent1">
              <a:lumMod val="20000"/>
              <a:lumOff val="80000"/>
            </a:schemeClr>
          </a:solidFill>
        </p:spPr>
        <p:txBody>
          <a:bodyPr/>
          <a:lstStyle/>
          <a:p>
            <a:r>
              <a:rPr lang="en-US" dirty="0"/>
              <a:t>Rule #2: Engage the Engaged</a:t>
            </a:r>
          </a:p>
        </p:txBody>
      </p:sp>
    </p:spTree>
    <p:extLst>
      <p:ext uri="{BB962C8B-B14F-4D97-AF65-F5344CB8AC3E}">
        <p14:creationId xmlns:p14="http://schemas.microsoft.com/office/powerpoint/2010/main" val="3851204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cdn.slashgear.com/wp-content/uploads/2008/07/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496" y="1973591"/>
            <a:ext cx="5612767" cy="44570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Use Early Adopters to Create Change</a:t>
            </a:r>
          </a:p>
        </p:txBody>
      </p:sp>
    </p:spTree>
    <p:extLst>
      <p:ext uri="{BB962C8B-B14F-4D97-AF65-F5344CB8AC3E}">
        <p14:creationId xmlns:p14="http://schemas.microsoft.com/office/powerpoint/2010/main" val="141436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2" descr="http://www.yell.com/images/classifications/bricklayers.jpg"/>
          <p:cNvPicPr>
            <a:picLocks noChangeAspect="1" noChangeArrowheads="1"/>
          </p:cNvPicPr>
          <p:nvPr/>
        </p:nvPicPr>
        <p:blipFill rotWithShape="1">
          <a:blip r:embed="rId3">
            <a:extLst>
              <a:ext uri="{28A0092B-C50C-407E-A947-70E740481C1C}">
                <a14:useLocalDpi xmlns:a14="http://schemas.microsoft.com/office/drawing/2010/main" val="0"/>
              </a:ext>
            </a:extLst>
          </a:blip>
          <a:srcRect r="3332" b="-1"/>
          <a:stretch/>
        </p:blipFill>
        <p:spPr bwMode="auto">
          <a:xfrm>
            <a:off x="20" y="10"/>
            <a:ext cx="9143979" cy="6857990"/>
          </a:xfrm>
          <a:prstGeom prst="rect">
            <a:avLst/>
          </a:prstGeom>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5" name="Straight Connector 74">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123" name="Content Placeholder 2"/>
          <p:cNvSpPr>
            <a:spLocks noGrp="1"/>
          </p:cNvSpPr>
          <p:nvPr>
            <p:ph sz="quarter" idx="1"/>
          </p:nvPr>
        </p:nvSpPr>
        <p:spPr>
          <a:xfrm>
            <a:off x="394137" y="3417573"/>
            <a:ext cx="3444765" cy="2619839"/>
          </a:xfrm>
          <a:solidFill>
            <a:schemeClr val="accent1">
              <a:lumMod val="40000"/>
              <a:lumOff val="60000"/>
            </a:schemeClr>
          </a:solidFill>
          <a:extLst/>
        </p:spPr>
        <p:style>
          <a:lnRef idx="3">
            <a:schemeClr val="lt1"/>
          </a:lnRef>
          <a:fillRef idx="1">
            <a:schemeClr val="accent1"/>
          </a:fillRef>
          <a:effectRef idx="1">
            <a:schemeClr val="accent1"/>
          </a:effectRef>
          <a:fontRef idx="minor">
            <a:schemeClr val="lt1"/>
          </a:fontRef>
        </p:style>
        <p:txBody>
          <a:bodyPr rtlCol="0" anchor="ctr">
            <a:normAutofit/>
          </a:bodyPr>
          <a:lstStyle/>
          <a:p>
            <a:pPr eaLnBrk="1" fontAlgn="auto" hangingPunct="1">
              <a:spcAft>
                <a:spcPts val="0"/>
              </a:spcAft>
              <a:buFont typeface="Arial" charset="0"/>
              <a:buNone/>
              <a:defRPr/>
            </a:pPr>
            <a:r>
              <a:rPr lang="en-US" sz="3200" dirty="0">
                <a:solidFill>
                  <a:schemeClr val="tx1"/>
                </a:solidFill>
              </a:rPr>
              <a:t>Bricklayer #1</a:t>
            </a:r>
          </a:p>
          <a:p>
            <a:pPr eaLnBrk="1" fontAlgn="auto" hangingPunct="1">
              <a:spcAft>
                <a:spcPts val="0"/>
              </a:spcAft>
              <a:buFont typeface="Arial" charset="0"/>
              <a:buNone/>
              <a:defRPr/>
            </a:pPr>
            <a:r>
              <a:rPr lang="en-US" sz="3200" dirty="0">
                <a:solidFill>
                  <a:schemeClr val="tx1"/>
                </a:solidFill>
              </a:rPr>
              <a:t>“Putting a brick on top of another... isn’t that obvious?”</a:t>
            </a:r>
          </a:p>
        </p:txBody>
      </p:sp>
    </p:spTree>
    <p:extLst>
      <p:ext uri="{BB962C8B-B14F-4D97-AF65-F5344CB8AC3E}">
        <p14:creationId xmlns:p14="http://schemas.microsoft.com/office/powerpoint/2010/main" val="3949784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2052" descr="mag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3365500"/>
            <a:ext cx="1206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027" descr="diffusion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2388" y="1219200"/>
            <a:ext cx="9039225" cy="5443538"/>
          </a:xfrm>
        </p:spPr>
      </p:pic>
      <p:sp>
        <p:nvSpPr>
          <p:cNvPr id="172036" name="AutoShape 1028"/>
          <p:cNvSpPr>
            <a:spLocks noChangeArrowheads="1"/>
          </p:cNvSpPr>
          <p:nvPr/>
        </p:nvSpPr>
        <p:spPr bwMode="auto">
          <a:xfrm>
            <a:off x="1524000" y="1371600"/>
            <a:ext cx="1379538" cy="914400"/>
          </a:xfrm>
          <a:prstGeom prst="wedgeRoundRectCallout">
            <a:avLst>
              <a:gd name="adj1" fmla="val 27898"/>
              <a:gd name="adj2" fmla="val 204681"/>
              <a:gd name="adj3" fmla="val 16667"/>
            </a:avLst>
          </a:prstGeom>
          <a:gradFill rotWithShape="1">
            <a:gsLst>
              <a:gs pos="0">
                <a:schemeClr val="accent1">
                  <a:gamma/>
                  <a:shade val="46275"/>
                  <a:invGamma/>
                </a:schemeClr>
              </a:gs>
              <a:gs pos="100000">
                <a:schemeClr val="accent1"/>
              </a:gs>
            </a:gsLst>
            <a:lin ang="5400000" scaled="1"/>
          </a:gradFill>
          <a:ln w="9525">
            <a:solidFill>
              <a:srgbClr val="003399"/>
            </a:solidFill>
            <a:miter lim="800000"/>
            <a:headEnd/>
            <a:tailEnd/>
          </a:ln>
          <a:effectLst/>
        </p:spPr>
        <p:txBody>
          <a:bodyPr lIns="0" tIns="0" rIns="0" bIns="0"/>
          <a:lstStyle/>
          <a:p>
            <a:pPr algn="ctr" eaLnBrk="1" fontAlgn="auto" hangingPunct="1">
              <a:spcBef>
                <a:spcPts val="0"/>
              </a:spcBef>
              <a:spcAft>
                <a:spcPts val="0"/>
              </a:spcAft>
              <a:defRPr/>
            </a:pPr>
            <a:r>
              <a:rPr lang="en-US" dirty="0">
                <a:solidFill>
                  <a:schemeClr val="bg1"/>
                </a:solidFill>
                <a:latin typeface="+mn-lt"/>
                <a:cs typeface="Arial" charset="0"/>
              </a:rPr>
              <a:t>Fertile Ground for Champions</a:t>
            </a:r>
          </a:p>
        </p:txBody>
      </p:sp>
      <p:grpSp>
        <p:nvGrpSpPr>
          <p:cNvPr id="2" name="Group 7"/>
          <p:cNvGrpSpPr>
            <a:grpSpLocks/>
          </p:cNvGrpSpPr>
          <p:nvPr/>
        </p:nvGrpSpPr>
        <p:grpSpPr bwMode="auto">
          <a:xfrm>
            <a:off x="6324600" y="1447800"/>
            <a:ext cx="1306513" cy="990600"/>
            <a:chOff x="6324600" y="1447800"/>
            <a:chExt cx="1306513" cy="990600"/>
          </a:xfrm>
        </p:grpSpPr>
        <p:sp>
          <p:nvSpPr>
            <p:cNvPr id="172037" name="AutoShape 1029"/>
            <p:cNvSpPr>
              <a:spLocks noChangeArrowheads="1"/>
            </p:cNvSpPr>
            <p:nvPr/>
          </p:nvSpPr>
          <p:spPr bwMode="auto">
            <a:xfrm>
              <a:off x="6324600" y="1447800"/>
              <a:ext cx="1306513" cy="990600"/>
            </a:xfrm>
            <a:prstGeom prst="wedgeRoundRectCallout">
              <a:avLst>
                <a:gd name="adj1" fmla="val -160638"/>
                <a:gd name="adj2" fmla="val 183321"/>
                <a:gd name="adj3" fmla="val 16667"/>
              </a:avLst>
            </a:prstGeom>
            <a:gradFill rotWithShape="1">
              <a:gsLst>
                <a:gs pos="0">
                  <a:schemeClr val="hlink">
                    <a:gamma/>
                    <a:shade val="46275"/>
                    <a:invGamma/>
                  </a:schemeClr>
                </a:gs>
                <a:gs pos="100000">
                  <a:schemeClr val="hlink"/>
                </a:gs>
              </a:gsLst>
              <a:lin ang="5400000" scaled="1"/>
            </a:gradFill>
            <a:ln w="9525">
              <a:solidFill>
                <a:srgbClr val="003399"/>
              </a:solidFill>
              <a:miter lim="800000"/>
              <a:headEnd/>
              <a:tailEnd/>
            </a:ln>
            <a:effectLst/>
          </p:spPr>
          <p:txBody>
            <a:bodyPr lIns="0" tIns="0" rIns="0" bIns="0"/>
            <a:lstStyle/>
            <a:p>
              <a:pPr algn="ctr" eaLnBrk="1" fontAlgn="auto" hangingPunct="1">
                <a:spcBef>
                  <a:spcPts val="0"/>
                </a:spcBef>
                <a:spcAft>
                  <a:spcPts val="0"/>
                </a:spcAft>
                <a:defRPr/>
              </a:pPr>
              <a:r>
                <a:rPr lang="en-US" dirty="0">
                  <a:solidFill>
                    <a:schemeClr val="bg1"/>
                  </a:solidFill>
                  <a:latin typeface="+mn-lt"/>
                  <a:cs typeface="Arial" charset="0"/>
                </a:rPr>
                <a:t>Where Champions Work</a:t>
              </a:r>
            </a:p>
          </p:txBody>
        </p:sp>
        <p:sp>
          <p:nvSpPr>
            <p:cNvPr id="7" name="AutoShape 1029"/>
            <p:cNvSpPr>
              <a:spLocks noChangeArrowheads="1"/>
            </p:cNvSpPr>
            <p:nvPr/>
          </p:nvSpPr>
          <p:spPr bwMode="auto">
            <a:xfrm>
              <a:off x="6324600" y="1447800"/>
              <a:ext cx="1306513" cy="990600"/>
            </a:xfrm>
            <a:prstGeom prst="wedgeRoundRectCallout">
              <a:avLst>
                <a:gd name="adj1" fmla="val -39305"/>
                <a:gd name="adj2" fmla="val 227629"/>
                <a:gd name="adj3" fmla="val 16667"/>
              </a:avLst>
            </a:prstGeom>
            <a:gradFill rotWithShape="1">
              <a:gsLst>
                <a:gs pos="0">
                  <a:schemeClr val="hlink">
                    <a:gamma/>
                    <a:shade val="46275"/>
                    <a:invGamma/>
                  </a:schemeClr>
                </a:gs>
                <a:gs pos="100000">
                  <a:schemeClr val="hlink"/>
                </a:gs>
              </a:gsLst>
              <a:lin ang="5400000" scaled="1"/>
            </a:gradFill>
            <a:ln w="9525">
              <a:solidFill>
                <a:srgbClr val="003399"/>
              </a:solidFill>
              <a:miter lim="800000"/>
              <a:headEnd/>
              <a:tailEnd/>
            </a:ln>
            <a:effectLst/>
          </p:spPr>
          <p:txBody>
            <a:bodyPr lIns="0" tIns="0" rIns="0" bIns="0"/>
            <a:lstStyle/>
            <a:p>
              <a:pPr algn="ctr" eaLnBrk="1" fontAlgn="auto" hangingPunct="1">
                <a:spcBef>
                  <a:spcPts val="0"/>
                </a:spcBef>
                <a:spcAft>
                  <a:spcPts val="0"/>
                </a:spcAft>
                <a:defRPr/>
              </a:pPr>
              <a:r>
                <a:rPr lang="en-US" dirty="0">
                  <a:solidFill>
                    <a:schemeClr val="bg1"/>
                  </a:solidFill>
                  <a:latin typeface="+mn-lt"/>
                  <a:cs typeface="Arial" charset="0"/>
                </a:rPr>
                <a:t>Where Champions Work</a:t>
              </a:r>
            </a:p>
          </p:txBody>
        </p:sp>
      </p:grpSp>
    </p:spTree>
    <p:extLst>
      <p:ext uri="{BB962C8B-B14F-4D97-AF65-F5344CB8AC3E}">
        <p14:creationId xmlns:p14="http://schemas.microsoft.com/office/powerpoint/2010/main" val="1728834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 calcmode="lin" valueType="num">
                                      <p:cBhvr>
                                        <p:cTn id="7" dur="500" fill="hold"/>
                                        <p:tgtEl>
                                          <p:spTgt spid="172036"/>
                                        </p:tgtEl>
                                        <p:attrNameLst>
                                          <p:attrName>ppt_w</p:attrName>
                                        </p:attrNameLst>
                                      </p:cBhvr>
                                      <p:tavLst>
                                        <p:tav tm="0">
                                          <p:val>
                                            <p:fltVal val="0"/>
                                          </p:val>
                                        </p:tav>
                                        <p:tav tm="100000">
                                          <p:val>
                                            <p:strVal val="#ppt_w"/>
                                          </p:val>
                                        </p:tav>
                                      </p:tavLst>
                                    </p:anim>
                                    <p:anim calcmode="lin" valueType="num">
                                      <p:cBhvr>
                                        <p:cTn id="8" dur="500" fill="hold"/>
                                        <p:tgtEl>
                                          <p:spTgt spid="17203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Non-engaging methods</a:t>
            </a:r>
          </a:p>
        </p:txBody>
      </p:sp>
      <p:sp>
        <p:nvSpPr>
          <p:cNvPr id="51203" name="Content Placeholder 2"/>
          <p:cNvSpPr>
            <a:spLocks noGrp="1"/>
          </p:cNvSpPr>
          <p:nvPr>
            <p:ph sz="half" idx="2"/>
          </p:nvPr>
        </p:nvSpPr>
        <p:spPr>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ormAutofit lnSpcReduction="10000"/>
          </a:bodyPr>
          <a:lstStyle/>
          <a:p>
            <a:pPr algn="ctr" eaLnBrk="1" hangingPunct="1">
              <a:buFont typeface="Arial" panose="020B0604020202020204" pitchFamily="34" charset="0"/>
              <a:buNone/>
            </a:pPr>
            <a:r>
              <a:rPr lang="en-US" altLang="en-US" dirty="0">
                <a:solidFill>
                  <a:schemeClr val="bg1"/>
                </a:solidFill>
              </a:rPr>
              <a:t>Non-Engaging Methods</a:t>
            </a:r>
          </a:p>
          <a:p>
            <a:pPr eaLnBrk="1" hangingPunct="1"/>
            <a:r>
              <a:rPr lang="en-US" altLang="en-US" dirty="0"/>
              <a:t>Starting with an entire department</a:t>
            </a:r>
          </a:p>
          <a:p>
            <a:pPr eaLnBrk="1" hangingPunct="1"/>
            <a:r>
              <a:rPr lang="en-US" altLang="en-US" dirty="0"/>
              <a:t>Getting “buy-in”</a:t>
            </a:r>
          </a:p>
          <a:p>
            <a:pPr eaLnBrk="1" hangingPunct="1"/>
            <a:r>
              <a:rPr lang="en-US" altLang="en-US" dirty="0"/>
              <a:t>Trying to convince a laggard first</a:t>
            </a:r>
          </a:p>
          <a:p>
            <a:pPr eaLnBrk="1" hangingPunct="1"/>
            <a:r>
              <a:rPr lang="en-US" altLang="en-US" dirty="0"/>
              <a:t>Utilizing an early adopter who has little credibility</a:t>
            </a:r>
          </a:p>
          <a:p>
            <a:pPr eaLnBrk="1" hangingPunct="1"/>
            <a:endParaRPr lang="en-US" altLang="en-US" dirty="0"/>
          </a:p>
          <a:p>
            <a:pPr eaLnBrk="1" hangingPunct="1"/>
            <a:endParaRPr lang="en-US" altLang="en-US" dirty="0"/>
          </a:p>
        </p:txBody>
      </p:sp>
      <p:sp>
        <p:nvSpPr>
          <p:cNvPr id="3" name="Text Placeholder 2"/>
          <p:cNvSpPr>
            <a:spLocks noGrp="1"/>
          </p:cNvSpPr>
          <p:nvPr>
            <p:ph type="body" sz="quarter" idx="3"/>
          </p:nvPr>
        </p:nvSpPr>
        <p:spPr>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Engaging methods</a:t>
            </a:r>
          </a:p>
        </p:txBody>
      </p:sp>
      <p:sp>
        <p:nvSpPr>
          <p:cNvPr id="51206" name="Content Placeholder 3"/>
          <p:cNvSpPr>
            <a:spLocks noGrp="1"/>
          </p:cNvSpPr>
          <p:nvPr>
            <p:ph sz="quarter" idx="4"/>
          </p:nvPr>
        </p:nvSpPr>
        <p:spPr>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ormAutofit fontScale="85000" lnSpcReduction="10000"/>
          </a:bodyPr>
          <a:lstStyle/>
          <a:p>
            <a:pPr algn="ctr" eaLnBrk="1" hangingPunct="1">
              <a:buFont typeface="Arial" panose="020B0604020202020204" pitchFamily="34" charset="0"/>
              <a:buNone/>
            </a:pPr>
            <a:r>
              <a:rPr lang="en-US" altLang="en-US" dirty="0">
                <a:solidFill>
                  <a:schemeClr val="bg1"/>
                </a:solidFill>
              </a:rPr>
              <a:t>Engaging Methods</a:t>
            </a:r>
          </a:p>
          <a:p>
            <a:pPr eaLnBrk="1" hangingPunct="1"/>
            <a:r>
              <a:rPr lang="en-US" altLang="en-US" dirty="0"/>
              <a:t>Seeking champions who are opinion leaders (may not have a formal title)</a:t>
            </a:r>
          </a:p>
          <a:p>
            <a:pPr eaLnBrk="1" hangingPunct="1"/>
            <a:r>
              <a:rPr lang="en-US" altLang="en-US" dirty="0"/>
              <a:t>Starting small on a project with a few key participants</a:t>
            </a:r>
          </a:p>
          <a:p>
            <a:pPr eaLnBrk="1" hangingPunct="1"/>
            <a:r>
              <a:rPr lang="en-US" altLang="en-US" dirty="0"/>
              <a:t>Spread after early adopters work out most of the bugs</a:t>
            </a:r>
          </a:p>
          <a:p>
            <a:pPr eaLnBrk="1" hangingPunct="1"/>
            <a:r>
              <a:rPr lang="en-US" altLang="en-US" dirty="0"/>
              <a:t>Use early adopter peers as spokesperson for spread</a:t>
            </a:r>
          </a:p>
        </p:txBody>
      </p:sp>
      <p:sp>
        <p:nvSpPr>
          <p:cNvPr id="4" name="Title 3"/>
          <p:cNvSpPr>
            <a:spLocks noGrp="1"/>
          </p:cNvSpPr>
          <p:nvPr>
            <p:ph type="title"/>
          </p:nvPr>
        </p:nvSpPr>
        <p:spPr>
          <a:solidFill>
            <a:schemeClr val="accent1">
              <a:lumMod val="20000"/>
              <a:lumOff val="80000"/>
            </a:schemeClr>
          </a:solidFill>
        </p:spPr>
        <p:txBody>
          <a:bodyPr/>
          <a:lstStyle/>
          <a:p>
            <a:r>
              <a:rPr lang="en-US" dirty="0"/>
              <a:t>Rule #2: Engage the Engaged</a:t>
            </a:r>
          </a:p>
        </p:txBody>
      </p:sp>
    </p:spTree>
    <p:extLst>
      <p:ext uri="{BB962C8B-B14F-4D97-AF65-F5344CB8AC3E}">
        <p14:creationId xmlns:p14="http://schemas.microsoft.com/office/powerpoint/2010/main" val="2996297509"/>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Users\Teske\AppData\Local\Microsoft\Windows\Temporary Internet Files\Content.IE5\Z4XS98AL\MP9004395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39" y="2130286"/>
            <a:ext cx="5715000" cy="4181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Myth #3: The Same Message Works with Everyone</a:t>
            </a:r>
          </a:p>
        </p:txBody>
      </p:sp>
    </p:spTree>
    <p:extLst>
      <p:ext uri="{BB962C8B-B14F-4D97-AF65-F5344CB8AC3E}">
        <p14:creationId xmlns:p14="http://schemas.microsoft.com/office/powerpoint/2010/main" val="4220629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5257800" y="685800"/>
            <a:ext cx="3721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chemeClr val="bg1"/>
                </a:solidFill>
              </a:rPr>
              <a:t>35,000 per day</a:t>
            </a:r>
          </a:p>
        </p:txBody>
      </p:sp>
    </p:spTree>
    <p:extLst>
      <p:ext uri="{BB962C8B-B14F-4D97-AF65-F5344CB8AC3E}">
        <p14:creationId xmlns:p14="http://schemas.microsoft.com/office/powerpoint/2010/main" val="1265993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2000"/>
                                        <p:tgtEl>
                                          <p:spTgt spid="3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9298" y="1233997"/>
            <a:ext cx="7886700" cy="3071028"/>
          </a:xfr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dirty="0">
                <a:solidFill>
                  <a:schemeClr val="tx1"/>
                </a:solidFill>
              </a:rPr>
              <a:t>“The single biggest problem in communication is the illusion that it has taken place.”</a:t>
            </a:r>
          </a:p>
        </p:txBody>
      </p:sp>
      <p:sp>
        <p:nvSpPr>
          <p:cNvPr id="5" name="Text Placeholder 4"/>
          <p:cNvSpPr>
            <a:spLocks noGrp="1"/>
          </p:cNvSpPr>
          <p:nvPr>
            <p:ph type="body" idx="1"/>
          </p:nvPr>
        </p:nvSpPr>
        <p:spPr/>
        <p:txBody>
          <a:bodyPr/>
          <a:lstStyle/>
          <a:p>
            <a:r>
              <a:rPr lang="en-US" dirty="0"/>
              <a:t>George Bernard Shaw</a:t>
            </a:r>
          </a:p>
        </p:txBody>
      </p:sp>
    </p:spTree>
    <p:extLst>
      <p:ext uri="{BB962C8B-B14F-4D97-AF65-F5344CB8AC3E}">
        <p14:creationId xmlns:p14="http://schemas.microsoft.com/office/powerpoint/2010/main" val="361738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ontent Placeholder 2"/>
          <p:cNvSpPr>
            <a:spLocks noGrp="1"/>
          </p:cNvSpPr>
          <p:nvPr>
            <p:ph idx="1"/>
          </p:nvPr>
        </p:nvSpPr>
        <p:spPr/>
        <p:txBody>
          <a:bodyPr/>
          <a:lstStyle/>
          <a:p>
            <a:pPr eaLnBrk="1" hangingPunct="1">
              <a:defRPr/>
            </a:pPr>
            <a:endParaRPr lang="en-US" altLang="en-US" dirty="0"/>
          </a:p>
          <a:p>
            <a:pPr eaLnBrk="1" hangingPunct="1">
              <a:defRPr/>
            </a:pPr>
            <a:r>
              <a:rPr lang="en-US" altLang="en-US" dirty="0"/>
              <a:t>What percentage of your daily communication </a:t>
            </a:r>
            <a:r>
              <a:rPr lang="en-US" altLang="en-US" u="sng" dirty="0"/>
              <a:t>at work</a:t>
            </a:r>
            <a:r>
              <a:rPr lang="en-US" altLang="en-US" dirty="0"/>
              <a:t> is received:</a:t>
            </a:r>
          </a:p>
          <a:p>
            <a:pPr marL="0" indent="0" eaLnBrk="1" hangingPunct="1">
              <a:buFont typeface="Arial" panose="020B0604020202020204" pitchFamily="34" charset="0"/>
              <a:buNone/>
              <a:defRPr/>
            </a:pPr>
            <a:r>
              <a:rPr lang="en-US" altLang="en-US" dirty="0"/>
              <a:t>	A)	Face-to-face with another person?</a:t>
            </a:r>
          </a:p>
          <a:p>
            <a:pPr marL="0" indent="0" eaLnBrk="1" hangingPunct="1">
              <a:buFont typeface="Arial" panose="020B0604020202020204" pitchFamily="34" charset="0"/>
              <a:buNone/>
              <a:defRPr/>
            </a:pPr>
            <a:r>
              <a:rPr lang="en-US" altLang="en-US" dirty="0"/>
              <a:t>	B)	Verbal, but not face-to-face 				(Telephone/webinar)?</a:t>
            </a:r>
          </a:p>
          <a:p>
            <a:pPr marL="0" indent="0" eaLnBrk="1" hangingPunct="1">
              <a:buFont typeface="Arial" panose="020B0604020202020204" pitchFamily="34" charset="0"/>
              <a:buNone/>
              <a:defRPr/>
            </a:pPr>
            <a:r>
              <a:rPr lang="en-US" altLang="en-US" dirty="0"/>
              <a:t>	C)	Written (email, text, flyer, snail mail)?</a:t>
            </a:r>
          </a:p>
        </p:txBody>
      </p:sp>
      <p:sp>
        <p:nvSpPr>
          <p:cNvPr id="2" name="Title 1"/>
          <p:cNvSpPr>
            <a:spLocks noGrp="1"/>
          </p:cNvSpPr>
          <p:nvPr>
            <p:ph type="title"/>
          </p:nvPr>
        </p:nvSpPr>
        <p:spPr>
          <a:solidFill>
            <a:schemeClr val="accent1">
              <a:lumMod val="20000"/>
              <a:lumOff val="80000"/>
            </a:schemeClr>
          </a:solidFill>
        </p:spPr>
        <p:txBody>
          <a:bodyPr/>
          <a:lstStyle/>
          <a:p>
            <a:r>
              <a:rPr lang="en-US" dirty="0"/>
              <a:t>Brief Exercise</a:t>
            </a:r>
          </a:p>
        </p:txBody>
      </p:sp>
    </p:spTree>
    <p:extLst>
      <p:ext uri="{BB962C8B-B14F-4D97-AF65-F5344CB8AC3E}">
        <p14:creationId xmlns:p14="http://schemas.microsoft.com/office/powerpoint/2010/main" val="1819687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5" descr="C:\Users\Owner\AppData\Local\Microsoft\Windows\Temporary Internet Files\Content.IE5\VRSV1160\MP9004089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306" y="2773363"/>
            <a:ext cx="251618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6" descr="C:\Users\Owner\AppData\Local\Microsoft\Windows\Temporary Internet Files\Content.IE5\9PMZOBTJ\MP90025554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06" y="1825625"/>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C:\Users\Owner\AppData\Local\Microsoft\Windows\Temporary Internet Files\Content.IE5\VRSV1160\MP91021641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982" y="1825625"/>
            <a:ext cx="43624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How do YOU communicate? </a:t>
            </a:r>
          </a:p>
        </p:txBody>
      </p:sp>
    </p:spTree>
    <p:extLst>
      <p:ext uri="{BB962C8B-B14F-4D97-AF65-F5344CB8AC3E}">
        <p14:creationId xmlns:p14="http://schemas.microsoft.com/office/powerpoint/2010/main" val="2396328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phon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43200"/>
            <a:ext cx="1590675"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Content Placeholder 3" descr="lap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852988"/>
            <a:ext cx="2895600"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Content Placeholder 3" descr="ipod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29200"/>
            <a:ext cx="2005013" cy="160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1" name="Content Placeholder 3" descr="TV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5720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2" name="Content Placeholder 3" descr="listenin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18388" y="231626"/>
            <a:ext cx="1635125" cy="218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3" name="Picture 17" descr="newspap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2971800"/>
            <a:ext cx="1951038"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5" name="Picture 19" descr="texting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2590800"/>
            <a:ext cx="16129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6" name="Picture 20" descr="texting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810" y="4876800"/>
            <a:ext cx="2248128" cy="1890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8" name="Picture 2" descr="http://www.futureofthebook.org/blog/archives/tv%20mosaic.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2667000"/>
            <a:ext cx="257175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C2C8571-0CA1-FA47-8570-019C21319E7B}" type="slidenum">
              <a:rPr lang="en-US" smtClean="0"/>
              <a:pPr/>
              <a:t>47</a:t>
            </a:fld>
            <a:endParaRPr lang="en-US" dirty="0"/>
          </a:p>
        </p:txBody>
      </p:sp>
      <p:pic>
        <p:nvPicPr>
          <p:cNvPr id="3" name="Picture 2"/>
          <p:cNvPicPr>
            <a:picLocks noChangeAspect="1"/>
          </p:cNvPicPr>
          <p:nvPr/>
        </p:nvPicPr>
        <p:blipFill>
          <a:blip r:embed="rId12"/>
          <a:stretch>
            <a:fillRect/>
          </a:stretch>
        </p:blipFill>
        <p:spPr>
          <a:xfrm>
            <a:off x="4953336" y="179125"/>
            <a:ext cx="3572267" cy="2381512"/>
          </a:xfrm>
          <a:prstGeom prst="rect">
            <a:avLst/>
          </a:prstGeom>
        </p:spPr>
      </p:pic>
      <p:pic>
        <p:nvPicPr>
          <p:cNvPr id="4" name="Picture 3"/>
          <p:cNvPicPr>
            <a:picLocks noChangeAspect="1"/>
          </p:cNvPicPr>
          <p:nvPr/>
        </p:nvPicPr>
        <p:blipFill>
          <a:blip r:embed="rId13"/>
          <a:stretch>
            <a:fillRect/>
          </a:stretch>
        </p:blipFill>
        <p:spPr>
          <a:xfrm>
            <a:off x="376518" y="301552"/>
            <a:ext cx="2061882" cy="2179637"/>
          </a:xfrm>
          <a:prstGeom prst="rect">
            <a:avLst/>
          </a:prstGeom>
        </p:spPr>
      </p:pic>
    </p:spTree>
    <p:extLst>
      <p:ext uri="{BB962C8B-B14F-4D97-AF65-F5344CB8AC3E}">
        <p14:creationId xmlns:p14="http://schemas.microsoft.com/office/powerpoint/2010/main" val="1876275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Closing or Hirin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 y="0"/>
            <a:ext cx="9144000" cy="6858000"/>
          </a:xfrm>
        </p:spPr>
      </p:pic>
    </p:spTree>
    <p:extLst>
      <p:ext uri="{BB962C8B-B14F-4D97-AF65-F5344CB8AC3E}">
        <p14:creationId xmlns:p14="http://schemas.microsoft.com/office/powerpoint/2010/main" val="502966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descr="C:\Users\Owner\AppData\Local\Microsoft\Windows\Temporary Internet Files\Content.IE5\G9FTQT0T\MC90023464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293052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tone of voic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0650" y="3886200"/>
            <a:ext cx="2495550" cy="252571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2" descr="C:\Users\Owner\AppData\Local\Microsoft\Windows\Temporary Internet Files\Content.IE5\G9FTQT0T\MP90044834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563" y="2214563"/>
            <a:ext cx="2947987" cy="1963737"/>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solidFill>
            <a:schemeClr val="accent1">
              <a:lumMod val="20000"/>
              <a:lumOff val="80000"/>
            </a:schemeClr>
          </a:solidFill>
          <a:ln>
            <a:solidFill>
              <a:schemeClr val="accent1"/>
            </a:solidFill>
          </a:ln>
        </p:spPr>
        <p:txBody>
          <a:bodyPr/>
          <a:lstStyle/>
          <a:p>
            <a:r>
              <a:rPr lang="en-US" dirty="0"/>
              <a:t>How do we engage or influence others?</a:t>
            </a:r>
          </a:p>
        </p:txBody>
      </p:sp>
    </p:spTree>
    <p:extLst>
      <p:ext uri="{BB962C8B-B14F-4D97-AF65-F5344CB8AC3E}">
        <p14:creationId xmlns:p14="http://schemas.microsoft.com/office/powerpoint/2010/main" val="2967142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2" name="Straight Arrow Connector 71">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2291" name="Picture 4" descr="http://z.about.com/d/goeurope/1/0/6/7/amsterdam_13.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13"/>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a:solidFill>
                  <a:srgbClr val="FFFFFF"/>
                </a:solidFill>
              </a14:hiddenFill>
            </a:ext>
          </a:extLst>
        </p:spPr>
      </p:pic>
      <p:sp>
        <p:nvSpPr>
          <p:cNvPr id="12290" name="Content Placeholder 2"/>
          <p:cNvSpPr>
            <a:spLocks noGrp="1"/>
          </p:cNvSpPr>
          <p:nvPr>
            <p:ph sz="quarter" idx="1"/>
          </p:nvPr>
        </p:nvSpPr>
        <p:spPr>
          <a:xfrm>
            <a:off x="491490" y="2575034"/>
            <a:ext cx="3840085" cy="3462228"/>
          </a:xfrm>
        </p:spPr>
        <p:txBody>
          <a:bodyPr>
            <a:normAutofit/>
          </a:bodyPr>
          <a:lstStyle/>
          <a:p>
            <a:pPr eaLnBrk="1" hangingPunct="1">
              <a:buFont typeface="Arial" panose="020B0604020202020204" pitchFamily="34" charset="0"/>
              <a:buNone/>
            </a:pPr>
            <a:r>
              <a:rPr lang="en-US" altLang="en-US" sz="3600" dirty="0"/>
              <a:t>Bricklayer #2</a:t>
            </a:r>
          </a:p>
          <a:p>
            <a:pPr eaLnBrk="1" hangingPunct="1">
              <a:buFont typeface="Arial" panose="020B0604020202020204" pitchFamily="34" charset="0"/>
              <a:buNone/>
            </a:pPr>
            <a:endParaRPr lang="en-US" altLang="en-US" sz="3600" dirty="0"/>
          </a:p>
          <a:p>
            <a:pPr eaLnBrk="1" hangingPunct="1">
              <a:buFont typeface="Arial" panose="020B0604020202020204" pitchFamily="34" charset="0"/>
              <a:buNone/>
            </a:pPr>
            <a:r>
              <a:rPr lang="en-US" altLang="en-US" sz="3600" dirty="0"/>
              <a:t>“Building a wall for the west side of a church”</a:t>
            </a:r>
          </a:p>
        </p:txBody>
      </p:sp>
    </p:spTree>
    <p:extLst>
      <p:ext uri="{BB962C8B-B14F-4D97-AF65-F5344CB8AC3E}">
        <p14:creationId xmlns:p14="http://schemas.microsoft.com/office/powerpoint/2010/main" val="2622824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Owner\AppData\Local\Microsoft\Windows\Temporary Internet Files\Content.IE5\G9FTQT0T\MC90023464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p:cNvSpPr txBox="1">
            <a:spLocks noChangeArrowheads="1"/>
          </p:cNvSpPr>
          <p:nvPr/>
        </p:nvSpPr>
        <p:spPr bwMode="auto">
          <a:xfrm>
            <a:off x="4068762" y="1315278"/>
            <a:ext cx="1006475" cy="7699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t>7%</a:t>
            </a:r>
          </a:p>
        </p:txBody>
      </p:sp>
    </p:spTree>
    <p:extLst>
      <p:ext uri="{BB962C8B-B14F-4D97-AF65-F5344CB8AC3E}">
        <p14:creationId xmlns:p14="http://schemas.microsoft.com/office/powerpoint/2010/main" val="3469756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bg/>
                                          </p:spTgt>
                                        </p:tgtEl>
                                        <p:attrNameLst>
                                          <p:attrName>style.visibility</p:attrName>
                                        </p:attrNameLst>
                                      </p:cBhvr>
                                      <p:to>
                                        <p:strVal val="visible"/>
                                      </p:to>
                                    </p:set>
                                    <p:animEffect transition="in" filter="fade">
                                      <p:cBhvr>
                                        <p:cTn id="7" dur="2000"/>
                                        <p:tgtEl>
                                          <p:spTgt spid="3481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819">
                                            <p:txEl>
                                              <p:pRg st="0" end="0"/>
                                            </p:txEl>
                                          </p:spTgt>
                                        </p:tgtEl>
                                        <p:attrNameLst>
                                          <p:attrName>style.visibility</p:attrName>
                                        </p:attrNameLst>
                                      </p:cBhvr>
                                      <p:to>
                                        <p:strVal val="visible"/>
                                      </p:to>
                                    </p:set>
                                    <p:animEffect transition="in" filter="fade">
                                      <p:cBhvr>
                                        <p:cTn id="10" dur="20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397562" y="3429000"/>
            <a:ext cx="1311967" cy="769441"/>
          </a:xfrm>
          <a:prstGeom prst="rect">
            <a:avLst/>
          </a:prstGeom>
          <a:solidFill>
            <a:schemeClr val="accent1">
              <a:lumMod val="40000"/>
              <a:lumOff val="60000"/>
            </a:schemeClr>
          </a:solidFill>
          <a:ln w="28575">
            <a:solidFill>
              <a:schemeClr val="tx1"/>
            </a:solidFill>
          </a:ln>
        </p:spPr>
        <p:txBody>
          <a:bodyPr wrap="square">
            <a:spAutoFit/>
          </a:bodyPr>
          <a:lstStyle/>
          <a:p>
            <a:pPr algn="ctr" eaLnBrk="1" fontAlgn="auto" hangingPunct="1">
              <a:spcBef>
                <a:spcPts val="0"/>
              </a:spcBef>
              <a:spcAft>
                <a:spcPts val="0"/>
              </a:spcAft>
              <a:defRPr/>
            </a:pPr>
            <a:r>
              <a:rPr lang="en-US" sz="4400" b="1" dirty="0">
                <a:latin typeface="+mn-lt"/>
                <a:cs typeface="+mn-cs"/>
              </a:rPr>
              <a:t>38%</a:t>
            </a:r>
          </a:p>
        </p:txBody>
      </p:sp>
      <p:pic>
        <p:nvPicPr>
          <p:cNvPr id="2" name="Picture 1"/>
          <p:cNvPicPr>
            <a:picLocks noChangeAspect="1"/>
          </p:cNvPicPr>
          <p:nvPr/>
        </p:nvPicPr>
        <p:blipFill>
          <a:blip r:embed="rId3"/>
          <a:stretch>
            <a:fillRect/>
          </a:stretch>
        </p:blipFill>
        <p:spPr>
          <a:xfrm>
            <a:off x="2315194" y="0"/>
            <a:ext cx="5686425" cy="6858000"/>
          </a:xfrm>
          <a:prstGeom prst="rect">
            <a:avLst/>
          </a:prstGeom>
        </p:spPr>
      </p:pic>
    </p:spTree>
    <p:extLst>
      <p:ext uri="{BB962C8B-B14F-4D97-AF65-F5344CB8AC3E}">
        <p14:creationId xmlns:p14="http://schemas.microsoft.com/office/powerpoint/2010/main" val="2906239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Owner\AppData\Local\Microsoft\Windows\Temporary Internet Files\Content.IE5\G9FTQT0T\MP90044834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954158" y="1669773"/>
            <a:ext cx="1144588"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dirty="0"/>
              <a:t>55%</a:t>
            </a:r>
          </a:p>
        </p:txBody>
      </p:sp>
    </p:spTree>
    <p:extLst>
      <p:ext uri="{BB962C8B-B14F-4D97-AF65-F5344CB8AC3E}">
        <p14:creationId xmlns:p14="http://schemas.microsoft.com/office/powerpoint/2010/main" val="1967969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bg/>
                                          </p:spTgt>
                                        </p:tgtEl>
                                        <p:attrNameLst>
                                          <p:attrName>style.visibility</p:attrName>
                                        </p:attrNameLst>
                                      </p:cBhvr>
                                      <p:to>
                                        <p:strVal val="visible"/>
                                      </p:to>
                                    </p:set>
                                    <p:animEffect transition="in" filter="fade">
                                      <p:cBhvr>
                                        <p:cTn id="7" dur="2000"/>
                                        <p:tgtEl>
                                          <p:spTgt spid="3686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867">
                                            <p:txEl>
                                              <p:pRg st="0" end="0"/>
                                            </p:txEl>
                                          </p:spTgt>
                                        </p:tgtEl>
                                        <p:attrNameLst>
                                          <p:attrName>style.visibility</p:attrName>
                                        </p:attrNameLst>
                                      </p:cBhvr>
                                      <p:to>
                                        <p:strVal val="visible"/>
                                      </p:to>
                                    </p:set>
                                    <p:animEffect transition="in" filter="fade">
                                      <p:cBhvr>
                                        <p:cTn id="10" dur="20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MADE TO STICK cov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0"/>
            <a:ext cx="4876800" cy="6858000"/>
          </a:xfrm>
        </p:spPr>
      </p:pic>
      <p:pic>
        <p:nvPicPr>
          <p:cNvPr id="72707" name="Picture 2" descr="http://images.dpchallenge.com/images_challenge/601/Copyrighted_Image_Reuse_Prohibited_4393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267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The Message Matters</a:t>
            </a:r>
          </a:p>
        </p:txBody>
      </p:sp>
      <p:pic>
        <p:nvPicPr>
          <p:cNvPr id="5" name="Content Placeholder 4"/>
          <p:cNvPicPr>
            <a:picLocks noGrp="1" noChangeAspect="1"/>
          </p:cNvPicPr>
          <p:nvPr>
            <p:ph idx="1"/>
          </p:nvPr>
        </p:nvPicPr>
        <p:blipFill>
          <a:blip r:embed="rId2"/>
          <a:stretch>
            <a:fillRect/>
          </a:stretch>
        </p:blipFill>
        <p:spPr>
          <a:xfrm>
            <a:off x="1357269" y="1825625"/>
            <a:ext cx="6429462" cy="4351338"/>
          </a:xfrm>
          <a:prstGeom prst="rect">
            <a:avLst/>
          </a:prstGeom>
        </p:spPr>
      </p:pic>
      <p:sp>
        <p:nvSpPr>
          <p:cNvPr id="4" name="Slide Number Placeholder 3"/>
          <p:cNvSpPr>
            <a:spLocks noGrp="1"/>
          </p:cNvSpPr>
          <p:nvPr>
            <p:ph type="sldNum" sz="quarter" idx="12"/>
          </p:nvPr>
        </p:nvSpPr>
        <p:spPr/>
        <p:txBody>
          <a:bodyPr/>
          <a:lstStyle/>
          <a:p>
            <a:fld id="{AC2C8571-0CA1-FA47-8570-019C21319E7B}" type="slidenum">
              <a:rPr lang="en-US" smtClean="0"/>
              <a:pPr/>
              <a:t>54</a:t>
            </a:fld>
            <a:endParaRPr lang="en-US" dirty="0"/>
          </a:p>
        </p:txBody>
      </p:sp>
    </p:spTree>
    <p:extLst>
      <p:ext uri="{BB962C8B-B14F-4D97-AF65-F5344CB8AC3E}">
        <p14:creationId xmlns:p14="http://schemas.microsoft.com/office/powerpoint/2010/main" val="31222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solidFill>
            <a:schemeClr val="accent1">
              <a:lumMod val="20000"/>
              <a:lumOff val="80000"/>
            </a:schemeClr>
          </a:solidFill>
        </p:spPr>
        <p:txBody>
          <a:bodyPr/>
          <a:lstStyle/>
          <a:p>
            <a:r>
              <a:rPr lang="en-US" dirty="0"/>
              <a:t>The Messenger Matters</a:t>
            </a:r>
          </a:p>
        </p:txBody>
      </p:sp>
      <p:sp>
        <p:nvSpPr>
          <p:cNvPr id="8" name="Text Placeholder 7">
            <a:extLst>
              <a:ext uri="{FF2B5EF4-FFF2-40B4-BE49-F238E27FC236}">
                <a16:creationId xmlns:a16="http://schemas.microsoft.com/office/drawing/2014/main" id="{C3BDA5E1-29C0-4218-A8D4-405A5B04BDE7}"/>
              </a:ext>
            </a:extLst>
          </p:cNvPr>
          <p:cNvSpPr>
            <a:spLocks noGrp="1"/>
          </p:cNvSpPr>
          <p:nvPr>
            <p:ph type="body" idx="1"/>
          </p:nvPr>
        </p:nvSpPr>
        <p:spPr/>
        <p:txBody>
          <a:bodyPr/>
          <a:lstStyle/>
          <a:p>
            <a:pPr algn="ctr"/>
            <a:r>
              <a:rPr lang="en-US" dirty="0"/>
              <a:t>The Nurse I want taking care of my loved one</a:t>
            </a:r>
          </a:p>
        </p:txBody>
      </p:sp>
      <p:sp>
        <p:nvSpPr>
          <p:cNvPr id="9" name="Text Placeholder 8">
            <a:extLst>
              <a:ext uri="{FF2B5EF4-FFF2-40B4-BE49-F238E27FC236}">
                <a16:creationId xmlns:a16="http://schemas.microsoft.com/office/drawing/2014/main" id="{D21CE171-8937-4F4F-85DF-0433A730BDA6}"/>
              </a:ext>
            </a:extLst>
          </p:cNvPr>
          <p:cNvSpPr>
            <a:spLocks noGrp="1"/>
          </p:cNvSpPr>
          <p:nvPr>
            <p:ph type="body" sz="quarter" idx="3"/>
          </p:nvPr>
        </p:nvSpPr>
        <p:spPr/>
        <p:txBody>
          <a:bodyPr/>
          <a:lstStyle/>
          <a:p>
            <a:pPr algn="ctr"/>
            <a:r>
              <a:rPr lang="en-US" dirty="0"/>
              <a:t>Anyone else</a:t>
            </a:r>
          </a:p>
        </p:txBody>
      </p:sp>
      <p:pic>
        <p:nvPicPr>
          <p:cNvPr id="12" name="Content Placeholder 11" descr="A close up of a baby wearing sunglasses&#10;&#10;Description generated with high confidence">
            <a:extLst>
              <a:ext uri="{FF2B5EF4-FFF2-40B4-BE49-F238E27FC236}">
                <a16:creationId xmlns:a16="http://schemas.microsoft.com/office/drawing/2014/main" id="{FC0C4F9E-B0EA-4124-BFB6-431045CC41F2}"/>
              </a:ext>
            </a:extLst>
          </p:cNvPr>
          <p:cNvPicPr>
            <a:picLocks noGrp="1" noChangeAspect="1"/>
          </p:cNvPicPr>
          <p:nvPr>
            <p:ph sz="quarter" idx="4"/>
          </p:nvPr>
        </p:nvPicPr>
        <p:blipFill>
          <a:blip r:embed="rId3"/>
          <a:stretch>
            <a:fillRect/>
          </a:stretch>
        </p:blipFill>
        <p:spPr>
          <a:xfrm>
            <a:off x="4897120" y="3092044"/>
            <a:ext cx="3619421" cy="2711072"/>
          </a:xfrm>
        </p:spPr>
      </p:pic>
      <p:pic>
        <p:nvPicPr>
          <p:cNvPr id="7" name="Content Placeholder 6" descr="A picture containing person, sky&#10;&#10;Description generated with very high confidence">
            <a:extLst>
              <a:ext uri="{FF2B5EF4-FFF2-40B4-BE49-F238E27FC236}">
                <a16:creationId xmlns:a16="http://schemas.microsoft.com/office/drawing/2014/main" id="{93693D5E-DBE1-48C0-90CF-FA8F48A7A37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14401" y="3006725"/>
            <a:ext cx="3095644" cy="3113961"/>
          </a:xfrm>
        </p:spPr>
      </p:pic>
    </p:spTree>
    <p:extLst>
      <p:ext uri="{BB962C8B-B14F-4D97-AF65-F5344CB8AC3E}">
        <p14:creationId xmlns:p14="http://schemas.microsoft.com/office/powerpoint/2010/main" val="769488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solidFill>
            <a:schemeClr val="accent1">
              <a:lumMod val="20000"/>
              <a:lumOff val="80000"/>
            </a:schemeClr>
          </a:solidFill>
        </p:spPr>
        <p:txBody>
          <a:bodyPr/>
          <a:lstStyle/>
          <a:p>
            <a:r>
              <a:rPr lang="en-US" dirty="0"/>
              <a:t>Be Different…take a risk…get attention</a:t>
            </a:r>
          </a:p>
        </p:txBody>
      </p:sp>
      <p:pic>
        <p:nvPicPr>
          <p:cNvPr id="11" name="Content Placeholder 10" descr="A picture containing toy, doll, thing, indoor&#10;&#10;Description generated with very high confidence">
            <a:extLst>
              <a:ext uri="{FF2B5EF4-FFF2-40B4-BE49-F238E27FC236}">
                <a16:creationId xmlns:a16="http://schemas.microsoft.com/office/drawing/2014/main" id="{A8FEEA5C-D24F-4531-9B9B-FD49DDFA9E49}"/>
              </a:ext>
            </a:extLst>
          </p:cNvPr>
          <p:cNvPicPr>
            <a:picLocks noGrp="1" noChangeAspect="1"/>
          </p:cNvPicPr>
          <p:nvPr>
            <p:ph idx="1"/>
          </p:nvPr>
        </p:nvPicPr>
        <p:blipFill>
          <a:blip r:embed="rId3"/>
          <a:stretch>
            <a:fillRect/>
          </a:stretch>
        </p:blipFill>
        <p:spPr>
          <a:xfrm>
            <a:off x="309742" y="2296391"/>
            <a:ext cx="8520545" cy="3408218"/>
          </a:xfrm>
        </p:spPr>
      </p:pic>
    </p:spTree>
    <p:extLst>
      <p:ext uri="{BB962C8B-B14F-4D97-AF65-F5344CB8AC3E}">
        <p14:creationId xmlns:p14="http://schemas.microsoft.com/office/powerpoint/2010/main" val="1222131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Ex-foley-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60" y="1068941"/>
            <a:ext cx="8458200" cy="4832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98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gotso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26" y="198783"/>
            <a:ext cx="83153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320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ctrTitle"/>
          </p:nvPr>
        </p:nvSpPr>
        <p:spPr/>
        <p:txBody>
          <a:bodyPr/>
          <a:lstStyle/>
          <a:p>
            <a:pPr eaLnBrk="1" hangingPunct="1"/>
            <a:endParaRPr lang="en-US" altLang="en-US" dirty="0">
              <a:ea typeface="ＭＳ Ｐゴシック" panose="020B0600070205080204" pitchFamily="34" charset="-128"/>
            </a:endParaRPr>
          </a:p>
        </p:txBody>
      </p:sp>
      <p:sp>
        <p:nvSpPr>
          <p:cNvPr id="5123" name="Subtitle 2"/>
          <p:cNvSpPr>
            <a:spLocks noGrp="1"/>
          </p:cNvSpPr>
          <p:nvPr>
            <p:ph type="subTitle" idx="1"/>
          </p:nvPr>
        </p:nvSpPr>
        <p:spPr/>
        <p:txBody>
          <a:bodyPr rtlCol="0">
            <a:normAutofit/>
          </a:bodyPr>
          <a:lstStyle/>
          <a:p>
            <a:pPr eaLnBrk="1" fontAlgn="auto" hangingPunct="1">
              <a:spcAft>
                <a:spcPts val="0"/>
              </a:spcAft>
              <a:defRPr/>
            </a:pPr>
            <a:endParaRPr lang="en-US">
              <a:ea typeface="ＭＳ Ｐゴシック" pitchFamily="34" charset="-128"/>
            </a:endParaRPr>
          </a:p>
        </p:txBody>
      </p:sp>
      <p:pic>
        <p:nvPicPr>
          <p:cNvPr id="79876" name="Picture 4" descr="ECHwall_Vliv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49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a:stretch/>
        </p:blipFill>
        <p:spPr>
          <a:xfrm>
            <a:off x="20" y="10"/>
            <a:ext cx="9143979" cy="6857990"/>
          </a:xfrm>
          <a:prstGeom prst="rect">
            <a:avLst/>
          </a:prstGeom>
        </p:spPr>
      </p:pic>
      <p:sp>
        <p:nvSpPr>
          <p:cNvPr id="71"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266" name="Content Placeholder 2"/>
          <p:cNvSpPr>
            <a:spLocks noGrp="1"/>
          </p:cNvSpPr>
          <p:nvPr>
            <p:ph sz="quarter" idx="1"/>
          </p:nvPr>
        </p:nvSpPr>
        <p:spPr>
          <a:xfrm>
            <a:off x="394137" y="3417573"/>
            <a:ext cx="3444765" cy="2619839"/>
          </a:xfrm>
        </p:spPr>
        <p:txBody>
          <a:bodyPr rtlCol="0" anchor="ctr">
            <a:normAutofit fontScale="92500" lnSpcReduction="20000"/>
          </a:bodyPr>
          <a:lstStyle/>
          <a:p>
            <a:pPr eaLnBrk="1" fontAlgn="auto" hangingPunct="1">
              <a:spcAft>
                <a:spcPts val="0"/>
              </a:spcAft>
              <a:buFont typeface="Arial" charset="0"/>
              <a:buNone/>
              <a:defRPr/>
            </a:pPr>
            <a:r>
              <a:rPr lang="en-US" sz="3200" dirty="0"/>
              <a:t>Bricklayer #3</a:t>
            </a:r>
          </a:p>
          <a:p>
            <a:pPr eaLnBrk="1" fontAlgn="auto" hangingPunct="1">
              <a:spcAft>
                <a:spcPts val="0"/>
              </a:spcAft>
              <a:buFont typeface="Arial" charset="0"/>
              <a:buNone/>
              <a:defRPr/>
            </a:pPr>
            <a:endParaRPr lang="en-US" sz="3200" dirty="0"/>
          </a:p>
          <a:p>
            <a:pPr eaLnBrk="1" fontAlgn="auto" hangingPunct="1">
              <a:spcAft>
                <a:spcPts val="0"/>
              </a:spcAft>
              <a:buFont typeface="Arial" charset="0"/>
              <a:buNone/>
              <a:defRPr/>
            </a:pPr>
            <a:r>
              <a:rPr lang="en-US" sz="3200" dirty="0"/>
              <a:t>“Creating a cathedral that will stand for centuries and inspire people to do great deeds”</a:t>
            </a:r>
          </a:p>
          <a:p>
            <a:pPr eaLnBrk="1" fontAlgn="auto" hangingPunct="1">
              <a:spcAft>
                <a:spcPts val="0"/>
              </a:spcAft>
              <a:defRPr/>
            </a:pPr>
            <a:endParaRPr lang="en-US" sz="1600" dirty="0"/>
          </a:p>
        </p:txBody>
      </p:sp>
    </p:spTree>
    <p:extLst>
      <p:ext uri="{BB962C8B-B14F-4D97-AF65-F5344CB8AC3E}">
        <p14:creationId xmlns:p14="http://schemas.microsoft.com/office/powerpoint/2010/main" val="1406217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Box 4"/>
          <p:cNvSpPr txBox="1">
            <a:spLocks noChangeArrowheads="1"/>
          </p:cNvSpPr>
          <p:nvPr/>
        </p:nvSpPr>
        <p:spPr bwMode="auto">
          <a:xfrm>
            <a:off x="2057400" y="609600"/>
            <a:ext cx="4953000" cy="107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solidFill>
                  <a:schemeClr val="bg1"/>
                </a:solidFill>
              </a:rPr>
              <a:t>Rule #3: Customize Communication</a:t>
            </a:r>
          </a:p>
        </p:txBody>
      </p:sp>
      <p:sp>
        <p:nvSpPr>
          <p:cNvPr id="2" name="Title 1"/>
          <p:cNvSpPr>
            <a:spLocks noGrp="1"/>
          </p:cNvSpPr>
          <p:nvPr>
            <p:ph type="title"/>
          </p:nvPr>
        </p:nvSpPr>
        <p:spPr>
          <a:xfrm>
            <a:off x="628650" y="365126"/>
            <a:ext cx="7886700" cy="1185378"/>
          </a:xfrm>
          <a:solidFill>
            <a:schemeClr val="accent1">
              <a:lumMod val="20000"/>
              <a:lumOff val="80000"/>
            </a:schemeClr>
          </a:solidFill>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dirty="0">
                <a:solidFill>
                  <a:schemeClr val="tx1"/>
                </a:solidFill>
              </a:rPr>
              <a:t>Rule #3 Customize Communication</a:t>
            </a:r>
          </a:p>
        </p:txBody>
      </p:sp>
      <p:pic>
        <p:nvPicPr>
          <p:cNvPr id="4" name="Content Placeholder 3"/>
          <p:cNvPicPr>
            <a:picLocks noGrp="1" noChangeAspect="1"/>
          </p:cNvPicPr>
          <p:nvPr>
            <p:ph idx="1"/>
          </p:nvPr>
        </p:nvPicPr>
        <p:blipFill>
          <a:blip r:embed="rId2"/>
          <a:stretch>
            <a:fillRect/>
          </a:stretch>
        </p:blipFill>
        <p:spPr>
          <a:xfrm>
            <a:off x="1562429" y="1825625"/>
            <a:ext cx="6019141" cy="4351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7980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0" y="6521450"/>
            <a:ext cx="2332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i="1">
                <a:latin typeface="Constantia" panose="02030602050306030303" pitchFamily="18" charset="0"/>
              </a:rPr>
              <a:t>Adapted from Ashkenas, 1995</a:t>
            </a:r>
          </a:p>
        </p:txBody>
      </p:sp>
      <p:sp>
        <p:nvSpPr>
          <p:cNvPr id="87043" name="Text Box 3"/>
          <p:cNvSpPr txBox="1">
            <a:spLocks noChangeArrowheads="1"/>
          </p:cNvSpPr>
          <p:nvPr/>
        </p:nvSpPr>
        <p:spPr bwMode="auto">
          <a:xfrm>
            <a:off x="528638" y="1752600"/>
            <a:ext cx="23796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t>SHARE</a:t>
            </a:r>
          </a:p>
          <a:p>
            <a:pPr algn="ctr" eaLnBrk="1" hangingPunct="1">
              <a:spcBef>
                <a:spcPct val="0"/>
              </a:spcBef>
              <a:buFontTx/>
              <a:buNone/>
            </a:pPr>
            <a:r>
              <a:rPr lang="en-US" altLang="en-US" sz="2800"/>
              <a:t>INFORMATION</a:t>
            </a:r>
          </a:p>
        </p:txBody>
      </p:sp>
      <p:sp>
        <p:nvSpPr>
          <p:cNvPr id="87044" name="Text Box 4"/>
          <p:cNvSpPr txBox="1">
            <a:spLocks noChangeArrowheads="1"/>
          </p:cNvSpPr>
          <p:nvPr/>
        </p:nvSpPr>
        <p:spPr bwMode="auto">
          <a:xfrm>
            <a:off x="6500813" y="1752600"/>
            <a:ext cx="1698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t>SHAPE </a:t>
            </a:r>
          </a:p>
          <a:p>
            <a:pPr algn="ctr" eaLnBrk="1" hangingPunct="1">
              <a:spcBef>
                <a:spcPct val="0"/>
              </a:spcBef>
              <a:buFontTx/>
              <a:buNone/>
            </a:pPr>
            <a:r>
              <a:rPr lang="en-US" altLang="en-US" sz="2800"/>
              <a:t>BEHAVIOR</a:t>
            </a:r>
          </a:p>
        </p:txBody>
      </p:sp>
      <p:sp>
        <p:nvSpPr>
          <p:cNvPr id="87045" name="Line 5"/>
          <p:cNvSpPr>
            <a:spLocks noChangeShapeType="1"/>
          </p:cNvSpPr>
          <p:nvPr/>
        </p:nvSpPr>
        <p:spPr bwMode="auto">
          <a:xfrm>
            <a:off x="271463" y="3124200"/>
            <a:ext cx="8262937"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6"/>
          <p:cNvSpPr txBox="1">
            <a:spLocks noChangeArrowheads="1"/>
          </p:cNvSpPr>
          <p:nvPr/>
        </p:nvSpPr>
        <p:spPr bwMode="auto">
          <a:xfrm>
            <a:off x="203200" y="3427413"/>
            <a:ext cx="162877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t>General</a:t>
            </a:r>
          </a:p>
          <a:p>
            <a:pPr eaLnBrk="1" hangingPunct="1">
              <a:spcBef>
                <a:spcPct val="0"/>
              </a:spcBef>
              <a:buFontTx/>
              <a:buNone/>
            </a:pPr>
            <a:r>
              <a:rPr lang="en-US" altLang="en-US" sz="1800" u="sng"/>
              <a:t>Publications</a:t>
            </a:r>
          </a:p>
          <a:p>
            <a:pPr eaLnBrk="1" hangingPunct="1">
              <a:spcBef>
                <a:spcPct val="0"/>
              </a:spcBef>
              <a:buFontTx/>
              <a:buNone/>
            </a:pPr>
            <a:r>
              <a:rPr lang="en-US" altLang="en-US" sz="2000"/>
              <a:t>flyers</a:t>
            </a:r>
          </a:p>
          <a:p>
            <a:pPr eaLnBrk="1" hangingPunct="1">
              <a:spcBef>
                <a:spcPct val="0"/>
              </a:spcBef>
              <a:buFontTx/>
              <a:buNone/>
            </a:pPr>
            <a:r>
              <a:rPr lang="en-US" altLang="en-US" sz="2000"/>
              <a:t>newsletters</a:t>
            </a:r>
          </a:p>
          <a:p>
            <a:pPr eaLnBrk="1" hangingPunct="1">
              <a:spcBef>
                <a:spcPct val="0"/>
              </a:spcBef>
              <a:buFontTx/>
              <a:buNone/>
            </a:pPr>
            <a:r>
              <a:rPr lang="en-US" altLang="en-US" sz="2000"/>
              <a:t>videos</a:t>
            </a:r>
          </a:p>
          <a:p>
            <a:pPr eaLnBrk="1" hangingPunct="1">
              <a:spcBef>
                <a:spcPct val="0"/>
              </a:spcBef>
              <a:buFontTx/>
              <a:buNone/>
            </a:pPr>
            <a:r>
              <a:rPr lang="en-US" altLang="en-US" sz="2000"/>
              <a:t>articles</a:t>
            </a:r>
          </a:p>
          <a:p>
            <a:pPr eaLnBrk="1" hangingPunct="1">
              <a:spcBef>
                <a:spcPct val="0"/>
              </a:spcBef>
              <a:buFontTx/>
              <a:buNone/>
            </a:pPr>
            <a:r>
              <a:rPr lang="en-US" altLang="en-US" sz="2000"/>
              <a:t>posters</a:t>
            </a:r>
          </a:p>
        </p:txBody>
      </p:sp>
      <p:sp>
        <p:nvSpPr>
          <p:cNvPr id="87047" name="Text Box 7"/>
          <p:cNvSpPr txBox="1">
            <a:spLocks noChangeArrowheads="1"/>
          </p:cNvSpPr>
          <p:nvPr/>
        </p:nvSpPr>
        <p:spPr bwMode="auto">
          <a:xfrm>
            <a:off x="2032000" y="3427413"/>
            <a:ext cx="12350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t>Personal</a:t>
            </a:r>
          </a:p>
          <a:p>
            <a:pPr eaLnBrk="1" hangingPunct="1">
              <a:spcBef>
                <a:spcPct val="0"/>
              </a:spcBef>
              <a:buFontTx/>
              <a:buNone/>
            </a:pPr>
            <a:r>
              <a:rPr lang="en-US" altLang="en-US" sz="1800" u="sng"/>
              <a:t>Touch</a:t>
            </a:r>
          </a:p>
          <a:p>
            <a:pPr eaLnBrk="1" hangingPunct="1">
              <a:spcBef>
                <a:spcPct val="0"/>
              </a:spcBef>
              <a:buFontTx/>
              <a:buNone/>
            </a:pPr>
            <a:r>
              <a:rPr lang="en-US" altLang="en-US" sz="2000"/>
              <a:t>letters</a:t>
            </a:r>
          </a:p>
          <a:p>
            <a:pPr eaLnBrk="1" hangingPunct="1">
              <a:spcBef>
                <a:spcPct val="0"/>
              </a:spcBef>
              <a:buFontTx/>
              <a:buNone/>
            </a:pPr>
            <a:r>
              <a:rPr lang="en-US" altLang="en-US" sz="2000"/>
              <a:t>cards</a:t>
            </a:r>
          </a:p>
          <a:p>
            <a:pPr eaLnBrk="1" hangingPunct="1">
              <a:spcBef>
                <a:spcPct val="0"/>
              </a:spcBef>
              <a:buFontTx/>
              <a:buNone/>
            </a:pPr>
            <a:r>
              <a:rPr lang="en-US" altLang="en-US" sz="2000"/>
              <a:t>postcards</a:t>
            </a:r>
          </a:p>
        </p:txBody>
      </p:sp>
      <p:sp>
        <p:nvSpPr>
          <p:cNvPr id="87048" name="Text Box 8"/>
          <p:cNvSpPr txBox="1">
            <a:spLocks noChangeArrowheads="1"/>
          </p:cNvSpPr>
          <p:nvPr/>
        </p:nvSpPr>
        <p:spPr bwMode="auto">
          <a:xfrm>
            <a:off x="3522663" y="3503613"/>
            <a:ext cx="14430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t>Interactive</a:t>
            </a:r>
          </a:p>
          <a:p>
            <a:pPr eaLnBrk="1" hangingPunct="1">
              <a:spcBef>
                <a:spcPct val="0"/>
              </a:spcBef>
              <a:buFontTx/>
              <a:buNone/>
            </a:pPr>
            <a:r>
              <a:rPr lang="en-US" altLang="en-US" sz="1800" u="sng"/>
              <a:t>Activities</a:t>
            </a:r>
          </a:p>
          <a:p>
            <a:pPr eaLnBrk="1" hangingPunct="1">
              <a:spcBef>
                <a:spcPct val="0"/>
              </a:spcBef>
              <a:buFontTx/>
              <a:buNone/>
            </a:pPr>
            <a:r>
              <a:rPr lang="en-US" altLang="en-US" sz="2000"/>
              <a:t>telephone</a:t>
            </a:r>
          </a:p>
          <a:p>
            <a:pPr eaLnBrk="1" hangingPunct="1">
              <a:spcBef>
                <a:spcPct val="0"/>
              </a:spcBef>
              <a:buFontTx/>
              <a:buNone/>
            </a:pPr>
            <a:r>
              <a:rPr lang="en-US" altLang="en-US" sz="2000"/>
              <a:t>email</a:t>
            </a:r>
          </a:p>
          <a:p>
            <a:pPr eaLnBrk="1" hangingPunct="1">
              <a:spcBef>
                <a:spcPct val="0"/>
              </a:spcBef>
              <a:buFontTx/>
              <a:buNone/>
            </a:pPr>
            <a:r>
              <a:rPr lang="en-US" altLang="en-US" sz="2000"/>
              <a:t>visits</a:t>
            </a:r>
          </a:p>
          <a:p>
            <a:pPr eaLnBrk="1" hangingPunct="1">
              <a:spcBef>
                <a:spcPct val="0"/>
              </a:spcBef>
              <a:buFontTx/>
              <a:buNone/>
            </a:pPr>
            <a:r>
              <a:rPr lang="en-US" altLang="en-US" sz="2000"/>
              <a:t>seminars</a:t>
            </a:r>
          </a:p>
          <a:p>
            <a:pPr eaLnBrk="1" hangingPunct="1">
              <a:spcBef>
                <a:spcPct val="0"/>
              </a:spcBef>
              <a:buFontTx/>
              <a:buNone/>
            </a:pPr>
            <a:r>
              <a:rPr lang="en-US" altLang="en-US" sz="2000"/>
              <a:t>learning sets</a:t>
            </a:r>
          </a:p>
          <a:p>
            <a:pPr eaLnBrk="1" hangingPunct="1">
              <a:spcBef>
                <a:spcPct val="0"/>
              </a:spcBef>
              <a:buFontTx/>
              <a:buNone/>
            </a:pPr>
            <a:r>
              <a:rPr lang="en-US" altLang="en-US" sz="2000"/>
              <a:t>modeling</a:t>
            </a:r>
          </a:p>
        </p:txBody>
      </p:sp>
      <p:sp>
        <p:nvSpPr>
          <p:cNvPr id="87049" name="Text Box 9"/>
          <p:cNvSpPr txBox="1">
            <a:spLocks noChangeArrowheads="1"/>
          </p:cNvSpPr>
          <p:nvPr/>
        </p:nvSpPr>
        <p:spPr bwMode="auto">
          <a:xfrm>
            <a:off x="7370763" y="3427413"/>
            <a:ext cx="16843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t>Face-to-face</a:t>
            </a:r>
          </a:p>
          <a:p>
            <a:pPr eaLnBrk="1" hangingPunct="1">
              <a:spcBef>
                <a:spcPct val="0"/>
              </a:spcBef>
              <a:buFontTx/>
              <a:buNone/>
            </a:pPr>
            <a:r>
              <a:rPr lang="en-US" altLang="en-US" sz="2000"/>
              <a:t>one-to-one</a:t>
            </a:r>
          </a:p>
          <a:p>
            <a:pPr eaLnBrk="1" hangingPunct="1">
              <a:spcBef>
                <a:spcPct val="0"/>
              </a:spcBef>
              <a:buFontTx/>
              <a:buNone/>
            </a:pPr>
            <a:r>
              <a:rPr lang="en-US" altLang="en-US" sz="2000"/>
              <a:t>mentoring</a:t>
            </a:r>
          </a:p>
          <a:p>
            <a:pPr eaLnBrk="1" hangingPunct="1">
              <a:spcBef>
                <a:spcPct val="0"/>
              </a:spcBef>
              <a:buFontTx/>
              <a:buNone/>
            </a:pPr>
            <a:r>
              <a:rPr lang="en-US" altLang="en-US" sz="2000"/>
              <a:t>seconding</a:t>
            </a:r>
          </a:p>
          <a:p>
            <a:pPr eaLnBrk="1" hangingPunct="1">
              <a:spcBef>
                <a:spcPct val="0"/>
              </a:spcBef>
              <a:buFontTx/>
              <a:buNone/>
            </a:pPr>
            <a:r>
              <a:rPr lang="en-US" altLang="en-US" sz="2000"/>
              <a:t>shadowing</a:t>
            </a:r>
          </a:p>
        </p:txBody>
      </p:sp>
      <p:sp>
        <p:nvSpPr>
          <p:cNvPr id="85002" name="Text Box 10"/>
          <p:cNvSpPr txBox="1">
            <a:spLocks noChangeArrowheads="1"/>
          </p:cNvSpPr>
          <p:nvPr/>
        </p:nvSpPr>
        <p:spPr bwMode="auto">
          <a:xfrm>
            <a:off x="0" y="511175"/>
            <a:ext cx="9144000" cy="708025"/>
          </a:xfrm>
          <a:prstGeom prst="rect">
            <a:avLst/>
          </a:prstGeom>
          <a:solidFill>
            <a:schemeClr val="accent1">
              <a:lumMod val="20000"/>
              <a:lumOff val="8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spAutoFit/>
          </a:bodyPr>
          <a:lstStyle/>
          <a:p>
            <a:pPr algn="ctr" eaLnBrk="1" fontAlgn="auto" hangingPunct="1">
              <a:spcBef>
                <a:spcPts val="0"/>
              </a:spcBef>
              <a:spcAft>
                <a:spcPts val="0"/>
              </a:spcAft>
              <a:defRPr/>
            </a:pPr>
            <a:r>
              <a:rPr lang="en-GB" sz="4000" dirty="0">
                <a:solidFill>
                  <a:schemeClr val="tx2"/>
                </a:solidFill>
                <a:latin typeface="Calibri" pitchFamily="34" charset="0"/>
                <a:cs typeface="+mn-cs"/>
              </a:rPr>
              <a:t>Customize the WAY You Communicate</a:t>
            </a:r>
          </a:p>
        </p:txBody>
      </p:sp>
      <p:sp>
        <p:nvSpPr>
          <p:cNvPr id="87051" name="Text Box 11"/>
          <p:cNvSpPr txBox="1">
            <a:spLocks noChangeArrowheads="1"/>
          </p:cNvSpPr>
          <p:nvPr/>
        </p:nvSpPr>
        <p:spPr bwMode="auto">
          <a:xfrm>
            <a:off x="6553200" y="5715000"/>
            <a:ext cx="2332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Constantia" panose="02030602050306030303" pitchFamily="18" charset="0"/>
              </a:rPr>
              <a:t>(C) 2001, Sarah W. Fraser</a:t>
            </a:r>
          </a:p>
        </p:txBody>
      </p:sp>
      <p:sp>
        <p:nvSpPr>
          <p:cNvPr id="87052" name="Text Box 12"/>
          <p:cNvSpPr txBox="1">
            <a:spLocks noChangeArrowheads="1"/>
          </p:cNvSpPr>
          <p:nvPr/>
        </p:nvSpPr>
        <p:spPr bwMode="auto">
          <a:xfrm>
            <a:off x="5486400" y="3427413"/>
            <a:ext cx="1681163"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a:t>Public</a:t>
            </a:r>
          </a:p>
          <a:p>
            <a:pPr eaLnBrk="1" hangingPunct="1">
              <a:spcBef>
                <a:spcPct val="0"/>
              </a:spcBef>
              <a:buFontTx/>
              <a:buNone/>
            </a:pPr>
            <a:r>
              <a:rPr lang="en-US" altLang="en-US" sz="1800" u="sng"/>
              <a:t>Events</a:t>
            </a:r>
          </a:p>
          <a:p>
            <a:pPr eaLnBrk="1" hangingPunct="1">
              <a:spcBef>
                <a:spcPct val="0"/>
              </a:spcBef>
              <a:buFontTx/>
              <a:buNone/>
            </a:pPr>
            <a:r>
              <a:rPr lang="en-US" altLang="en-US" sz="2000"/>
              <a:t>Road shows</a:t>
            </a:r>
          </a:p>
          <a:p>
            <a:pPr eaLnBrk="1" hangingPunct="1">
              <a:spcBef>
                <a:spcPct val="0"/>
              </a:spcBef>
              <a:buFontTx/>
              <a:buNone/>
            </a:pPr>
            <a:r>
              <a:rPr lang="en-US" altLang="en-US" sz="2000"/>
              <a:t>Fairs</a:t>
            </a:r>
          </a:p>
          <a:p>
            <a:pPr eaLnBrk="1" hangingPunct="1">
              <a:spcBef>
                <a:spcPct val="0"/>
              </a:spcBef>
              <a:buFontTx/>
              <a:buNone/>
            </a:pPr>
            <a:r>
              <a:rPr lang="en-US" altLang="en-US" sz="2000"/>
              <a:t>Conferences</a:t>
            </a:r>
          </a:p>
          <a:p>
            <a:pPr eaLnBrk="1" hangingPunct="1">
              <a:spcBef>
                <a:spcPct val="0"/>
              </a:spcBef>
              <a:buFontTx/>
              <a:buNone/>
            </a:pPr>
            <a:r>
              <a:rPr lang="en-US" altLang="en-US" sz="2000"/>
              <a:t>Exhibitions</a:t>
            </a:r>
          </a:p>
          <a:p>
            <a:pPr eaLnBrk="1" hangingPunct="1">
              <a:spcBef>
                <a:spcPct val="0"/>
              </a:spcBef>
              <a:buFontTx/>
              <a:buNone/>
            </a:pPr>
            <a:r>
              <a:rPr lang="en-US" altLang="en-US" sz="2000"/>
              <a:t>Mass meetings</a:t>
            </a:r>
          </a:p>
        </p:txBody>
      </p:sp>
    </p:spTree>
    <p:extLst>
      <p:ext uri="{BB962C8B-B14F-4D97-AF65-F5344CB8AC3E}">
        <p14:creationId xmlns:p14="http://schemas.microsoft.com/office/powerpoint/2010/main" val="3673408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D7C2-F0ED-46B2-9A7C-6418DD30C454}"/>
              </a:ext>
            </a:extLst>
          </p:cNvPr>
          <p:cNvSpPr>
            <a:spLocks noGrp="1"/>
          </p:cNvSpPr>
          <p:nvPr>
            <p:ph type="title"/>
          </p:nvPr>
        </p:nvSpPr>
        <p:spPr>
          <a:solidFill>
            <a:schemeClr val="accent1">
              <a:lumMod val="20000"/>
              <a:lumOff val="80000"/>
            </a:schemeClr>
          </a:solidFill>
        </p:spPr>
        <p:txBody>
          <a:bodyPr/>
          <a:lstStyle/>
          <a:p>
            <a:r>
              <a:rPr lang="en-US" dirty="0"/>
              <a:t>Flu Shots</a:t>
            </a:r>
          </a:p>
        </p:txBody>
      </p:sp>
      <p:pic>
        <p:nvPicPr>
          <p:cNvPr id="8" name="Content Placeholder 7">
            <a:extLst>
              <a:ext uri="{FF2B5EF4-FFF2-40B4-BE49-F238E27FC236}">
                <a16:creationId xmlns:a16="http://schemas.microsoft.com/office/drawing/2014/main" id="{8A9313D3-3F67-4D21-B672-5F46292AA8E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0651" y="1825625"/>
            <a:ext cx="3082197" cy="4351338"/>
          </a:xfrm>
        </p:spPr>
      </p:pic>
      <p:pic>
        <p:nvPicPr>
          <p:cNvPr id="6" name="Content Placeholder 5" descr="A close up of a baby&#10;&#10;Description generated with high confidence">
            <a:extLst>
              <a:ext uri="{FF2B5EF4-FFF2-40B4-BE49-F238E27FC236}">
                <a16:creationId xmlns:a16="http://schemas.microsoft.com/office/drawing/2014/main" id="{94403C7B-BAA6-42FE-9727-D2195F53179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22220" y="2529840"/>
            <a:ext cx="4460473" cy="2651759"/>
          </a:xfrm>
        </p:spPr>
      </p:pic>
    </p:spTree>
    <p:extLst>
      <p:ext uri="{BB962C8B-B14F-4D97-AF65-F5344CB8AC3E}">
        <p14:creationId xmlns:p14="http://schemas.microsoft.com/office/powerpoint/2010/main" val="885270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itle 1"/>
          <p:cNvSpPr>
            <a:spLocks noGrp="1"/>
          </p:cNvSpPr>
          <p:nvPr>
            <p:ph type="title"/>
          </p:nvPr>
        </p:nvSpPr>
        <p:spPr>
          <a:solidFill>
            <a:schemeClr val="accent1">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ormAutofit/>
          </a:bodyPr>
          <a:lstStyle/>
          <a:p>
            <a:pPr eaLnBrk="1" fontAlgn="auto" hangingPunct="1">
              <a:spcAft>
                <a:spcPts val="0"/>
              </a:spcAft>
              <a:defRPr/>
            </a:pPr>
            <a:r>
              <a:rPr lang="en-US" dirty="0">
                <a:solidFill>
                  <a:schemeClr val="tx1"/>
                </a:solidFill>
              </a:rPr>
              <a:t>Rule # 3: Customize Communication</a:t>
            </a:r>
          </a:p>
        </p:txBody>
      </p:sp>
      <p:sp>
        <p:nvSpPr>
          <p:cNvPr id="4" name="Text Placeholder 3"/>
          <p:cNvSpPr>
            <a:spLocks noGrp="1"/>
          </p:cNvSpPr>
          <p:nvPr>
            <p:ph type="body" idx="1"/>
          </p:nvPr>
        </p:nvSpPr>
        <p:spPr>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Non-engaging methods</a:t>
            </a:r>
          </a:p>
        </p:txBody>
      </p:sp>
      <p:sp>
        <p:nvSpPr>
          <p:cNvPr id="91139" name="Content Placeholder 2"/>
          <p:cNvSpPr>
            <a:spLocks noGrp="1"/>
          </p:cNvSpPr>
          <p:nvPr>
            <p:ph sz="half" idx="2"/>
          </p:nvPr>
        </p:nvSpPr>
        <p:spPr>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ormAutofit fontScale="92500" lnSpcReduction="20000"/>
          </a:bodyPr>
          <a:lstStyle/>
          <a:p>
            <a:pPr algn="ctr" eaLnBrk="1" fontAlgn="auto" hangingPunct="1">
              <a:spcAft>
                <a:spcPts val="0"/>
              </a:spcAft>
              <a:buFont typeface="Arial" charset="0"/>
              <a:buNone/>
              <a:defRPr/>
            </a:pPr>
            <a:r>
              <a:rPr lang="en-US" dirty="0">
                <a:solidFill>
                  <a:schemeClr val="bg1"/>
                </a:solidFill>
              </a:rPr>
              <a:t>Non-Engaging Methods</a:t>
            </a:r>
          </a:p>
          <a:p>
            <a:pPr eaLnBrk="1" fontAlgn="auto" hangingPunct="1">
              <a:spcAft>
                <a:spcPts val="0"/>
              </a:spcAft>
              <a:defRPr/>
            </a:pPr>
            <a:r>
              <a:rPr lang="en-US" dirty="0"/>
              <a:t>Don’t worry about the messenger</a:t>
            </a:r>
          </a:p>
          <a:p>
            <a:pPr eaLnBrk="1" fontAlgn="auto" hangingPunct="1">
              <a:spcAft>
                <a:spcPts val="0"/>
              </a:spcAft>
              <a:defRPr/>
            </a:pPr>
            <a:r>
              <a:rPr lang="en-US" dirty="0"/>
              <a:t>Assume only people with a title can communicate</a:t>
            </a:r>
          </a:p>
          <a:p>
            <a:pPr eaLnBrk="1" fontAlgn="auto" hangingPunct="1">
              <a:spcAft>
                <a:spcPts val="0"/>
              </a:spcAft>
              <a:defRPr/>
            </a:pPr>
            <a:r>
              <a:rPr lang="en-US" dirty="0"/>
              <a:t>Use only e-mail to “get the word out”</a:t>
            </a:r>
          </a:p>
          <a:p>
            <a:pPr eaLnBrk="1" fontAlgn="auto" hangingPunct="1">
              <a:spcAft>
                <a:spcPts val="0"/>
              </a:spcAft>
              <a:defRPr/>
            </a:pPr>
            <a:r>
              <a:rPr lang="en-US" dirty="0"/>
              <a:t>Using the same speech and arguments for change to everyone</a:t>
            </a:r>
          </a:p>
          <a:p>
            <a:pPr eaLnBrk="1" fontAlgn="auto" hangingPunct="1">
              <a:spcAft>
                <a:spcPts val="0"/>
              </a:spcAft>
              <a:defRPr/>
            </a:pPr>
            <a:endParaRPr lang="en-US" dirty="0"/>
          </a:p>
          <a:p>
            <a:pPr eaLnBrk="1" fontAlgn="auto" hangingPunct="1">
              <a:spcAft>
                <a:spcPts val="0"/>
              </a:spcAft>
              <a:defRPr/>
            </a:pPr>
            <a:endParaRPr lang="en-US" dirty="0"/>
          </a:p>
        </p:txBody>
      </p:sp>
      <p:sp>
        <p:nvSpPr>
          <p:cNvPr id="5" name="Text Placeholder 4"/>
          <p:cNvSpPr>
            <a:spLocks noGrp="1"/>
          </p:cNvSpPr>
          <p:nvPr>
            <p:ph type="body" sz="quarter" idx="3"/>
          </p:nvPr>
        </p:nvSpPr>
        <p:spPr>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Engaging methods</a:t>
            </a:r>
          </a:p>
        </p:txBody>
      </p:sp>
      <p:sp>
        <p:nvSpPr>
          <p:cNvPr id="91142" name="Content Placeholder 3"/>
          <p:cNvSpPr>
            <a:spLocks noGrp="1"/>
          </p:cNvSpPr>
          <p:nvPr>
            <p:ph sz="quarter" idx="4"/>
          </p:nvPr>
        </p:nvSpPr>
        <p:spPr>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ormAutofit lnSpcReduction="10000"/>
          </a:bodyPr>
          <a:lstStyle/>
          <a:p>
            <a:pPr algn="ctr" eaLnBrk="1" fontAlgn="auto" hangingPunct="1">
              <a:spcAft>
                <a:spcPts val="0"/>
              </a:spcAft>
              <a:buFont typeface="Arial" charset="0"/>
              <a:buNone/>
              <a:defRPr/>
            </a:pPr>
            <a:r>
              <a:rPr lang="en-US" dirty="0">
                <a:solidFill>
                  <a:schemeClr val="bg1"/>
                </a:solidFill>
              </a:rPr>
              <a:t>Engaging Methods</a:t>
            </a:r>
          </a:p>
          <a:p>
            <a:pPr eaLnBrk="1" fontAlgn="auto" hangingPunct="1">
              <a:spcAft>
                <a:spcPts val="0"/>
              </a:spcAft>
              <a:defRPr/>
            </a:pPr>
            <a:r>
              <a:rPr lang="en-US" dirty="0"/>
              <a:t>Choose the messenger wisely</a:t>
            </a:r>
          </a:p>
          <a:p>
            <a:pPr eaLnBrk="1" fontAlgn="auto" hangingPunct="1">
              <a:spcAft>
                <a:spcPts val="0"/>
              </a:spcAft>
              <a:defRPr/>
            </a:pPr>
            <a:r>
              <a:rPr lang="en-US" dirty="0"/>
              <a:t>Adapt your message to the stage of implementation and the readiness of your audience</a:t>
            </a:r>
          </a:p>
          <a:p>
            <a:pPr eaLnBrk="1" fontAlgn="auto" hangingPunct="1">
              <a:spcAft>
                <a:spcPts val="0"/>
              </a:spcAft>
              <a:defRPr/>
            </a:pPr>
            <a:r>
              <a:rPr lang="en-US" dirty="0"/>
              <a:t>Simplify your message</a:t>
            </a:r>
          </a:p>
        </p:txBody>
      </p:sp>
    </p:spTree>
    <p:extLst>
      <p:ext uri="{BB962C8B-B14F-4D97-AF65-F5344CB8AC3E}">
        <p14:creationId xmlns:p14="http://schemas.microsoft.com/office/powerpoint/2010/main" val="1321294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ormAutofit/>
          </a:bodyPr>
          <a:lstStyle/>
          <a:p>
            <a:pPr eaLnBrk="1" fontAlgn="auto" hangingPunct="1">
              <a:spcAft>
                <a:spcPts val="0"/>
              </a:spcAft>
              <a:defRPr/>
            </a:pPr>
            <a:r>
              <a:rPr lang="en-US" dirty="0">
                <a:solidFill>
                  <a:schemeClr val="tx1"/>
                </a:solidFill>
              </a:rPr>
              <a:t>Myth #4: Every Intervention is Equally Easy to Implement</a:t>
            </a:r>
          </a:p>
        </p:txBody>
      </p:sp>
      <p:pic>
        <p:nvPicPr>
          <p:cNvPr id="90115" name="Picture 2"/>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4462" y="2037522"/>
            <a:ext cx="3220278" cy="4088641"/>
          </a:xfrm>
          <a:prstGeom prst="rect">
            <a:avLst/>
          </a:prstGeom>
          <a:ln w="88900" cap="sq" cmpd="thickThin">
            <a:solidFill>
              <a:srgbClr val="000000"/>
            </a:solidFill>
            <a:prstDash val="solid"/>
            <a:miter lim="800000"/>
          </a:ln>
          <a:effectLst>
            <a:innerShdw blurRad="76200">
              <a:srgbClr val="000000"/>
            </a:innerShdw>
          </a:effectLst>
        </p:spPr>
      </p:pic>
      <p:pic>
        <p:nvPicPr>
          <p:cNvPr id="90116" name="Picture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14856" y="2037522"/>
            <a:ext cx="3114744" cy="40886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27213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5"/>
          <p:cNvSpPr>
            <a:spLocks noChangeArrowheads="1"/>
          </p:cNvSpPr>
          <p:nvPr/>
        </p:nvSpPr>
        <p:spPr bwMode="auto">
          <a:xfrm>
            <a:off x="3636963" y="3163888"/>
            <a:ext cx="52784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a:t>  low complexity, i.e., easy to learn, use, teach</a:t>
            </a:r>
          </a:p>
          <a:p>
            <a:pPr eaLnBrk="1" hangingPunct="1">
              <a:spcBef>
                <a:spcPct val="0"/>
              </a:spcBef>
              <a:buClr>
                <a:schemeClr val="accent1"/>
              </a:buClr>
              <a:buSzPct val="60000"/>
              <a:buFont typeface="Wingdings" panose="05000000000000000000" pitchFamily="2" charset="2"/>
              <a:buNone/>
            </a:pPr>
            <a:r>
              <a:rPr lang="en-US" altLang="en-US" sz="1800"/>
              <a:t>  or implement </a:t>
            </a:r>
          </a:p>
        </p:txBody>
      </p:sp>
      <p:sp>
        <p:nvSpPr>
          <p:cNvPr id="242690" name="Rectangle 2"/>
          <p:cNvSpPr>
            <a:spLocks noChangeArrowheads="1"/>
          </p:cNvSpPr>
          <p:nvPr/>
        </p:nvSpPr>
        <p:spPr bwMode="auto">
          <a:xfrm>
            <a:off x="457200" y="3429000"/>
            <a:ext cx="1905000" cy="5334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Arial" charset="0"/>
            </a:endParaRPr>
          </a:p>
        </p:txBody>
      </p:sp>
      <p:sp>
        <p:nvSpPr>
          <p:cNvPr id="242691" name="Rectangle 3"/>
          <p:cNvSpPr>
            <a:spLocks noChangeArrowheads="1"/>
          </p:cNvSpPr>
          <p:nvPr/>
        </p:nvSpPr>
        <p:spPr bwMode="auto">
          <a:xfrm>
            <a:off x="457200" y="4343400"/>
            <a:ext cx="1906588" cy="5334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Arial" charset="0"/>
            </a:endParaRPr>
          </a:p>
        </p:txBody>
      </p:sp>
      <p:sp>
        <p:nvSpPr>
          <p:cNvPr id="242692" name="Rectangle 4"/>
          <p:cNvSpPr>
            <a:spLocks noChangeArrowheads="1"/>
          </p:cNvSpPr>
          <p:nvPr/>
        </p:nvSpPr>
        <p:spPr bwMode="auto">
          <a:xfrm>
            <a:off x="457200" y="5257800"/>
            <a:ext cx="1906588" cy="533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Arial" charset="0"/>
            </a:endParaRPr>
          </a:p>
        </p:txBody>
      </p:sp>
      <p:sp>
        <p:nvSpPr>
          <p:cNvPr id="242693" name="Rectangle 5"/>
          <p:cNvSpPr>
            <a:spLocks noChangeArrowheads="1"/>
          </p:cNvSpPr>
          <p:nvPr/>
        </p:nvSpPr>
        <p:spPr bwMode="auto">
          <a:xfrm>
            <a:off x="457200" y="6096000"/>
            <a:ext cx="1906588" cy="533400"/>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Arial" charset="0"/>
            </a:endParaRPr>
          </a:p>
        </p:txBody>
      </p:sp>
      <p:sp>
        <p:nvSpPr>
          <p:cNvPr id="242694" name="Rectangle 6"/>
          <p:cNvSpPr>
            <a:spLocks noChangeArrowheads="1"/>
          </p:cNvSpPr>
          <p:nvPr/>
        </p:nvSpPr>
        <p:spPr bwMode="auto">
          <a:xfrm>
            <a:off x="457200" y="2362200"/>
            <a:ext cx="1905000" cy="685800"/>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Arial" charset="0"/>
            </a:endParaRPr>
          </a:p>
        </p:txBody>
      </p:sp>
      <p:sp>
        <p:nvSpPr>
          <p:cNvPr id="94216" name="Rectangle 7"/>
          <p:cNvSpPr>
            <a:spLocks noGrp="1" noChangeArrowheads="1"/>
          </p:cNvSpPr>
          <p:nvPr>
            <p:ph type="title"/>
          </p:nvPr>
        </p:nvSpPr>
        <p:spPr>
          <a:xfrm>
            <a:off x="457200" y="457200"/>
            <a:ext cx="8229600" cy="914400"/>
          </a:xfrm>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ormAutofit/>
          </a:bodyPr>
          <a:lstStyle/>
          <a:p>
            <a:pPr eaLnBrk="1" fontAlgn="auto" hangingPunct="1">
              <a:spcAft>
                <a:spcPts val="0"/>
              </a:spcAft>
              <a:defRPr/>
            </a:pPr>
            <a:r>
              <a:rPr lang="en-US" dirty="0">
                <a:solidFill>
                  <a:schemeClr val="tx1"/>
                </a:solidFill>
              </a:rPr>
              <a:t>Roger’s Diffusion Model</a:t>
            </a:r>
          </a:p>
        </p:txBody>
      </p:sp>
      <p:sp>
        <p:nvSpPr>
          <p:cNvPr id="93193" name="Line 8"/>
          <p:cNvSpPr>
            <a:spLocks noChangeShapeType="1"/>
          </p:cNvSpPr>
          <p:nvPr/>
        </p:nvSpPr>
        <p:spPr bwMode="auto">
          <a:xfrm>
            <a:off x="2466975" y="2667000"/>
            <a:ext cx="1295400" cy="0"/>
          </a:xfrm>
          <a:prstGeom prst="line">
            <a:avLst/>
          </a:prstGeom>
          <a:noFill/>
          <a:ln w="571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4" name="Rectangle 9"/>
          <p:cNvSpPr>
            <a:spLocks noChangeArrowheads="1"/>
          </p:cNvSpPr>
          <p:nvPr/>
        </p:nvSpPr>
        <p:spPr bwMode="auto">
          <a:xfrm>
            <a:off x="3636963" y="5880100"/>
            <a:ext cx="52784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a:t>  the ability for the innovation to be tried in</a:t>
            </a:r>
          </a:p>
          <a:p>
            <a:pPr eaLnBrk="1" hangingPunct="1">
              <a:spcBef>
                <a:spcPct val="0"/>
              </a:spcBef>
              <a:buClr>
                <a:schemeClr val="accent1"/>
              </a:buClr>
              <a:buSzPct val="60000"/>
              <a:buFont typeface="Wingdings" panose="05000000000000000000" pitchFamily="2" charset="2"/>
              <a:buNone/>
            </a:pPr>
            <a:r>
              <a:rPr lang="en-US" altLang="en-US" sz="1800"/>
              <a:t>  pieces or without a full commitment </a:t>
            </a:r>
          </a:p>
        </p:txBody>
      </p:sp>
      <p:sp>
        <p:nvSpPr>
          <p:cNvPr id="93195" name="Rectangle 10"/>
          <p:cNvSpPr>
            <a:spLocks noChangeArrowheads="1"/>
          </p:cNvSpPr>
          <p:nvPr/>
        </p:nvSpPr>
        <p:spPr bwMode="auto">
          <a:xfrm>
            <a:off x="520700" y="5880100"/>
            <a:ext cx="194627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solidFill>
                  <a:schemeClr val="bg1"/>
                </a:solidFill>
              </a:rPr>
              <a:t>Trial-ability </a:t>
            </a:r>
          </a:p>
        </p:txBody>
      </p:sp>
      <p:sp>
        <p:nvSpPr>
          <p:cNvPr id="93196" name="Rectangle 11"/>
          <p:cNvSpPr>
            <a:spLocks noChangeArrowheads="1"/>
          </p:cNvSpPr>
          <p:nvPr/>
        </p:nvSpPr>
        <p:spPr bwMode="auto">
          <a:xfrm>
            <a:off x="3636963" y="5119688"/>
            <a:ext cx="5278437"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a:t>  compatibility with current ways of doing things </a:t>
            </a:r>
          </a:p>
        </p:txBody>
      </p:sp>
      <p:sp>
        <p:nvSpPr>
          <p:cNvPr id="93197" name="Rectangle 12"/>
          <p:cNvSpPr>
            <a:spLocks noChangeArrowheads="1"/>
          </p:cNvSpPr>
          <p:nvPr/>
        </p:nvSpPr>
        <p:spPr bwMode="auto">
          <a:xfrm>
            <a:off x="520700" y="5105400"/>
            <a:ext cx="20923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solidFill>
                  <a:schemeClr val="bg1"/>
                </a:solidFill>
              </a:rPr>
              <a:t>Compatibility </a:t>
            </a:r>
          </a:p>
        </p:txBody>
      </p:sp>
      <p:sp>
        <p:nvSpPr>
          <p:cNvPr id="93198" name="Rectangle 13"/>
          <p:cNvSpPr>
            <a:spLocks noChangeArrowheads="1"/>
          </p:cNvSpPr>
          <p:nvPr/>
        </p:nvSpPr>
        <p:spPr bwMode="auto">
          <a:xfrm>
            <a:off x="3636963" y="4141788"/>
            <a:ext cx="52784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a:t>  visible, observable improvement over the "old“</a:t>
            </a:r>
          </a:p>
          <a:p>
            <a:pPr eaLnBrk="1" hangingPunct="1">
              <a:spcBef>
                <a:spcPct val="0"/>
              </a:spcBef>
              <a:buClr>
                <a:schemeClr val="accent1"/>
              </a:buClr>
              <a:buSzPct val="60000"/>
              <a:buFont typeface="Wingdings" panose="05000000000000000000" pitchFamily="2" charset="2"/>
              <a:buNone/>
            </a:pPr>
            <a:r>
              <a:rPr lang="en-US" altLang="en-US" sz="1800"/>
              <a:t>  way of doing things </a:t>
            </a:r>
          </a:p>
        </p:txBody>
      </p:sp>
      <p:sp>
        <p:nvSpPr>
          <p:cNvPr id="93199" name="Rectangle 14"/>
          <p:cNvSpPr>
            <a:spLocks noChangeArrowheads="1"/>
          </p:cNvSpPr>
          <p:nvPr/>
        </p:nvSpPr>
        <p:spPr bwMode="auto">
          <a:xfrm>
            <a:off x="520700" y="4114800"/>
            <a:ext cx="31797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t>Observability </a:t>
            </a:r>
          </a:p>
        </p:txBody>
      </p:sp>
      <p:sp>
        <p:nvSpPr>
          <p:cNvPr id="93200" name="Rectangle 16"/>
          <p:cNvSpPr>
            <a:spLocks noChangeArrowheads="1"/>
          </p:cNvSpPr>
          <p:nvPr/>
        </p:nvSpPr>
        <p:spPr bwMode="auto">
          <a:xfrm>
            <a:off x="520700" y="3200400"/>
            <a:ext cx="31797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t>Complexity</a:t>
            </a:r>
            <a:r>
              <a:rPr lang="en-US" altLang="en-US" sz="1800" b="1">
                <a:solidFill>
                  <a:schemeClr val="bg1"/>
                </a:solidFill>
              </a:rPr>
              <a:t> </a:t>
            </a:r>
          </a:p>
        </p:txBody>
      </p:sp>
      <p:sp>
        <p:nvSpPr>
          <p:cNvPr id="93201" name="Rectangle 17"/>
          <p:cNvSpPr>
            <a:spLocks noChangeArrowheads="1"/>
          </p:cNvSpPr>
          <p:nvPr/>
        </p:nvSpPr>
        <p:spPr bwMode="auto">
          <a:xfrm>
            <a:off x="3636963" y="2187575"/>
            <a:ext cx="5278437"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a:t>  an advantage over the "old" way of doing </a:t>
            </a:r>
          </a:p>
          <a:p>
            <a:pPr eaLnBrk="1" hangingPunct="1">
              <a:spcBef>
                <a:spcPct val="0"/>
              </a:spcBef>
              <a:buClr>
                <a:schemeClr val="accent1"/>
              </a:buClr>
              <a:buSzPct val="60000"/>
              <a:buFont typeface="Wingdings" panose="05000000000000000000" pitchFamily="2" charset="2"/>
              <a:buNone/>
            </a:pPr>
            <a:r>
              <a:rPr lang="en-US" altLang="en-US" sz="1800"/>
              <a:t>  things </a:t>
            </a:r>
          </a:p>
        </p:txBody>
      </p:sp>
      <p:sp>
        <p:nvSpPr>
          <p:cNvPr id="93202" name="Rectangle 18"/>
          <p:cNvSpPr>
            <a:spLocks noChangeArrowheads="1"/>
          </p:cNvSpPr>
          <p:nvPr/>
        </p:nvSpPr>
        <p:spPr bwMode="auto">
          <a:xfrm>
            <a:off x="520700" y="2209800"/>
            <a:ext cx="1801813"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solidFill>
                  <a:schemeClr val="bg1"/>
                </a:solidFill>
              </a:rPr>
              <a:t>Relative             Advantage</a:t>
            </a:r>
            <a:r>
              <a:rPr lang="en-US" altLang="en-US" sz="1800" b="1"/>
              <a:t> </a:t>
            </a:r>
          </a:p>
        </p:txBody>
      </p:sp>
      <p:sp>
        <p:nvSpPr>
          <p:cNvPr id="93203" name="Rectangle 19"/>
          <p:cNvSpPr>
            <a:spLocks noChangeArrowheads="1"/>
          </p:cNvSpPr>
          <p:nvPr/>
        </p:nvSpPr>
        <p:spPr bwMode="auto">
          <a:xfrm>
            <a:off x="3636963" y="1366838"/>
            <a:ext cx="52784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t>The innovation must be perceived to have: </a:t>
            </a:r>
          </a:p>
        </p:txBody>
      </p:sp>
      <p:sp>
        <p:nvSpPr>
          <p:cNvPr id="93204" name="Rectangle 20"/>
          <p:cNvSpPr>
            <a:spLocks noChangeArrowheads="1"/>
          </p:cNvSpPr>
          <p:nvPr/>
        </p:nvSpPr>
        <p:spPr bwMode="auto">
          <a:xfrm>
            <a:off x="457200" y="1366838"/>
            <a:ext cx="31797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1"/>
              </a:buClr>
              <a:buSzPct val="60000"/>
              <a:buFont typeface="Wingdings" panose="05000000000000000000" pitchFamily="2" charset="2"/>
              <a:buNone/>
            </a:pPr>
            <a:r>
              <a:rPr lang="en-US" altLang="en-US" sz="1800" b="1"/>
              <a:t>Key factors </a:t>
            </a:r>
          </a:p>
        </p:txBody>
      </p:sp>
      <p:sp>
        <p:nvSpPr>
          <p:cNvPr id="93205" name="Line 21"/>
          <p:cNvSpPr>
            <a:spLocks noChangeShapeType="1"/>
          </p:cNvSpPr>
          <p:nvPr/>
        </p:nvSpPr>
        <p:spPr bwMode="auto">
          <a:xfrm>
            <a:off x="457200" y="1366838"/>
            <a:ext cx="31797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Line 22"/>
          <p:cNvSpPr>
            <a:spLocks noChangeShapeType="1"/>
          </p:cNvSpPr>
          <p:nvPr/>
        </p:nvSpPr>
        <p:spPr bwMode="auto">
          <a:xfrm>
            <a:off x="457200" y="6858000"/>
            <a:ext cx="8458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7" name="Line 23"/>
          <p:cNvSpPr>
            <a:spLocks noChangeShapeType="1"/>
          </p:cNvSpPr>
          <p:nvPr/>
        </p:nvSpPr>
        <p:spPr bwMode="auto">
          <a:xfrm>
            <a:off x="457200" y="1366838"/>
            <a:ext cx="0" cy="820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8" name="Line 24"/>
          <p:cNvSpPr>
            <a:spLocks noChangeShapeType="1"/>
          </p:cNvSpPr>
          <p:nvPr/>
        </p:nvSpPr>
        <p:spPr bwMode="auto">
          <a:xfrm>
            <a:off x="8915400" y="1366838"/>
            <a:ext cx="0" cy="820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9" name="Line 25"/>
          <p:cNvSpPr>
            <a:spLocks noChangeShapeType="1"/>
          </p:cNvSpPr>
          <p:nvPr/>
        </p:nvSpPr>
        <p:spPr bwMode="auto">
          <a:xfrm>
            <a:off x="3636963" y="1366838"/>
            <a:ext cx="5278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Line 26"/>
          <p:cNvSpPr>
            <a:spLocks noChangeShapeType="1"/>
          </p:cNvSpPr>
          <p:nvPr/>
        </p:nvSpPr>
        <p:spPr bwMode="auto">
          <a:xfrm>
            <a:off x="457200" y="2187575"/>
            <a:ext cx="0" cy="46704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1" name="Line 27"/>
          <p:cNvSpPr>
            <a:spLocks noChangeShapeType="1"/>
          </p:cNvSpPr>
          <p:nvPr/>
        </p:nvSpPr>
        <p:spPr bwMode="auto">
          <a:xfrm>
            <a:off x="8915400" y="2187575"/>
            <a:ext cx="0" cy="46704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2" name="Line 28"/>
          <p:cNvSpPr>
            <a:spLocks noChangeShapeType="1"/>
          </p:cNvSpPr>
          <p:nvPr/>
        </p:nvSpPr>
        <p:spPr bwMode="auto">
          <a:xfrm>
            <a:off x="457200" y="2187575"/>
            <a:ext cx="8458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Line 29"/>
          <p:cNvSpPr>
            <a:spLocks noChangeShapeType="1"/>
          </p:cNvSpPr>
          <p:nvPr/>
        </p:nvSpPr>
        <p:spPr bwMode="auto">
          <a:xfrm>
            <a:off x="2466975" y="3657600"/>
            <a:ext cx="1295400" cy="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4" name="Line 30"/>
          <p:cNvSpPr>
            <a:spLocks noChangeShapeType="1"/>
          </p:cNvSpPr>
          <p:nvPr/>
        </p:nvSpPr>
        <p:spPr bwMode="auto">
          <a:xfrm>
            <a:off x="2466975" y="4648200"/>
            <a:ext cx="1296988"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eaLnBrk="1" fontAlgn="auto" hangingPunct="1">
              <a:spcBef>
                <a:spcPts val="0"/>
              </a:spcBef>
              <a:spcAft>
                <a:spcPts val="0"/>
              </a:spcAft>
              <a:defRPr/>
            </a:pPr>
            <a:endParaRPr lang="en-US"/>
          </a:p>
        </p:txBody>
      </p:sp>
      <p:sp>
        <p:nvSpPr>
          <p:cNvPr id="93215" name="Line 31"/>
          <p:cNvSpPr>
            <a:spLocks noChangeShapeType="1"/>
          </p:cNvSpPr>
          <p:nvPr/>
        </p:nvSpPr>
        <p:spPr bwMode="auto">
          <a:xfrm>
            <a:off x="2466975" y="5486400"/>
            <a:ext cx="1296988"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16" name="Line 32"/>
          <p:cNvSpPr>
            <a:spLocks noChangeShapeType="1"/>
          </p:cNvSpPr>
          <p:nvPr/>
        </p:nvSpPr>
        <p:spPr bwMode="auto">
          <a:xfrm>
            <a:off x="2466975" y="6400800"/>
            <a:ext cx="1296988" cy="1588"/>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063697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0066398"/>
              </p:ext>
            </p:extLst>
          </p:nvPr>
        </p:nvGraphicFramePr>
        <p:xfrm>
          <a:off x="487017" y="686838"/>
          <a:ext cx="8229600" cy="5258821"/>
        </p:xfrm>
        <a:graphic>
          <a:graphicData uri="http://schemas.openxmlformats.org/drawingml/2006/table">
            <a:tbl>
              <a:tblPr firstRow="1" bandRow="1">
                <a:tableStyleId>{7DF18680-E054-41AD-8BC1-D1AEF772440D}</a:tableStyleId>
              </a:tblPr>
              <a:tblGrid>
                <a:gridCol w="50292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1346001">
                <a:tc>
                  <a:txBody>
                    <a:bodyPr/>
                    <a:lstStyle/>
                    <a:p>
                      <a:r>
                        <a:rPr lang="en-US" sz="4400" dirty="0"/>
                        <a:t>Key Factor</a:t>
                      </a:r>
                    </a:p>
                  </a:txBody>
                  <a:tcPr marT="45726" marB="45726"/>
                </a:tc>
                <a:tc>
                  <a:txBody>
                    <a:bodyPr/>
                    <a:lstStyle/>
                    <a:p>
                      <a:pPr marL="0" algn="ctr" defTabSz="914400" rtl="0" eaLnBrk="1" latinLnBrk="0" hangingPunct="1"/>
                      <a:r>
                        <a:rPr lang="en-US" sz="4000" kern="1200" dirty="0"/>
                        <a:t>Likelihood </a:t>
                      </a:r>
                    </a:p>
                    <a:p>
                      <a:pPr marL="0" algn="ctr" defTabSz="914400" rtl="0" eaLnBrk="1" latinLnBrk="0" hangingPunct="1"/>
                      <a:r>
                        <a:rPr lang="en-US" sz="4000" kern="1200" dirty="0"/>
                        <a:t>(1-5)</a:t>
                      </a:r>
                      <a:endParaRPr lang="en-US" sz="4000" b="1" kern="1200" dirty="0">
                        <a:solidFill>
                          <a:schemeClr val="lt1"/>
                        </a:solidFill>
                        <a:latin typeface="+mn-lt"/>
                        <a:ea typeface="+mn-ea"/>
                        <a:cs typeface="+mn-cs"/>
                      </a:endParaRPr>
                    </a:p>
                  </a:txBody>
                  <a:tcPr marT="45726" marB="45726"/>
                </a:tc>
                <a:extLst>
                  <a:ext uri="{0D108BD9-81ED-4DB2-BD59-A6C34878D82A}">
                    <a16:rowId xmlns:a16="http://schemas.microsoft.com/office/drawing/2014/main" val="10000"/>
                  </a:ext>
                </a:extLst>
              </a:tr>
              <a:tr h="782564">
                <a:tc>
                  <a:txBody>
                    <a:bodyPr/>
                    <a:lstStyle/>
                    <a:p>
                      <a:r>
                        <a:rPr lang="en-US" sz="4400" dirty="0"/>
                        <a:t>Relative Advantage</a:t>
                      </a:r>
                    </a:p>
                  </a:txBody>
                  <a:tcPr marT="45726" marB="45726"/>
                </a:tc>
                <a:tc>
                  <a:txBody>
                    <a:bodyPr/>
                    <a:lstStyle/>
                    <a:p>
                      <a:pPr algn="ctr"/>
                      <a:r>
                        <a:rPr lang="en-US" sz="4000" dirty="0"/>
                        <a:t>5</a:t>
                      </a:r>
                      <a:endParaRPr lang="en-US" sz="4000" b="1" dirty="0"/>
                    </a:p>
                  </a:txBody>
                  <a:tcPr marT="45726" marB="45726"/>
                </a:tc>
                <a:extLst>
                  <a:ext uri="{0D108BD9-81ED-4DB2-BD59-A6C34878D82A}">
                    <a16:rowId xmlns:a16="http://schemas.microsoft.com/office/drawing/2014/main" val="10001"/>
                  </a:ext>
                </a:extLst>
              </a:tr>
              <a:tr h="782564">
                <a:tc>
                  <a:txBody>
                    <a:bodyPr/>
                    <a:lstStyle/>
                    <a:p>
                      <a:r>
                        <a:rPr lang="en-US" sz="4400" dirty="0"/>
                        <a:t>Complexity</a:t>
                      </a:r>
                    </a:p>
                  </a:txBody>
                  <a:tcPr marT="45726" marB="45726"/>
                </a:tc>
                <a:tc>
                  <a:txBody>
                    <a:bodyPr/>
                    <a:lstStyle/>
                    <a:p>
                      <a:pPr algn="ctr"/>
                      <a:r>
                        <a:rPr lang="en-US" sz="4000" dirty="0"/>
                        <a:t>4</a:t>
                      </a:r>
                      <a:endParaRPr lang="en-US" sz="4000" b="1" dirty="0"/>
                    </a:p>
                  </a:txBody>
                  <a:tcPr marT="45726" marB="45726"/>
                </a:tc>
                <a:extLst>
                  <a:ext uri="{0D108BD9-81ED-4DB2-BD59-A6C34878D82A}">
                    <a16:rowId xmlns:a16="http://schemas.microsoft.com/office/drawing/2014/main" val="10002"/>
                  </a:ext>
                </a:extLst>
              </a:tr>
              <a:tr h="782564">
                <a:tc>
                  <a:txBody>
                    <a:bodyPr/>
                    <a:lstStyle/>
                    <a:p>
                      <a:r>
                        <a:rPr lang="en-US" sz="4400" dirty="0" err="1"/>
                        <a:t>Observability</a:t>
                      </a:r>
                      <a:endParaRPr lang="en-US" sz="4400" dirty="0"/>
                    </a:p>
                  </a:txBody>
                  <a:tcPr marT="45726" marB="45726"/>
                </a:tc>
                <a:tc>
                  <a:txBody>
                    <a:bodyPr/>
                    <a:lstStyle/>
                    <a:p>
                      <a:pPr algn="ctr"/>
                      <a:r>
                        <a:rPr lang="en-US" sz="4000" dirty="0"/>
                        <a:t>5</a:t>
                      </a:r>
                      <a:endParaRPr lang="en-US" sz="4000" b="1" dirty="0"/>
                    </a:p>
                  </a:txBody>
                  <a:tcPr marT="45726" marB="45726"/>
                </a:tc>
                <a:extLst>
                  <a:ext uri="{0D108BD9-81ED-4DB2-BD59-A6C34878D82A}">
                    <a16:rowId xmlns:a16="http://schemas.microsoft.com/office/drawing/2014/main" val="10003"/>
                  </a:ext>
                </a:extLst>
              </a:tr>
              <a:tr h="782564">
                <a:tc>
                  <a:txBody>
                    <a:bodyPr/>
                    <a:lstStyle/>
                    <a:p>
                      <a:r>
                        <a:rPr lang="en-US" sz="4400" dirty="0"/>
                        <a:t>Compatibility</a:t>
                      </a:r>
                    </a:p>
                  </a:txBody>
                  <a:tcPr marT="45726" marB="45726"/>
                </a:tc>
                <a:tc>
                  <a:txBody>
                    <a:bodyPr/>
                    <a:lstStyle/>
                    <a:p>
                      <a:pPr algn="ctr"/>
                      <a:r>
                        <a:rPr lang="en-US" sz="4000" dirty="0"/>
                        <a:t>5</a:t>
                      </a:r>
                      <a:endParaRPr lang="en-US" sz="4000" b="1" dirty="0"/>
                    </a:p>
                  </a:txBody>
                  <a:tcPr marT="45726" marB="45726"/>
                </a:tc>
                <a:extLst>
                  <a:ext uri="{0D108BD9-81ED-4DB2-BD59-A6C34878D82A}">
                    <a16:rowId xmlns:a16="http://schemas.microsoft.com/office/drawing/2014/main" val="10004"/>
                  </a:ext>
                </a:extLst>
              </a:tr>
              <a:tr h="782564">
                <a:tc>
                  <a:txBody>
                    <a:bodyPr/>
                    <a:lstStyle/>
                    <a:p>
                      <a:r>
                        <a:rPr lang="en-US" sz="4400" dirty="0"/>
                        <a:t>Trial-ability</a:t>
                      </a:r>
                    </a:p>
                  </a:txBody>
                  <a:tcPr marT="45726" marB="45726"/>
                </a:tc>
                <a:tc>
                  <a:txBody>
                    <a:bodyPr/>
                    <a:lstStyle/>
                    <a:p>
                      <a:pPr algn="ctr"/>
                      <a:r>
                        <a:rPr lang="en-US" sz="4000" dirty="0"/>
                        <a:t>3-5</a:t>
                      </a:r>
                      <a:endParaRPr lang="en-US" sz="4000" b="1" dirty="0"/>
                    </a:p>
                  </a:txBody>
                  <a:tcPr marT="45726" marB="45726"/>
                </a:tc>
                <a:extLst>
                  <a:ext uri="{0D108BD9-81ED-4DB2-BD59-A6C34878D82A}">
                    <a16:rowId xmlns:a16="http://schemas.microsoft.com/office/drawing/2014/main" val="10005"/>
                  </a:ext>
                </a:extLst>
              </a:tr>
            </a:tbl>
          </a:graphicData>
        </a:graphic>
      </p:graphicFrame>
      <p:pic>
        <p:nvPicPr>
          <p:cNvPr id="95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817" y="3193774"/>
            <a:ext cx="1363663" cy="20462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584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ormAutofit/>
          </a:bodyPr>
          <a:lstStyle/>
          <a:p>
            <a:pPr eaLnBrk="1" fontAlgn="auto" hangingPunct="1">
              <a:spcAft>
                <a:spcPts val="0"/>
              </a:spcAft>
              <a:defRPr/>
            </a:pPr>
            <a:r>
              <a:rPr lang="en-US" dirty="0">
                <a:solidFill>
                  <a:schemeClr val="tx1"/>
                </a:solidFill>
              </a:rPr>
              <a:t>Rule #4: Align and Segment</a:t>
            </a:r>
          </a:p>
        </p:txBody>
      </p:sp>
      <p:pic>
        <p:nvPicPr>
          <p:cNvPr id="3" name="Content Placeholder 2"/>
          <p:cNvPicPr>
            <a:picLocks noGrp="1" noChangeAspect="1"/>
          </p:cNvPicPr>
          <p:nvPr>
            <p:ph idx="1"/>
          </p:nvPr>
        </p:nvPicPr>
        <p:blipFill>
          <a:blip r:embed="rId2"/>
          <a:stretch>
            <a:fillRect/>
          </a:stretch>
        </p:blipFill>
        <p:spPr>
          <a:xfrm>
            <a:off x="1282800" y="1974712"/>
            <a:ext cx="6578400" cy="43513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47228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19" y="158738"/>
            <a:ext cx="8536798" cy="849503"/>
          </a:xfrm>
          <a:solidFill>
            <a:schemeClr val="accent1">
              <a:lumMod val="20000"/>
              <a:lumOff val="80000"/>
            </a:schemeClr>
          </a:solidFill>
        </p:spPr>
        <p:txBody>
          <a:bodyPr>
            <a:normAutofit/>
          </a:bodyPr>
          <a:lstStyle/>
          <a:p>
            <a:pPr algn="ctr"/>
            <a:r>
              <a:rPr lang="en-US" sz="3600" b="1" dirty="0"/>
              <a:t> Hand Hygiene</a:t>
            </a:r>
          </a:p>
        </p:txBody>
      </p:sp>
      <p:graphicFrame>
        <p:nvGraphicFramePr>
          <p:cNvPr id="4" name="Content Placeholder 3"/>
          <p:cNvGraphicFramePr>
            <a:graphicFrameLocks noGrp="1"/>
          </p:cNvGraphicFramePr>
          <p:nvPr>
            <p:ph idx="1"/>
            <p:extLst/>
          </p:nvPr>
        </p:nvGraphicFramePr>
        <p:xfrm>
          <a:off x="353518" y="1008241"/>
          <a:ext cx="8536799" cy="5171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59E1E62-E0AA-D942-B507-A4FF17E28725}" type="slidenum">
              <a:rPr lang="en-US" altLang="en-US" smtClean="0"/>
              <a:pPr/>
              <a:t>68</a:t>
            </a:fld>
            <a:endParaRPr lang="en-US" altLang="en-US"/>
          </a:p>
        </p:txBody>
      </p:sp>
      <p:sp>
        <p:nvSpPr>
          <p:cNvPr id="5" name="TextBox 4"/>
          <p:cNvSpPr txBox="1"/>
          <p:nvPr/>
        </p:nvSpPr>
        <p:spPr>
          <a:xfrm>
            <a:off x="2385547" y="4803370"/>
            <a:ext cx="4278702" cy="769441"/>
          </a:xfrm>
          <a:prstGeom prst="rect">
            <a:avLst/>
          </a:prstGeom>
          <a:noFill/>
        </p:spPr>
        <p:txBody>
          <a:bodyPr wrap="square" rtlCol="0">
            <a:spAutoFit/>
          </a:bodyPr>
          <a:lstStyle/>
          <a:p>
            <a:pPr algn="dist"/>
            <a:r>
              <a:rPr lang="en-US" sz="4400" b="1">
                <a:cs typeface="Abadi MT Condensed Extra Bold"/>
              </a:rPr>
              <a:t>SOAP-UP</a:t>
            </a:r>
          </a:p>
        </p:txBody>
      </p:sp>
    </p:spTree>
    <p:extLst>
      <p:ext uri="{BB962C8B-B14F-4D97-AF65-F5344CB8AC3E}">
        <p14:creationId xmlns:p14="http://schemas.microsoft.com/office/powerpoint/2010/main" val="361187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7" y="0"/>
            <a:ext cx="8478077" cy="906780"/>
          </a:xfrm>
          <a:solidFill>
            <a:schemeClr val="accent1">
              <a:lumMod val="20000"/>
              <a:lumOff val="80000"/>
            </a:schemeClr>
          </a:solidFill>
        </p:spPr>
        <p:txBody>
          <a:bodyPr>
            <a:normAutofit fontScale="90000"/>
          </a:bodyPr>
          <a:lstStyle/>
          <a:p>
            <a:pPr algn="ctr"/>
            <a:br>
              <a:rPr lang="en-US" sz="4000" b="1" dirty="0"/>
            </a:br>
            <a:r>
              <a:rPr lang="en-US" sz="4000" b="1" dirty="0"/>
              <a:t>Get UP</a:t>
            </a:r>
            <a:br>
              <a:rPr lang="en-US" dirty="0"/>
            </a:br>
            <a:endParaRPr lang="en-US" sz="4000" b="1" dirty="0"/>
          </a:p>
        </p:txBody>
      </p:sp>
      <p:graphicFrame>
        <p:nvGraphicFramePr>
          <p:cNvPr id="4" name="Content Placeholder 3"/>
          <p:cNvGraphicFramePr>
            <a:graphicFrameLocks noGrp="1"/>
          </p:cNvGraphicFramePr>
          <p:nvPr>
            <p:ph idx="1"/>
            <p:extLst/>
          </p:nvPr>
        </p:nvGraphicFramePr>
        <p:xfrm>
          <a:off x="274958" y="1021335"/>
          <a:ext cx="8654640" cy="5198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3489960" y="6219665"/>
            <a:ext cx="2133600" cy="365125"/>
          </a:xfrm>
        </p:spPr>
        <p:txBody>
          <a:bodyPr/>
          <a:lstStyle/>
          <a:p>
            <a:fld id="{659E1E62-E0AA-D942-B507-A4FF17E28725}" type="slidenum">
              <a:rPr lang="en-US" altLang="en-US" smtClean="0"/>
              <a:pPr/>
              <a:t>69</a:t>
            </a:fld>
            <a:endParaRPr lang="en-US" altLang="en-US"/>
          </a:p>
        </p:txBody>
      </p:sp>
      <p:sp>
        <p:nvSpPr>
          <p:cNvPr id="5" name="TextBox 4"/>
          <p:cNvSpPr txBox="1"/>
          <p:nvPr/>
        </p:nvSpPr>
        <p:spPr>
          <a:xfrm>
            <a:off x="2778425" y="4850399"/>
            <a:ext cx="3631801" cy="769441"/>
          </a:xfrm>
          <a:prstGeom prst="rect">
            <a:avLst/>
          </a:prstGeom>
          <a:noFill/>
        </p:spPr>
        <p:txBody>
          <a:bodyPr wrap="square" rtlCol="0">
            <a:spAutoFit/>
          </a:bodyPr>
          <a:lstStyle/>
          <a:p>
            <a:pPr algn="dist"/>
            <a:r>
              <a:rPr lang="en-US" sz="4400" b="1">
                <a:cs typeface="Abadi MT Condensed Extra Bold"/>
              </a:rPr>
              <a:t>GET</a:t>
            </a:r>
            <a:r>
              <a:rPr lang="en-US" sz="3600" b="1">
                <a:cs typeface="Abadi MT Condensed Extra Bold"/>
              </a:rPr>
              <a:t>-</a:t>
            </a:r>
            <a:r>
              <a:rPr lang="en-US" sz="4400" b="1">
                <a:cs typeface="Abadi MT Condensed Extra Bold"/>
              </a:rPr>
              <a:t>UP</a:t>
            </a:r>
          </a:p>
        </p:txBody>
      </p:sp>
    </p:spTree>
    <p:extLst>
      <p:ext uri="{BB962C8B-B14F-4D97-AF65-F5344CB8AC3E}">
        <p14:creationId xmlns:p14="http://schemas.microsoft.com/office/powerpoint/2010/main" val="1380901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solidFill>
            <a:schemeClr val="accent1">
              <a:lumMod val="20000"/>
              <a:lumOff val="80000"/>
            </a:schemeClr>
          </a:solidFill>
        </p:spPr>
        <p:style>
          <a:lnRef idx="0">
            <a:schemeClr val="accent2"/>
          </a:lnRef>
          <a:fillRef idx="3">
            <a:schemeClr val="accent2"/>
          </a:fillRef>
          <a:effectRef idx="3">
            <a:schemeClr val="accent2"/>
          </a:effectRef>
          <a:fontRef idx="minor">
            <a:schemeClr val="lt1"/>
          </a:fontRef>
        </p:style>
        <p:txBody>
          <a:bodyPr rtlCol="0">
            <a:noAutofit/>
          </a:bodyPr>
          <a:lstStyle/>
          <a:p>
            <a:pPr eaLnBrk="1" fontAlgn="auto" hangingPunct="1">
              <a:spcAft>
                <a:spcPts val="0"/>
              </a:spcAft>
              <a:defRPr/>
            </a:pPr>
            <a:r>
              <a:rPr lang="en-US" sz="4000" dirty="0">
                <a:solidFill>
                  <a:schemeClr val="tx1"/>
                </a:solidFill>
              </a:rPr>
              <a:t>What percentage of your fellow nurses are: </a:t>
            </a:r>
          </a:p>
        </p:txBody>
      </p:sp>
      <p:sp>
        <p:nvSpPr>
          <p:cNvPr id="6147" name="Content Placeholder 2"/>
          <p:cNvSpPr>
            <a:spLocks noGrp="1"/>
          </p:cNvSpPr>
          <p:nvPr>
            <p:ph sz="half" idx="1"/>
          </p:nvPr>
        </p:nvSpPr>
        <p:spPr>
          <a:xfrm>
            <a:off x="628650" y="1994589"/>
            <a:ext cx="4171951" cy="4595053"/>
          </a:xfrm>
          <a:noFill/>
          <a:ln>
            <a:noFill/>
          </a:ln>
          <a:extLst>
            <a:ext uri="{909E8E84-426E-40DD-AFC4-6F175D3DCCD1}">
              <a14:hiddenFill xmlns:a14="http://schemas.microsoft.com/office/drawing/2010/main">
                <a:solidFill>
                  <a:srgbClr val="FFFFFF"/>
                </a:solidFill>
              </a14:hiddenFill>
            </a:ext>
          </a:extLst>
        </p:spPr>
        <p:style>
          <a:lnRef idx="3">
            <a:schemeClr val="lt1"/>
          </a:lnRef>
          <a:fillRef idx="1">
            <a:schemeClr val="accent4"/>
          </a:fillRef>
          <a:effectRef idx="1">
            <a:schemeClr val="accent4"/>
          </a:effectRef>
          <a:fontRef idx="minor">
            <a:schemeClr val="lt1"/>
          </a:fontRef>
        </p:style>
        <p:txBody>
          <a:bodyPr rtlCol="0">
            <a:noAutofit/>
          </a:bodyPr>
          <a:lstStyle/>
          <a:p>
            <a:pPr marL="514350" indent="-514350" eaLnBrk="1" fontAlgn="auto" hangingPunct="1">
              <a:spcAft>
                <a:spcPts val="0"/>
              </a:spcAft>
              <a:defRPr/>
            </a:pPr>
            <a:r>
              <a:rPr lang="en-US" sz="4000" dirty="0">
                <a:solidFill>
                  <a:schemeClr val="tx1"/>
                </a:solidFill>
              </a:rPr>
              <a:t>Putting one brick on top of another?</a:t>
            </a:r>
          </a:p>
          <a:p>
            <a:pPr marL="514350" indent="-514350" eaLnBrk="1" fontAlgn="auto" hangingPunct="1">
              <a:spcAft>
                <a:spcPts val="0"/>
              </a:spcAft>
              <a:defRPr/>
            </a:pPr>
            <a:r>
              <a:rPr lang="en-US" sz="4000" dirty="0">
                <a:solidFill>
                  <a:schemeClr val="tx1"/>
                </a:solidFill>
              </a:rPr>
              <a:t>Building a wall for a church?</a:t>
            </a:r>
          </a:p>
          <a:p>
            <a:pPr marL="514350" indent="-514350" eaLnBrk="1" fontAlgn="auto" hangingPunct="1">
              <a:spcAft>
                <a:spcPts val="0"/>
              </a:spcAft>
              <a:defRPr/>
            </a:pPr>
            <a:r>
              <a:rPr lang="en-US" sz="4000" dirty="0">
                <a:solidFill>
                  <a:schemeClr val="tx1"/>
                </a:solidFill>
              </a:rPr>
              <a:t>Creating a cathedral?</a:t>
            </a:r>
          </a:p>
        </p:txBody>
      </p:sp>
      <p:pic>
        <p:nvPicPr>
          <p:cNvPr id="3" name="Content Placeholder 2"/>
          <p:cNvPicPr>
            <a:picLocks noGrp="1" noChangeAspect="1"/>
          </p:cNvPicPr>
          <p:nvPr>
            <p:ph sz="half" idx="2"/>
          </p:nvPr>
        </p:nvPicPr>
        <p:blipFill>
          <a:blip r:embed="rId3"/>
          <a:stretch>
            <a:fillRect/>
          </a:stretch>
        </p:blipFill>
        <p:spPr>
          <a:xfrm>
            <a:off x="4989513" y="2633870"/>
            <a:ext cx="3525837" cy="2981739"/>
          </a:xfrm>
          <a:prstGeom prst="rect">
            <a:avLst/>
          </a:prstGeom>
        </p:spPr>
      </p:pic>
    </p:spTree>
    <p:extLst>
      <p:ext uri="{BB962C8B-B14F-4D97-AF65-F5344CB8AC3E}">
        <p14:creationId xmlns:p14="http://schemas.microsoft.com/office/powerpoint/2010/main" val="108126077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itle 1"/>
          <p:cNvSpPr>
            <a:spLocks noGrp="1"/>
          </p:cNvSpPr>
          <p:nvPr>
            <p:ph type="title"/>
          </p:nvPr>
        </p:nvSpPr>
        <p:spPr>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tlCol="0">
            <a:normAutofit/>
          </a:bodyPr>
          <a:lstStyle/>
          <a:p>
            <a:pPr eaLnBrk="1" fontAlgn="auto" hangingPunct="1">
              <a:spcAft>
                <a:spcPts val="0"/>
              </a:spcAft>
              <a:defRPr/>
            </a:pPr>
            <a:r>
              <a:rPr lang="en-US" dirty="0">
                <a:solidFill>
                  <a:schemeClr val="tx1"/>
                </a:solidFill>
              </a:rPr>
              <a:t>Rule # 4: Segment &amp; Align</a:t>
            </a:r>
          </a:p>
        </p:txBody>
      </p:sp>
      <p:sp>
        <p:nvSpPr>
          <p:cNvPr id="2" name="Text Placeholder 1"/>
          <p:cNvSpPr>
            <a:spLocks noGrp="1"/>
          </p:cNvSpPr>
          <p:nvPr>
            <p:ph type="body" idx="1"/>
          </p:nvPr>
        </p:nvSpPr>
        <p:spPr>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Non-engaging methods</a:t>
            </a:r>
          </a:p>
        </p:txBody>
      </p:sp>
      <p:sp>
        <p:nvSpPr>
          <p:cNvPr id="98307" name="Content Placeholder 2"/>
          <p:cNvSpPr>
            <a:spLocks noGrp="1"/>
          </p:cNvSpPr>
          <p:nvPr>
            <p:ph sz="half" idx="2"/>
          </p:nvPr>
        </p:nvSpPr>
        <p:spPr>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ormAutofit fontScale="92500" lnSpcReduction="10000"/>
          </a:bodyPr>
          <a:lstStyle/>
          <a:p>
            <a:pPr algn="ctr" eaLnBrk="1" fontAlgn="auto" hangingPunct="1">
              <a:spcAft>
                <a:spcPts val="0"/>
              </a:spcAft>
              <a:buFont typeface="Arial" charset="0"/>
              <a:buNone/>
              <a:defRPr/>
            </a:pPr>
            <a:r>
              <a:rPr lang="en-US" dirty="0">
                <a:solidFill>
                  <a:schemeClr val="bg1"/>
                </a:solidFill>
              </a:rPr>
              <a:t>n-Engaging Methods</a:t>
            </a:r>
            <a:endParaRPr lang="en-US" dirty="0"/>
          </a:p>
          <a:p>
            <a:pPr eaLnBrk="1" fontAlgn="auto" hangingPunct="1">
              <a:spcAft>
                <a:spcPts val="0"/>
              </a:spcAft>
              <a:defRPr/>
            </a:pPr>
            <a:r>
              <a:rPr lang="en-US" dirty="0"/>
              <a:t>Trying an intervention on the hardest group of patients</a:t>
            </a:r>
          </a:p>
          <a:p>
            <a:pPr eaLnBrk="1" fontAlgn="auto" hangingPunct="1">
              <a:spcAft>
                <a:spcPts val="0"/>
              </a:spcAft>
              <a:defRPr/>
            </a:pPr>
            <a:r>
              <a:rPr lang="en-US" dirty="0"/>
              <a:t>Developing a rigid work plan based on prior experience</a:t>
            </a:r>
          </a:p>
          <a:p>
            <a:pPr eaLnBrk="1" fontAlgn="auto" hangingPunct="1">
              <a:spcAft>
                <a:spcPts val="0"/>
              </a:spcAft>
              <a:defRPr/>
            </a:pPr>
            <a:r>
              <a:rPr lang="en-US" dirty="0"/>
              <a:t>Running multiple simultaneous projects with the same strategy</a:t>
            </a:r>
          </a:p>
          <a:p>
            <a:pPr eaLnBrk="1" fontAlgn="auto" hangingPunct="1">
              <a:spcAft>
                <a:spcPts val="0"/>
              </a:spcAft>
              <a:defRPr/>
            </a:pPr>
            <a:endParaRPr lang="en-US" dirty="0"/>
          </a:p>
        </p:txBody>
      </p:sp>
      <p:sp>
        <p:nvSpPr>
          <p:cNvPr id="3" name="Text Placeholder 2"/>
          <p:cNvSpPr>
            <a:spLocks noGrp="1"/>
          </p:cNvSpPr>
          <p:nvPr>
            <p:ph type="body" sz="quarter" idx="3"/>
          </p:nvPr>
        </p:nvSpPr>
        <p:spPr>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Engaging methods</a:t>
            </a:r>
          </a:p>
        </p:txBody>
      </p:sp>
      <p:sp>
        <p:nvSpPr>
          <p:cNvPr id="98310" name="Content Placeholder 3"/>
          <p:cNvSpPr>
            <a:spLocks noGrp="1"/>
          </p:cNvSpPr>
          <p:nvPr>
            <p:ph sz="quarter" idx="4"/>
          </p:nvPr>
        </p:nvSpPr>
        <p:spPr>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ormAutofit fontScale="85000" lnSpcReduction="10000"/>
          </a:bodyPr>
          <a:lstStyle/>
          <a:p>
            <a:pPr algn="ctr" eaLnBrk="1" fontAlgn="auto" hangingPunct="1">
              <a:spcAft>
                <a:spcPts val="0"/>
              </a:spcAft>
              <a:buFont typeface="Arial" charset="0"/>
              <a:buNone/>
              <a:defRPr/>
            </a:pPr>
            <a:r>
              <a:rPr lang="en-US" dirty="0">
                <a:solidFill>
                  <a:schemeClr val="bg1"/>
                </a:solidFill>
              </a:rPr>
              <a:t>Engaging Methods</a:t>
            </a:r>
            <a:endParaRPr lang="en-US" dirty="0"/>
          </a:p>
          <a:p>
            <a:pPr eaLnBrk="1" fontAlgn="auto" hangingPunct="1">
              <a:spcAft>
                <a:spcPts val="0"/>
              </a:spcAft>
              <a:defRPr/>
            </a:pPr>
            <a:r>
              <a:rPr lang="en-US" dirty="0"/>
              <a:t>Start small where you are most likely to be successful</a:t>
            </a:r>
          </a:p>
          <a:p>
            <a:pPr eaLnBrk="1" fontAlgn="auto" hangingPunct="1">
              <a:spcAft>
                <a:spcPts val="0"/>
              </a:spcAft>
              <a:defRPr/>
            </a:pPr>
            <a:r>
              <a:rPr lang="en-US" dirty="0"/>
              <a:t>Use cross-cutting approaches where possible</a:t>
            </a:r>
          </a:p>
          <a:p>
            <a:pPr eaLnBrk="1" fontAlgn="auto" hangingPunct="1">
              <a:spcAft>
                <a:spcPts val="0"/>
              </a:spcAft>
              <a:defRPr/>
            </a:pPr>
            <a:r>
              <a:rPr lang="en-US" dirty="0"/>
              <a:t>Adapt implementation approaches to the specifics and challenges of each intervention and unit</a:t>
            </a:r>
          </a:p>
        </p:txBody>
      </p:sp>
    </p:spTree>
    <p:extLst>
      <p:ext uri="{BB962C8B-B14F-4D97-AF65-F5344CB8AC3E}">
        <p14:creationId xmlns:p14="http://schemas.microsoft.com/office/powerpoint/2010/main" val="196255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solidFill>
            <a:schemeClr val="accent1">
              <a:lumMod val="20000"/>
              <a:lumOff val="80000"/>
            </a:schemeClr>
          </a:solidFill>
          <a:ln/>
        </p:spPr>
        <p:style>
          <a:lnRef idx="0">
            <a:schemeClr val="dk1"/>
          </a:lnRef>
          <a:fillRef idx="3">
            <a:schemeClr val="dk1"/>
          </a:fillRef>
          <a:effectRef idx="3">
            <a:schemeClr val="dk1"/>
          </a:effectRef>
          <a:fontRef idx="minor">
            <a:schemeClr val="lt1"/>
          </a:fontRef>
        </p:style>
        <p:txBody>
          <a:bodyPr rtlCol="0">
            <a:normAutofit/>
          </a:bodyPr>
          <a:lstStyle/>
          <a:p>
            <a:pPr algn="ctr" eaLnBrk="1" fontAlgn="auto" hangingPunct="1">
              <a:spcAft>
                <a:spcPts val="0"/>
              </a:spcAft>
              <a:defRPr/>
            </a:pPr>
            <a:r>
              <a:rPr lang="en-US" dirty="0">
                <a:solidFill>
                  <a:schemeClr val="tx1"/>
                </a:solidFill>
              </a:rPr>
              <a:t>The Four Rules of Engagement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643342"/>
              </p:ext>
            </p:extLst>
          </p:nvPr>
        </p:nvGraphicFramePr>
        <p:xfrm>
          <a:off x="457200" y="198782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2934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X"/>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4852" y="2054087"/>
            <a:ext cx="66294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20000"/>
              <a:lumOff val="80000"/>
            </a:schemeClr>
          </a:solidFill>
        </p:spPr>
        <p:txBody>
          <a:bodyPr/>
          <a:lstStyle/>
          <a:p>
            <a:r>
              <a:rPr lang="en-US" dirty="0"/>
              <a:t>Engagement doesn’t come easy for all</a:t>
            </a:r>
          </a:p>
        </p:txBody>
      </p:sp>
    </p:spTree>
    <p:extLst>
      <p:ext uri="{BB962C8B-B14F-4D97-AF65-F5344CB8AC3E}">
        <p14:creationId xmlns:p14="http://schemas.microsoft.com/office/powerpoint/2010/main" val="3174920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MA1.1295556823" descr="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15" y="410816"/>
            <a:ext cx="62579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262" y="5287616"/>
            <a:ext cx="1289307" cy="12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69775" y="5456583"/>
            <a:ext cx="4492487" cy="1200329"/>
          </a:xfrm>
          <a:prstGeom prst="rect">
            <a:avLst/>
          </a:prstGeom>
          <a:noFill/>
        </p:spPr>
        <p:txBody>
          <a:bodyPr wrap="square" rtlCol="0">
            <a:spAutoFit/>
          </a:bodyPr>
          <a:lstStyle/>
          <a:p>
            <a:r>
              <a:rPr lang="en-US" dirty="0"/>
              <a:t>Barbara DeBaun, RN, MSN, CIC</a:t>
            </a:r>
          </a:p>
          <a:p>
            <a:r>
              <a:rPr lang="en-US" dirty="0"/>
              <a:t>Improvement Advisor</a:t>
            </a:r>
          </a:p>
          <a:p>
            <a:r>
              <a:rPr lang="en-US" dirty="0"/>
              <a:t>bdebaun@cynosurehealth.org</a:t>
            </a:r>
          </a:p>
          <a:p>
            <a:endParaRPr lang="en-US" dirty="0"/>
          </a:p>
        </p:txBody>
      </p:sp>
    </p:spTree>
    <p:extLst>
      <p:ext uri="{BB962C8B-B14F-4D97-AF65-F5344CB8AC3E}">
        <p14:creationId xmlns:p14="http://schemas.microsoft.com/office/powerpoint/2010/main" val="2080353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1">
              <a:lumMod val="20000"/>
              <a:lumOff val="80000"/>
            </a:schemeClr>
          </a:solidFill>
        </p:spPr>
        <p:txBody>
          <a:bodyPr/>
          <a:lstStyle/>
          <a:p>
            <a:r>
              <a:rPr lang="en-US" dirty="0"/>
              <a:t>Bricklaying Scenario #1</a:t>
            </a:r>
          </a:p>
        </p:txBody>
      </p:sp>
      <p:sp>
        <p:nvSpPr>
          <p:cNvPr id="15363" name="Content Placeholder 4"/>
          <p:cNvSpPr>
            <a:spLocks noGrp="1"/>
          </p:cNvSpPr>
          <p:nvPr>
            <p:ph sz="half" idx="1"/>
          </p:nvPr>
        </p:nvSpPr>
        <p:spPr/>
        <p:txBody>
          <a:bodyPr/>
          <a:lstStyle/>
          <a:p>
            <a:r>
              <a:rPr lang="en-US" altLang="en-US" dirty="0"/>
              <a:t>Can you think of a time you tried to engage one of your ‘one brick at time’ nurses?</a:t>
            </a:r>
          </a:p>
          <a:p>
            <a:r>
              <a:rPr lang="en-US" altLang="en-US" dirty="0"/>
              <a:t>How did that go?</a:t>
            </a:r>
          </a:p>
          <a:p>
            <a:r>
              <a:rPr lang="en-US" altLang="en-US" dirty="0"/>
              <a:t>What did you feel?</a:t>
            </a:r>
          </a:p>
          <a:p>
            <a:r>
              <a:rPr lang="en-US" altLang="en-US" dirty="0"/>
              <a:t>What might you do differently next time?</a:t>
            </a:r>
          </a:p>
        </p:txBody>
      </p:sp>
      <p:pic>
        <p:nvPicPr>
          <p:cNvPr id="6" name="Content Placeholder 5"/>
          <p:cNvPicPr>
            <a:picLocks noGrp="1" noChangeAspect="1"/>
          </p:cNvPicPr>
          <p:nvPr>
            <p:ph sz="half" idx="2"/>
          </p:nvPr>
        </p:nvPicPr>
        <p:blipFill>
          <a:blip r:embed="rId3"/>
          <a:stretch>
            <a:fillRect/>
          </a:stretch>
        </p:blipFill>
        <p:spPr>
          <a:xfrm>
            <a:off x="5109209" y="2524991"/>
            <a:ext cx="3677495" cy="2451663"/>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fld id="{AC2C8571-0CA1-FA47-8570-019C21319E7B}" type="slidenum">
              <a:rPr lang="en-US" smtClean="0"/>
              <a:pPr/>
              <a:t>8</a:t>
            </a:fld>
            <a:endParaRPr lang="en-US" dirty="0"/>
          </a:p>
        </p:txBody>
      </p:sp>
    </p:spTree>
    <p:extLst>
      <p:ext uri="{BB962C8B-B14F-4D97-AF65-F5344CB8AC3E}">
        <p14:creationId xmlns:p14="http://schemas.microsoft.com/office/powerpoint/2010/main" val="246698133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a:t>Bricklaying Scenario #2</a:t>
            </a:r>
          </a:p>
        </p:txBody>
      </p:sp>
      <p:sp>
        <p:nvSpPr>
          <p:cNvPr id="16387" name="Content Placeholder 2"/>
          <p:cNvSpPr>
            <a:spLocks noGrp="1"/>
          </p:cNvSpPr>
          <p:nvPr>
            <p:ph sz="half" idx="1"/>
          </p:nvPr>
        </p:nvSpPr>
        <p:spPr>
          <a:xfrm>
            <a:off x="628650" y="1670180"/>
            <a:ext cx="3886200" cy="4506783"/>
          </a:xfrm>
        </p:spPr>
        <p:txBody>
          <a:bodyPr/>
          <a:lstStyle/>
          <a:p>
            <a:endParaRPr lang="en-US" altLang="en-US" sz="3200" dirty="0"/>
          </a:p>
          <a:p>
            <a:r>
              <a:rPr lang="en-US" altLang="en-US" sz="3200" dirty="0"/>
              <a:t>Close your eyes</a:t>
            </a:r>
          </a:p>
          <a:p>
            <a:r>
              <a:rPr lang="en-US" altLang="en-US" sz="3200" dirty="0"/>
              <a:t>Think of a ‘building a cathedral’ nurse</a:t>
            </a:r>
          </a:p>
          <a:p>
            <a:r>
              <a:rPr lang="en-US" altLang="en-US" sz="3200" dirty="0"/>
              <a:t>What is special or unique about that nurse?</a:t>
            </a:r>
          </a:p>
          <a:p>
            <a:endParaRPr lang="en-US" altLang="en-US" dirty="0"/>
          </a:p>
        </p:txBody>
      </p:sp>
      <p:pic>
        <p:nvPicPr>
          <p:cNvPr id="1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l="20330" r="20330"/>
          <a:stretch>
            <a:fillRect/>
          </a:stretch>
        </p:blipFill>
        <p:spPr/>
      </p:pic>
      <p:sp>
        <p:nvSpPr>
          <p:cNvPr id="9" name="Slide Number Placeholder 8"/>
          <p:cNvSpPr>
            <a:spLocks noGrp="1"/>
          </p:cNvSpPr>
          <p:nvPr>
            <p:ph type="sldNum" sz="quarter" idx="12"/>
          </p:nvPr>
        </p:nvSpPr>
        <p:spPr/>
        <p:txBody>
          <a:bodyPr/>
          <a:lstStyle/>
          <a:p>
            <a:fld id="{AC2C8571-0CA1-FA47-8570-019C21319E7B}" type="slidenum">
              <a:rPr lang="en-US" smtClean="0"/>
              <a:pPr/>
              <a:t>9</a:t>
            </a:fld>
            <a:endParaRPr lang="en-US" dirty="0"/>
          </a:p>
        </p:txBody>
      </p:sp>
    </p:spTree>
    <p:extLst>
      <p:ext uri="{BB962C8B-B14F-4D97-AF65-F5344CB8AC3E}">
        <p14:creationId xmlns:p14="http://schemas.microsoft.com/office/powerpoint/2010/main" val="1287542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4027</TotalTime>
  <Words>3152</Words>
  <Application>Microsoft Office PowerPoint</Application>
  <PresentationFormat>On-screen Show (4:3)</PresentationFormat>
  <Paragraphs>402</Paragraphs>
  <Slides>73</Slides>
  <Notes>50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73</vt:i4>
      </vt:variant>
    </vt:vector>
  </HeadingPairs>
  <TitlesOfParts>
    <vt:vector size="85" baseType="lpstr">
      <vt:lpstr>ＭＳ Ｐゴシック</vt:lpstr>
      <vt:lpstr>ＭＳ Ｐゴシック</vt:lpstr>
      <vt:lpstr>Yu Gothic</vt:lpstr>
      <vt:lpstr>Abadi MT Condensed Extra Bold</vt:lpstr>
      <vt:lpstr>Arial</vt:lpstr>
      <vt:lpstr>Calibri</vt:lpstr>
      <vt:lpstr>Calibri Light</vt:lpstr>
      <vt:lpstr>Constantia</vt:lpstr>
      <vt:lpstr>Wingdings</vt:lpstr>
      <vt:lpstr>Office Theme</vt:lpstr>
      <vt:lpstr>1_Office Theme</vt:lpstr>
      <vt:lpstr>Chart</vt:lpstr>
      <vt:lpstr>The Power of Engagement to Influence Change</vt:lpstr>
      <vt:lpstr>Learning Objectives</vt:lpstr>
      <vt:lpstr>What are those bricklayers doing?</vt:lpstr>
      <vt:lpstr>PowerPoint Presentation</vt:lpstr>
      <vt:lpstr>PowerPoint Presentation</vt:lpstr>
      <vt:lpstr>PowerPoint Presentation</vt:lpstr>
      <vt:lpstr>What percentage of your fellow nurses are: </vt:lpstr>
      <vt:lpstr>Bricklaying Scenario #1</vt:lpstr>
      <vt:lpstr>Bricklaying Scenario #2</vt:lpstr>
      <vt:lpstr>Only 30% of Americans are engaged in their job</vt:lpstr>
      <vt:lpstr>What engaged providers do . . . </vt:lpstr>
      <vt:lpstr>The Four Myths of Engagement</vt:lpstr>
      <vt:lpstr>The Four Rules of Engagement</vt:lpstr>
      <vt:lpstr>Myth #1: Show the Evidence</vt:lpstr>
      <vt:lpstr>Time from ‘bench’ to ‘bedside’</vt:lpstr>
      <vt:lpstr>Dr. Semmelweis showed the evidence</vt:lpstr>
      <vt:lpstr>But we still don’t do it right</vt:lpstr>
      <vt:lpstr>Rule #1: Connect to the Core</vt:lpstr>
      <vt:lpstr>PowerPoint Presentation</vt:lpstr>
      <vt:lpstr>Being Part of Something Big</vt:lpstr>
      <vt:lpstr>Sense of Belonging</vt:lpstr>
      <vt:lpstr>Meaningful Journey</vt:lpstr>
      <vt:lpstr>Contribution</vt:lpstr>
      <vt:lpstr>How do ‘I” impact change?</vt:lpstr>
      <vt:lpstr>EVS Engagement</vt:lpstr>
      <vt:lpstr>PowerPoint Presentation</vt:lpstr>
      <vt:lpstr>PowerPoint Presentation</vt:lpstr>
      <vt:lpstr>Celebrate the ‘non-events’</vt:lpstr>
      <vt:lpstr>Group Exercise: Data</vt:lpstr>
      <vt:lpstr>Safety Cross</vt:lpstr>
      <vt:lpstr>Transparency Engages Staff</vt:lpstr>
      <vt:lpstr>CAUTI in the ICU</vt:lpstr>
      <vt:lpstr>Rule #1: Connect to the Core</vt:lpstr>
      <vt:lpstr>Myth #2: Everyone Engages at the Same Time</vt:lpstr>
      <vt:lpstr>Innovation is non-linear</vt:lpstr>
      <vt:lpstr>Innovation Adoption S-curve</vt:lpstr>
      <vt:lpstr>Rapid Response Teams</vt:lpstr>
      <vt:lpstr>Rule #2: Engage the Engaged</vt:lpstr>
      <vt:lpstr>Use Early Adopters to Create Change</vt:lpstr>
      <vt:lpstr>PowerPoint Presentation</vt:lpstr>
      <vt:lpstr>Rule #2: Engage the Engaged</vt:lpstr>
      <vt:lpstr>Myth #3: The Same Message Works with Everyone</vt:lpstr>
      <vt:lpstr>PowerPoint Presentation</vt:lpstr>
      <vt:lpstr>“The single biggest problem in communication is the illusion that it has taken place.”</vt:lpstr>
      <vt:lpstr>Brief Exercise</vt:lpstr>
      <vt:lpstr>How do YOU communicate? </vt:lpstr>
      <vt:lpstr>PowerPoint Presentation</vt:lpstr>
      <vt:lpstr>PowerPoint Presentation</vt:lpstr>
      <vt:lpstr>How do we engage or influence others?</vt:lpstr>
      <vt:lpstr>PowerPoint Presentation</vt:lpstr>
      <vt:lpstr>PowerPoint Presentation</vt:lpstr>
      <vt:lpstr>PowerPoint Presentation</vt:lpstr>
      <vt:lpstr>PowerPoint Presentation</vt:lpstr>
      <vt:lpstr>The Message Matters</vt:lpstr>
      <vt:lpstr>The Messenger Matters</vt:lpstr>
      <vt:lpstr>Be Different…take a risk…get attention</vt:lpstr>
      <vt:lpstr>PowerPoint Presentation</vt:lpstr>
      <vt:lpstr>PowerPoint Presentation</vt:lpstr>
      <vt:lpstr>PowerPoint Presentation</vt:lpstr>
      <vt:lpstr>Rule #3 Customize Communication</vt:lpstr>
      <vt:lpstr>PowerPoint Presentation</vt:lpstr>
      <vt:lpstr>Flu Shots</vt:lpstr>
      <vt:lpstr>Rule # 3: Customize Communication</vt:lpstr>
      <vt:lpstr>Myth #4: Every Intervention is Equally Easy to Implement</vt:lpstr>
      <vt:lpstr>Roger’s Diffusion Model</vt:lpstr>
      <vt:lpstr>PowerPoint Presentation</vt:lpstr>
      <vt:lpstr>Rule #4: Align and Segment</vt:lpstr>
      <vt:lpstr> Hand Hygiene</vt:lpstr>
      <vt:lpstr> Get UP </vt:lpstr>
      <vt:lpstr>Rule # 4: Segment &amp; Align</vt:lpstr>
      <vt:lpstr>The Four Rules of Engagement</vt:lpstr>
      <vt:lpstr>Engagement doesn’t come easy for all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 on the bus</dc:title>
  <dc:creator>Pat Teske</dc:creator>
  <cp:lastModifiedBy>Barb DeBaun</cp:lastModifiedBy>
  <cp:revision>64</cp:revision>
  <cp:lastPrinted>2017-02-08T02:45:46Z</cp:lastPrinted>
  <dcterms:created xsi:type="dcterms:W3CDTF">2016-08-08T23:02:17Z</dcterms:created>
  <dcterms:modified xsi:type="dcterms:W3CDTF">2018-08-27T16:08:28Z</dcterms:modified>
</cp:coreProperties>
</file>